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9" r:id="rId5"/>
    <p:sldId id="269" r:id="rId6"/>
    <p:sldId id="270" r:id="rId7"/>
    <p:sldId id="274" r:id="rId8"/>
    <p:sldId id="275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1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EE058-AFB4-4D40-9F3B-8E18BDF6BFF8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5829E7FB-AFD6-4BFB-A239-71BFC009F4DE}">
      <dgm:prSet/>
      <dgm:spPr/>
      <dgm:t>
        <a:bodyPr/>
        <a:lstStyle/>
        <a:p>
          <a:r>
            <a:rPr lang="en-US"/>
            <a:t>Telecommunications Relay Services</a:t>
          </a:r>
        </a:p>
      </dgm:t>
    </dgm:pt>
    <dgm:pt modelId="{7B4CFBB0-4646-4A53-B38F-282DE13E5580}" type="parTrans" cxnId="{7388C0F5-A3CF-4A15-8D82-3A7878A0C087}">
      <dgm:prSet/>
      <dgm:spPr/>
      <dgm:t>
        <a:bodyPr/>
        <a:lstStyle/>
        <a:p>
          <a:endParaRPr lang="en-US"/>
        </a:p>
      </dgm:t>
    </dgm:pt>
    <dgm:pt modelId="{BBA10E90-3E48-40BF-B015-8C56DB97C11B}" type="sibTrans" cxnId="{7388C0F5-A3CF-4A15-8D82-3A7878A0C087}">
      <dgm:prSet/>
      <dgm:spPr/>
      <dgm:t>
        <a:bodyPr/>
        <a:lstStyle/>
        <a:p>
          <a:endParaRPr lang="en-US"/>
        </a:p>
      </dgm:t>
    </dgm:pt>
    <dgm:pt modelId="{676B3AD1-FD9C-45EC-A55B-5EECBFC0EA69}">
      <dgm:prSet/>
      <dgm:spPr/>
      <dgm:t>
        <a:bodyPr/>
        <a:lstStyle/>
        <a:p>
          <a:r>
            <a:rPr lang="en-US"/>
            <a:t>2-way Communication </a:t>
          </a:r>
        </a:p>
      </dgm:t>
    </dgm:pt>
    <dgm:pt modelId="{62F452D9-5E0F-4EDA-AD20-BF5CF7B5C4BE}" type="parTrans" cxnId="{3F7249D3-2DB1-4E61-8AA6-FD3391ACBDF9}">
      <dgm:prSet/>
      <dgm:spPr/>
      <dgm:t>
        <a:bodyPr/>
        <a:lstStyle/>
        <a:p>
          <a:endParaRPr lang="en-US"/>
        </a:p>
      </dgm:t>
    </dgm:pt>
    <dgm:pt modelId="{C2B2E1C0-86C6-4FDE-9D6B-AFDE1F5F4169}" type="sibTrans" cxnId="{3F7249D3-2DB1-4E61-8AA6-FD3391ACBDF9}">
      <dgm:prSet/>
      <dgm:spPr/>
      <dgm:t>
        <a:bodyPr/>
        <a:lstStyle/>
        <a:p>
          <a:endParaRPr lang="en-US"/>
        </a:p>
      </dgm:t>
    </dgm:pt>
    <dgm:pt modelId="{F0CC9A41-9878-45D5-A694-F61D3BA092D1}">
      <dgm:prSet/>
      <dgm:spPr/>
      <dgm:t>
        <a:bodyPr/>
        <a:lstStyle/>
        <a:p>
          <a:r>
            <a:rPr lang="en-US"/>
            <a:t>Deaf &amp; Hard of Hearing </a:t>
          </a:r>
        </a:p>
      </dgm:t>
    </dgm:pt>
    <dgm:pt modelId="{F37D3D95-5B1D-4F7C-B139-DEFD43F0C2EA}" type="parTrans" cxnId="{7921B7B1-557E-4773-BFEF-CE94BC1A2FC0}">
      <dgm:prSet/>
      <dgm:spPr/>
      <dgm:t>
        <a:bodyPr/>
        <a:lstStyle/>
        <a:p>
          <a:endParaRPr lang="en-US"/>
        </a:p>
      </dgm:t>
    </dgm:pt>
    <dgm:pt modelId="{63E328DC-F15A-4FDB-B940-433731FDC9EC}" type="sibTrans" cxnId="{7921B7B1-557E-4773-BFEF-CE94BC1A2FC0}">
      <dgm:prSet/>
      <dgm:spPr/>
      <dgm:t>
        <a:bodyPr/>
        <a:lstStyle/>
        <a:p>
          <a:endParaRPr lang="en-US"/>
        </a:p>
      </dgm:t>
    </dgm:pt>
    <dgm:pt modelId="{00BEF073-2035-4119-9E55-BF8D251A9F20}">
      <dgm:prSet/>
      <dgm:spPr/>
      <dgm:t>
        <a:bodyPr/>
        <a:lstStyle/>
        <a:p>
          <a:r>
            <a:rPr lang="en-US"/>
            <a:t>Speech Limitations </a:t>
          </a:r>
        </a:p>
      </dgm:t>
    </dgm:pt>
    <dgm:pt modelId="{CB66C15E-9FFF-4CD6-BE4A-73CD710122E0}" type="parTrans" cxnId="{50DFD409-A2E5-4834-BA6A-C16ACB900676}">
      <dgm:prSet/>
      <dgm:spPr/>
      <dgm:t>
        <a:bodyPr/>
        <a:lstStyle/>
        <a:p>
          <a:endParaRPr lang="en-US"/>
        </a:p>
      </dgm:t>
    </dgm:pt>
    <dgm:pt modelId="{3C30B5CB-E05A-4B04-AFB1-89ED90C1202B}" type="sibTrans" cxnId="{50DFD409-A2E5-4834-BA6A-C16ACB900676}">
      <dgm:prSet/>
      <dgm:spPr/>
      <dgm:t>
        <a:bodyPr/>
        <a:lstStyle/>
        <a:p>
          <a:endParaRPr lang="en-US"/>
        </a:p>
      </dgm:t>
    </dgm:pt>
    <dgm:pt modelId="{9486C0DE-A504-43B1-8DE1-8B5BEDF420DB}" type="pres">
      <dgm:prSet presAssocID="{2D7EE058-AFB4-4D40-9F3B-8E18BDF6BFF8}" presName="linear" presStyleCnt="0">
        <dgm:presLayoutVars>
          <dgm:dir/>
          <dgm:animLvl val="lvl"/>
          <dgm:resizeHandles val="exact"/>
        </dgm:presLayoutVars>
      </dgm:prSet>
      <dgm:spPr/>
    </dgm:pt>
    <dgm:pt modelId="{504EF30D-B559-49B6-8B9B-0ACE819387C7}" type="pres">
      <dgm:prSet presAssocID="{5829E7FB-AFD6-4BFB-A239-71BFC009F4DE}" presName="parentLin" presStyleCnt="0"/>
      <dgm:spPr/>
    </dgm:pt>
    <dgm:pt modelId="{D40A8C57-C71E-4E37-8EB2-D56229EA44BE}" type="pres">
      <dgm:prSet presAssocID="{5829E7FB-AFD6-4BFB-A239-71BFC009F4DE}" presName="parentLeftMargin" presStyleLbl="node1" presStyleIdx="0" presStyleCnt="1"/>
      <dgm:spPr/>
    </dgm:pt>
    <dgm:pt modelId="{32BA2824-5BAB-4606-A40C-E9F0A169663C}" type="pres">
      <dgm:prSet presAssocID="{5829E7FB-AFD6-4BFB-A239-71BFC009F4D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3F9828C-56F1-439D-98B3-07F291CECE4E}" type="pres">
      <dgm:prSet presAssocID="{5829E7FB-AFD6-4BFB-A239-71BFC009F4DE}" presName="negativeSpace" presStyleCnt="0"/>
      <dgm:spPr/>
    </dgm:pt>
    <dgm:pt modelId="{C66675EA-FB6C-43AA-805D-7E7A6A20CEF1}" type="pres">
      <dgm:prSet presAssocID="{5829E7FB-AFD6-4BFB-A239-71BFC009F4D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0DFD409-A2E5-4834-BA6A-C16ACB900676}" srcId="{5829E7FB-AFD6-4BFB-A239-71BFC009F4DE}" destId="{00BEF073-2035-4119-9E55-BF8D251A9F20}" srcOrd="2" destOrd="0" parTransId="{CB66C15E-9FFF-4CD6-BE4A-73CD710122E0}" sibTransId="{3C30B5CB-E05A-4B04-AFB1-89ED90C1202B}"/>
    <dgm:cxn modelId="{8A20DC1D-258C-46D9-ABC1-D8AB926FCA15}" type="presOf" srcId="{00BEF073-2035-4119-9E55-BF8D251A9F20}" destId="{C66675EA-FB6C-43AA-805D-7E7A6A20CEF1}" srcOrd="0" destOrd="2" presId="urn:microsoft.com/office/officeart/2005/8/layout/list1"/>
    <dgm:cxn modelId="{EB17E962-B81E-42C7-B625-04E4E62145A5}" type="presOf" srcId="{676B3AD1-FD9C-45EC-A55B-5EECBFC0EA69}" destId="{C66675EA-FB6C-43AA-805D-7E7A6A20CEF1}" srcOrd="0" destOrd="0" presId="urn:microsoft.com/office/officeart/2005/8/layout/list1"/>
    <dgm:cxn modelId="{324DF942-1B02-4E5E-B6CB-657264C041B9}" type="presOf" srcId="{F0CC9A41-9878-45D5-A694-F61D3BA092D1}" destId="{C66675EA-FB6C-43AA-805D-7E7A6A20CEF1}" srcOrd="0" destOrd="1" presId="urn:microsoft.com/office/officeart/2005/8/layout/list1"/>
    <dgm:cxn modelId="{9EBC0F66-B0E8-43D8-9130-CC974BB2E3A9}" type="presOf" srcId="{2D7EE058-AFB4-4D40-9F3B-8E18BDF6BFF8}" destId="{9486C0DE-A504-43B1-8DE1-8B5BEDF420DB}" srcOrd="0" destOrd="0" presId="urn:microsoft.com/office/officeart/2005/8/layout/list1"/>
    <dgm:cxn modelId="{01F1724E-140A-4F98-B16C-AFB84BFD0F14}" type="presOf" srcId="{5829E7FB-AFD6-4BFB-A239-71BFC009F4DE}" destId="{D40A8C57-C71E-4E37-8EB2-D56229EA44BE}" srcOrd="0" destOrd="0" presId="urn:microsoft.com/office/officeart/2005/8/layout/list1"/>
    <dgm:cxn modelId="{7921B7B1-557E-4773-BFEF-CE94BC1A2FC0}" srcId="{5829E7FB-AFD6-4BFB-A239-71BFC009F4DE}" destId="{F0CC9A41-9878-45D5-A694-F61D3BA092D1}" srcOrd="1" destOrd="0" parTransId="{F37D3D95-5B1D-4F7C-B139-DEFD43F0C2EA}" sibTransId="{63E328DC-F15A-4FDB-B940-433731FDC9EC}"/>
    <dgm:cxn modelId="{3F7249D3-2DB1-4E61-8AA6-FD3391ACBDF9}" srcId="{5829E7FB-AFD6-4BFB-A239-71BFC009F4DE}" destId="{676B3AD1-FD9C-45EC-A55B-5EECBFC0EA69}" srcOrd="0" destOrd="0" parTransId="{62F452D9-5E0F-4EDA-AD20-BF5CF7B5C4BE}" sibTransId="{C2B2E1C0-86C6-4FDE-9D6B-AFDE1F5F4169}"/>
    <dgm:cxn modelId="{FED8C1E6-19CF-4348-A1FC-7C79F6D7A204}" type="presOf" srcId="{5829E7FB-AFD6-4BFB-A239-71BFC009F4DE}" destId="{32BA2824-5BAB-4606-A40C-E9F0A169663C}" srcOrd="1" destOrd="0" presId="urn:microsoft.com/office/officeart/2005/8/layout/list1"/>
    <dgm:cxn modelId="{7388C0F5-A3CF-4A15-8D82-3A7878A0C087}" srcId="{2D7EE058-AFB4-4D40-9F3B-8E18BDF6BFF8}" destId="{5829E7FB-AFD6-4BFB-A239-71BFC009F4DE}" srcOrd="0" destOrd="0" parTransId="{7B4CFBB0-4646-4A53-B38F-282DE13E5580}" sibTransId="{BBA10E90-3E48-40BF-B015-8C56DB97C11B}"/>
    <dgm:cxn modelId="{BA1E1553-6CEF-4FEB-9E4D-2FB195F76BD5}" type="presParOf" srcId="{9486C0DE-A504-43B1-8DE1-8B5BEDF420DB}" destId="{504EF30D-B559-49B6-8B9B-0ACE819387C7}" srcOrd="0" destOrd="0" presId="urn:microsoft.com/office/officeart/2005/8/layout/list1"/>
    <dgm:cxn modelId="{88D27577-E2B9-4C4B-89D9-F0BEA293C802}" type="presParOf" srcId="{504EF30D-B559-49B6-8B9B-0ACE819387C7}" destId="{D40A8C57-C71E-4E37-8EB2-D56229EA44BE}" srcOrd="0" destOrd="0" presId="urn:microsoft.com/office/officeart/2005/8/layout/list1"/>
    <dgm:cxn modelId="{E11C243D-5FC6-4095-9DF3-B4BBF9501552}" type="presParOf" srcId="{504EF30D-B559-49B6-8B9B-0ACE819387C7}" destId="{32BA2824-5BAB-4606-A40C-E9F0A169663C}" srcOrd="1" destOrd="0" presId="urn:microsoft.com/office/officeart/2005/8/layout/list1"/>
    <dgm:cxn modelId="{E335B5BE-4016-4BE3-916F-AAF49081012B}" type="presParOf" srcId="{9486C0DE-A504-43B1-8DE1-8B5BEDF420DB}" destId="{B3F9828C-56F1-439D-98B3-07F291CECE4E}" srcOrd="1" destOrd="0" presId="urn:microsoft.com/office/officeart/2005/8/layout/list1"/>
    <dgm:cxn modelId="{9A37DAD1-4B00-4CFB-A7BA-CB6801CC4C64}" type="presParOf" srcId="{9486C0DE-A504-43B1-8DE1-8B5BEDF420DB}" destId="{C66675EA-FB6C-43AA-805D-7E7A6A20CEF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675EA-FB6C-43AA-805D-7E7A6A20CEF1}">
      <dsp:nvSpPr>
        <dsp:cNvPr id="0" name=""/>
        <dsp:cNvSpPr/>
      </dsp:nvSpPr>
      <dsp:spPr>
        <a:xfrm>
          <a:off x="0" y="1308968"/>
          <a:ext cx="5913437" cy="25357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8948" tIns="728980" rIns="458948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2-way Communication 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Deaf &amp; Hard of Hearing 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/>
            <a:t>Speech Limitations </a:t>
          </a:r>
        </a:p>
      </dsp:txBody>
      <dsp:txXfrm>
        <a:off x="0" y="1308968"/>
        <a:ext cx="5913437" cy="2535750"/>
      </dsp:txXfrm>
    </dsp:sp>
    <dsp:sp modelId="{32BA2824-5BAB-4606-A40C-E9F0A169663C}">
      <dsp:nvSpPr>
        <dsp:cNvPr id="0" name=""/>
        <dsp:cNvSpPr/>
      </dsp:nvSpPr>
      <dsp:spPr>
        <a:xfrm>
          <a:off x="295671" y="792368"/>
          <a:ext cx="4139405" cy="1033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0" tIns="0" rIns="156460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Telecommunications Relay Services</a:t>
          </a:r>
        </a:p>
      </dsp:txBody>
      <dsp:txXfrm>
        <a:off x="346108" y="842805"/>
        <a:ext cx="4038531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1127-6B84-4F11-9693-7B48892F5031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oc.gov/laws/statutes/ada.cfm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F28A-DCAB-4BE4-917F-4458D7F3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5" y="-602344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Americans with Disabilities Act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(ADA)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C0C-9406-467A-A852-41BBF9854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2088603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May 9 , 2018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Rene Cummins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Sierra Royster</a:t>
            </a:r>
          </a:p>
        </p:txBody>
      </p:sp>
    </p:spTree>
    <p:extLst>
      <p:ext uri="{BB962C8B-B14F-4D97-AF65-F5344CB8AC3E}">
        <p14:creationId xmlns:p14="http://schemas.microsoft.com/office/powerpoint/2010/main" val="33856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0052-2C60-449A-939B-FC3CC901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11E2-9DF0-41EB-9D71-5DB9774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Thanks for joining! </a:t>
            </a:r>
          </a:p>
          <a:p>
            <a:endParaRPr lang="en-US" dirty="0"/>
          </a:p>
          <a:p>
            <a:r>
              <a:rPr lang="en-US" dirty="0"/>
              <a:t>Youth Advocacy Committee Calls 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Friday of the Month at 4:00pm EST </a:t>
            </a:r>
          </a:p>
          <a:p>
            <a:pPr lvl="2"/>
            <a:r>
              <a:rPr lang="en-US" dirty="0"/>
              <a:t>Next Call: May 11, 2018 4:00pm </a:t>
            </a:r>
            <a:r>
              <a:rPr lang="en-US"/>
              <a:t>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4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B6A2-4354-47DB-BCEE-3BD2F35E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for the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9272-B8C3-4A1D-8180-DBC55DAD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/>
              <a:t>This is going to be interactive…so get ready to join in! </a:t>
            </a:r>
          </a:p>
          <a:p>
            <a:r>
              <a:rPr lang="en-US" altLang="en-US" b="1" dirty="0"/>
              <a:t>You will be able to join in the conversation over the phone or microphone…so speak up!</a:t>
            </a:r>
          </a:p>
          <a:p>
            <a:r>
              <a:rPr lang="en-US" altLang="en-US" b="1" dirty="0"/>
              <a:t>If you would like to ask a question prior to that please raise your hand.  You can do that by pressing the image of a person at the top with their hand raised to voice your question or write your question in the chat box. </a:t>
            </a:r>
          </a:p>
          <a:p>
            <a:r>
              <a:rPr lang="en-US" altLang="en-US" b="1" dirty="0"/>
              <a:t>To mute from home, you can press *#/unmute press *#  </a:t>
            </a:r>
          </a:p>
          <a:p>
            <a:r>
              <a:rPr lang="en-US" altLang="en-US" b="1" dirty="0"/>
              <a:t>We will have Q&amp;A times, if you think of a question before that time please put your question in the chat box and we will come to it during the Q&amp;A break.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6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893BA-B835-464F-8604-97916F2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235" y="162808"/>
            <a:ext cx="6706470" cy="2156621"/>
          </a:xfrm>
        </p:spPr>
        <p:txBody>
          <a:bodyPr anchor="t"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Training Outline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This is a seven week training covering the Americans with Disabilities Act.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D829EA-EDE9-4D2B-AEFD-D1829D391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7107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February 14, 2018 </a:t>
            </a:r>
          </a:p>
          <a:p>
            <a:pPr lvl="1"/>
            <a:r>
              <a:rPr lang="en-US" sz="1900" dirty="0"/>
              <a:t>Overview of the ADA </a:t>
            </a:r>
          </a:p>
          <a:p>
            <a:pPr lvl="1"/>
            <a:r>
              <a:rPr lang="en-US" sz="1900" dirty="0"/>
              <a:t>Disability Disclosure (1</a:t>
            </a:r>
            <a:r>
              <a:rPr lang="en-US" sz="1900" baseline="30000" dirty="0"/>
              <a:t>st</a:t>
            </a:r>
            <a:r>
              <a:rPr lang="en-US" sz="1900" dirty="0"/>
              <a:t> Key) </a:t>
            </a:r>
          </a:p>
          <a:p>
            <a:r>
              <a:rPr lang="en-US" sz="1900" dirty="0"/>
              <a:t>February 28, 2018</a:t>
            </a:r>
          </a:p>
          <a:p>
            <a:pPr lvl="1"/>
            <a:r>
              <a:rPr lang="en-US" sz="1900" dirty="0"/>
              <a:t>Overview of Title 1</a:t>
            </a:r>
          </a:p>
          <a:p>
            <a:pPr lvl="1"/>
            <a:r>
              <a:rPr lang="en-US" sz="1900" dirty="0"/>
              <a:t>Reasonable Accommodations (2</a:t>
            </a:r>
            <a:r>
              <a:rPr lang="en-US" sz="1900" baseline="30000" dirty="0"/>
              <a:t>nd</a:t>
            </a:r>
            <a:r>
              <a:rPr lang="en-US" sz="1900" dirty="0"/>
              <a:t> Key)</a:t>
            </a:r>
          </a:p>
          <a:p>
            <a:r>
              <a:rPr lang="en-US" sz="1900" dirty="0"/>
              <a:t>March 14, 2018 </a:t>
            </a:r>
          </a:p>
          <a:p>
            <a:pPr lvl="1"/>
            <a:r>
              <a:rPr lang="en-US" sz="1900" dirty="0"/>
              <a:t>Requesting an Accommodations </a:t>
            </a:r>
          </a:p>
          <a:p>
            <a:pPr marL="457200" lvl="1" indent="0">
              <a:buNone/>
            </a:pPr>
            <a:r>
              <a:rPr lang="en-US" sz="1900" dirty="0"/>
              <a:t>(3</a:t>
            </a:r>
            <a:r>
              <a:rPr lang="en-US" sz="1900" baseline="30000" dirty="0"/>
              <a:t>rd</a:t>
            </a:r>
            <a:r>
              <a:rPr lang="en-US" sz="1900" dirty="0"/>
              <a:t> Key) </a:t>
            </a:r>
          </a:p>
          <a:p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D06A-A242-4FAE-BCF2-529B661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4222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March 28, 2018 </a:t>
            </a:r>
          </a:p>
          <a:p>
            <a:pPr lvl="1"/>
            <a:r>
              <a:rPr lang="en-US" sz="1400" dirty="0"/>
              <a:t>Overview of Title II- State and Local Government</a:t>
            </a:r>
          </a:p>
          <a:p>
            <a:pPr lvl="1"/>
            <a:r>
              <a:rPr lang="en-US" sz="1400" dirty="0"/>
              <a:t>3 Keys</a:t>
            </a:r>
          </a:p>
          <a:p>
            <a:r>
              <a:rPr lang="en-US" sz="1400" dirty="0"/>
              <a:t>April 11, 2018 </a:t>
            </a:r>
          </a:p>
          <a:p>
            <a:pPr lvl="1"/>
            <a:r>
              <a:rPr lang="en-US" sz="1400" dirty="0"/>
              <a:t>Transportation </a:t>
            </a:r>
          </a:p>
          <a:p>
            <a:r>
              <a:rPr lang="en-US" sz="1400" dirty="0"/>
              <a:t>April 25, 2018 </a:t>
            </a:r>
          </a:p>
          <a:p>
            <a:pPr lvl="1"/>
            <a:r>
              <a:rPr lang="en-US" sz="1400" dirty="0"/>
              <a:t>Overview of Title III-Private Entity </a:t>
            </a:r>
          </a:p>
          <a:p>
            <a:pPr lvl="1"/>
            <a:r>
              <a:rPr lang="en-US" sz="1400" dirty="0"/>
              <a:t>3 Keys </a:t>
            </a:r>
          </a:p>
          <a:p>
            <a:r>
              <a:rPr lang="en-US" sz="1400" dirty="0"/>
              <a:t>May 9, 2018 </a:t>
            </a:r>
          </a:p>
          <a:p>
            <a:pPr lvl="1"/>
            <a:r>
              <a:rPr lang="en-US" sz="1400" dirty="0"/>
              <a:t>Overview of Title IV-Telecommunication </a:t>
            </a:r>
          </a:p>
          <a:p>
            <a:pPr lvl="1"/>
            <a:r>
              <a:rPr lang="en-US" sz="1400" dirty="0"/>
              <a:t>Overview of Title V-Miscellaneous Provisions</a:t>
            </a:r>
          </a:p>
          <a:p>
            <a:pPr lvl="1"/>
            <a:r>
              <a:rPr lang="en-US" sz="1400" dirty="0"/>
              <a:t>3 Keys</a:t>
            </a:r>
          </a:p>
          <a:p>
            <a:pPr lvl="1"/>
            <a:r>
              <a:rPr lang="en-US" sz="1400" dirty="0"/>
              <a:t>Review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4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32D32A60-013B-47A8-8833-D242408091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27932B-B694-4C4C-90D7-A0333A7C587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DF63C9AD-AE6E-4512-8171-91612E84CC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E1A49CE-B63D-457A-A180-1C883E1A63D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EBB0476-5CF0-4F44-8D68-5D42D7AEE43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EA0E9C-4E5D-4FC4-B0FB-3ADDC5FD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0" rtlCol="0" anchor="t">
            <a:normAutofit/>
          </a:bodyPr>
          <a:lstStyle/>
          <a:p>
            <a:r>
              <a:rPr lang="en-US" sz="2000"/>
              <a:t>Title IV-Telecommunications </a:t>
            </a:r>
            <a:br>
              <a:rPr lang="en-US" sz="2000"/>
            </a:br>
            <a:br>
              <a:rPr lang="en-US" sz="2000"/>
            </a:br>
            <a:endParaRPr lang="en-US" sz="2000"/>
          </a:p>
        </p:txBody>
      </p:sp>
      <p:graphicFrame>
        <p:nvGraphicFramePr>
          <p:cNvPr id="42" name="Content Placeholder 5">
            <a:extLst>
              <a:ext uri="{FF2B5EF4-FFF2-40B4-BE49-F238E27FC236}">
                <a16:creationId xmlns:a16="http://schemas.microsoft.com/office/drawing/2014/main" id="{68513A3C-03E8-45C0-BF09-3A4512780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76814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360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8C7F-73A5-4994-97A5-2DBDB48D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IV-Telecommunications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585D-8A60-4321-8C9B-3396F304F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Closed Captioning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Public Service Announcements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Funded in whole or in Part by Federal Funds </a:t>
            </a:r>
          </a:p>
          <a:p>
            <a:pPr>
              <a:lnSpc>
                <a:spcPct val="150000"/>
              </a:lnSpc>
            </a:pPr>
            <a:r>
              <a:rPr lang="en-US" dirty="0"/>
              <a:t>Development of Improved Technology </a:t>
            </a:r>
          </a:p>
          <a:p>
            <a:pPr>
              <a:lnSpc>
                <a:spcPct val="150000"/>
              </a:lnSpc>
            </a:pPr>
            <a:r>
              <a:rPr lang="en-US" dirty="0"/>
              <a:t>Recover Costs from All Subscribers of Services </a:t>
            </a:r>
          </a:p>
        </p:txBody>
      </p:sp>
    </p:spTree>
    <p:extLst>
      <p:ext uri="{BB962C8B-B14F-4D97-AF65-F5344CB8AC3E}">
        <p14:creationId xmlns:p14="http://schemas.microsoft.com/office/powerpoint/2010/main" val="42287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62B-4304-44A7-9CA2-13282C44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56616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Title V-Miscellaneous Provisions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5432-1562-46FE-BBFF-4EEEF3B7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127" y="2306782"/>
            <a:ext cx="9479510" cy="3450613"/>
          </a:xfrm>
        </p:spPr>
        <p:txBody>
          <a:bodyPr>
            <a:normAutofit/>
          </a:bodyPr>
          <a:lstStyle/>
          <a:p>
            <a:r>
              <a:rPr lang="en-US" dirty="0"/>
              <a:t>Relationship to Other Laws </a:t>
            </a:r>
          </a:p>
          <a:p>
            <a:pPr lvl="1"/>
            <a:r>
              <a:rPr lang="en-US" dirty="0"/>
              <a:t>Valid if Equal or Better Protection </a:t>
            </a:r>
          </a:p>
          <a:p>
            <a:pPr lvl="1"/>
            <a:r>
              <a:rPr lang="en-US" dirty="0"/>
              <a:t>Cannot Apply a Lesser Standard </a:t>
            </a:r>
          </a:p>
          <a:p>
            <a:pPr lvl="1"/>
            <a:r>
              <a:rPr lang="en-US" dirty="0"/>
              <a:t>Access Board-Guidelines </a:t>
            </a:r>
          </a:p>
          <a:p>
            <a:endParaRPr lang="en-US" dirty="0"/>
          </a:p>
          <a:p>
            <a:r>
              <a:rPr lang="en-US" dirty="0"/>
              <a:t>Prohibition Against Retaliation &amp; Coercion </a:t>
            </a:r>
          </a:p>
        </p:txBody>
      </p:sp>
    </p:spTree>
    <p:extLst>
      <p:ext uri="{BB962C8B-B14F-4D97-AF65-F5344CB8AC3E}">
        <p14:creationId xmlns:p14="http://schemas.microsoft.com/office/powerpoint/2010/main" val="330794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F294-A8A2-43CA-9769-982B20EA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V-Miscellaneous Provisions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5FFB-86D1-4ED3-A3BA-512FE726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Historic Sites &amp; Properties </a:t>
            </a:r>
          </a:p>
          <a:p>
            <a:pPr lvl="1"/>
            <a:r>
              <a:rPr lang="en-US" dirty="0"/>
              <a:t>Covered by standards </a:t>
            </a:r>
          </a:p>
          <a:p>
            <a:pPr lvl="1"/>
            <a:r>
              <a:rPr lang="en-US" dirty="0"/>
              <a:t>Do not alter the fundamental nature of historic </a:t>
            </a:r>
          </a:p>
          <a:p>
            <a:pPr lvl="1"/>
            <a:endParaRPr lang="en-US" dirty="0"/>
          </a:p>
          <a:p>
            <a:r>
              <a:rPr lang="en-US" dirty="0"/>
              <a:t>Implementation of Titles </a:t>
            </a:r>
          </a:p>
          <a:p>
            <a:pPr lvl="1"/>
            <a:r>
              <a:rPr lang="en-US" dirty="0"/>
              <a:t>Failure to Receive Assistance is No Excuse </a:t>
            </a:r>
          </a:p>
          <a:p>
            <a:pPr lvl="1"/>
            <a:r>
              <a:rPr lang="en-US" dirty="0"/>
              <a:t>10 ADA Centers for Technical Assistance </a:t>
            </a:r>
          </a:p>
          <a:p>
            <a:endParaRPr lang="en-US" dirty="0"/>
          </a:p>
          <a:p>
            <a:r>
              <a:rPr lang="en-US" dirty="0"/>
              <a:t>Encourage Use of Alternative Dispute Resolution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2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3F303C-5980-4531-A30F-C2152EF90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v-Miscellaneous Provisions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0DC3C9-8869-4796-BA02-EDCBD1C70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241088" cy="3448595"/>
          </a:xfrm>
        </p:spPr>
        <p:txBody>
          <a:bodyPr>
            <a:normAutofit/>
          </a:bodyPr>
          <a:lstStyle/>
          <a:p>
            <a:r>
              <a:rPr lang="en-US" dirty="0"/>
              <a:t>Term Disability Shall Not Include:</a:t>
            </a:r>
          </a:p>
          <a:p>
            <a:pPr lvl="1"/>
            <a:r>
              <a:rPr lang="en-US" dirty="0"/>
              <a:t>Compulsive Gambling</a:t>
            </a:r>
          </a:p>
          <a:p>
            <a:pPr lvl="1"/>
            <a:r>
              <a:rPr lang="en-US" dirty="0"/>
              <a:t>Current Illegal Use of Drugs </a:t>
            </a:r>
          </a:p>
          <a:p>
            <a:pPr lvl="1"/>
            <a:r>
              <a:rPr lang="en-US" dirty="0"/>
              <a:t>Exhibitionism</a:t>
            </a:r>
          </a:p>
          <a:p>
            <a:pPr lvl="1"/>
            <a:r>
              <a:rPr lang="en-US" dirty="0"/>
              <a:t>Kleptomania</a:t>
            </a:r>
          </a:p>
          <a:p>
            <a:pPr lvl="1"/>
            <a:r>
              <a:rPr lang="en-US" dirty="0"/>
              <a:t>Pedophilia</a:t>
            </a:r>
          </a:p>
          <a:p>
            <a:pPr lvl="1"/>
            <a:r>
              <a:rPr lang="en-US" dirty="0"/>
              <a:t>Pyromania </a:t>
            </a:r>
          </a:p>
          <a:p>
            <a:pPr lvl="1"/>
            <a:r>
              <a:rPr lang="en-US" dirty="0"/>
              <a:t>Voyeurism (non-consensual) </a:t>
            </a:r>
          </a:p>
          <a:p>
            <a:pPr lvl="1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E91BC-F8FC-43A8-901E-2DB8AA87DE2E}"/>
              </a:ext>
            </a:extLst>
          </p:cNvPr>
          <p:cNvSpPr txBox="1"/>
          <p:nvPr/>
        </p:nvSpPr>
        <p:spPr>
          <a:xfrm>
            <a:off x="6154412" y="2043153"/>
            <a:ext cx="45902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Gender Identity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LGBTQIAP+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Lesbian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Bisexual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Transgender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Queer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Intersex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Asexual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Pansexual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Other Sexual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9DFC32-0B53-4DAB-A633-E87F1E6B043A}"/>
              </a:ext>
            </a:extLst>
          </p:cNvPr>
          <p:cNvSpPr txBox="1"/>
          <p:nvPr/>
        </p:nvSpPr>
        <p:spPr>
          <a:xfrm>
            <a:off x="3244813" y="5638432"/>
            <a:ext cx="442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https://www.eeoc.gov/laws/statutes/ada.cfm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94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1A4066-B261-49FE-952E-A0FE3EE75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958111-BC13-4D45-AB27-0C2C83F9B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2F4933-2ECF-4EE5-BCE4-F19E3CA60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FAC23C-014D-4AC5-AD1B-36F7D0E7EF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B4579-E2EA-4BD7-94FF-0A0BEE135C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960F7917-C597-4884-81D7-F3037DE10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" r="2638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25FA-2CDC-4913-96C8-25BAA33F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93058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3525</TotalTime>
  <Words>423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Americans with Disabilities Act (ADA)  Youth Training </vt:lpstr>
      <vt:lpstr>Prep for the Webinar</vt:lpstr>
      <vt:lpstr>Training Outline This is a seven week training covering the Americans with Disabilities Act. </vt:lpstr>
      <vt:lpstr>Title IV-Telecommunications   </vt:lpstr>
      <vt:lpstr>Title IV-Telecommunications</vt:lpstr>
      <vt:lpstr>Title V-Miscellaneous Provisions  </vt:lpstr>
      <vt:lpstr>Title V-Miscellaneous Provisions </vt:lpstr>
      <vt:lpstr>Title v-Miscellaneous Provisions </vt:lpstr>
      <vt:lpstr>PowerPoint Presentation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 (ADA)  Youth Training</dc:title>
  <dc:creator>owner</dc:creator>
  <cp:lastModifiedBy>Sierra Royster</cp:lastModifiedBy>
  <cp:revision>63</cp:revision>
  <dcterms:created xsi:type="dcterms:W3CDTF">2018-02-08T20:03:33Z</dcterms:created>
  <dcterms:modified xsi:type="dcterms:W3CDTF">2018-05-08T15:11:56Z</dcterms:modified>
</cp:coreProperties>
</file>