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58" r:id="rId4"/>
    <p:sldId id="259" r:id="rId5"/>
    <p:sldId id="260" r:id="rId6"/>
    <p:sldId id="261" r:id="rId7"/>
    <p:sldId id="262" r:id="rId8"/>
    <p:sldId id="263" r:id="rId9"/>
    <p:sldId id="264" r:id="rId10"/>
    <p:sldId id="266" r:id="rId11"/>
    <p:sldId id="267" r:id="rId12"/>
    <p:sldId id="268" r:id="rId13"/>
    <p:sldId id="269" r:id="rId14"/>
    <p:sldId id="271"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F318586-00A7-4777-ABC7-80611B22F0BE}" type="datetimeFigureOut">
              <a:rPr lang="en-US" smtClean="0"/>
              <a:pPr/>
              <a:t>4/17/2017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384321-E725-48DC-9DB3-C36E50489B9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318586-00A7-4777-ABC7-80611B22F0BE}"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84321-E725-48DC-9DB3-C36E50489B9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5384321-E725-48DC-9DB3-C36E50489B9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318586-00A7-4777-ABC7-80611B22F0BE}"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F318586-00A7-4777-ABC7-80611B22F0BE}"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5384321-E725-48DC-9DB3-C36E50489B9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F318586-00A7-4777-ABC7-80611B22F0BE}" type="datetimeFigureOut">
              <a:rPr lang="en-US" smtClean="0"/>
              <a:pPr/>
              <a:t>4/17/2017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384321-E725-48DC-9DB3-C36E50489B9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F318586-00A7-4777-ABC7-80611B22F0BE}"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84321-E725-48DC-9DB3-C36E50489B9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F318586-00A7-4777-ABC7-80611B22F0BE}" type="datetimeFigureOut">
              <a:rPr lang="en-US" smtClean="0"/>
              <a:pPr/>
              <a:t>4/17/2017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5384321-E725-48DC-9DB3-C36E50489B9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318586-00A7-4777-ABC7-80611B22F0BE}" type="datetimeFigureOut">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5384321-E725-48DC-9DB3-C36E50489B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F318586-00A7-4777-ABC7-80611B22F0BE}"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5384321-E725-48DC-9DB3-C36E50489B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5384321-E725-48DC-9DB3-C36E50489B9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F318586-00A7-4777-ABC7-80611B22F0BE}" type="datetimeFigureOut">
              <a:rPr lang="en-US" smtClean="0"/>
              <a:pPr/>
              <a:t>4/17/2017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5384321-E725-48DC-9DB3-C36E50489B9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F318586-00A7-4777-ABC7-80611B22F0BE}" type="datetimeFigureOut">
              <a:rPr lang="en-US" smtClean="0"/>
              <a:pPr/>
              <a:t>4/17/2017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F318586-00A7-4777-ABC7-80611B22F0BE}" type="datetimeFigureOut">
              <a:rPr lang="en-US" smtClean="0"/>
              <a:pPr/>
              <a:t>4/17/2017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5384321-E725-48DC-9DB3-C36E50489B9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ortal.hud.gov/hudportal/HUD?src=/press/press_releases_media_advisories/2013/HUDNo.13-086" TargetMode="External"/><Relationship Id="rId2" Type="http://schemas.openxmlformats.org/officeDocument/2006/relationships/hyperlink" Target="https://aspe.hhs.gov/report/medicaid-and-permanent-supportive-housing-chronically-homeless-individuals-emerging-practices-field/82-olmstead-compliance-and-consent-decrees" TargetMode="External"/><Relationship Id="rId1" Type="http://schemas.openxmlformats.org/officeDocument/2006/relationships/slideLayout" Target="../slideLayouts/slideLayout2.xml"/><Relationship Id="rId5" Type="http://schemas.openxmlformats.org/officeDocument/2006/relationships/hyperlink" Target="https://www.usich.gov/resources/uploads/asset_library/Olmstead_Brief_02_2016_Final.pdf" TargetMode="External"/><Relationship Id="rId4" Type="http://schemas.openxmlformats.org/officeDocument/2006/relationships/hyperlink" Target="https://portal.hud.gov/hudportal/documents/huddoc?id=OlmsteadGuidnc060413.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Independence</a:t>
            </a:r>
            <a:endParaRPr lang="en-US" dirty="0"/>
          </a:p>
        </p:txBody>
      </p:sp>
      <p:sp>
        <p:nvSpPr>
          <p:cNvPr id="3" name="Content Placeholder 2"/>
          <p:cNvSpPr>
            <a:spLocks noGrp="1"/>
          </p:cNvSpPr>
          <p:nvPr>
            <p:ph sz="quarter" idx="1"/>
          </p:nvPr>
        </p:nvSpPr>
        <p:spPr/>
        <p:txBody>
          <a:bodyPr/>
          <a:lstStyle/>
          <a:p>
            <a:r>
              <a:rPr lang="en-US" dirty="0" smtClean="0"/>
              <a:t>Our Mission Is To Encourage And Facilitate Self-Sufficient, independent lifestyles and to enhance the quality of life for individuals with disabilities in central Oklahoma.</a:t>
            </a:r>
          </a:p>
          <a:p>
            <a:endParaRPr lang="en-US" dirty="0" smtClean="0"/>
          </a:p>
          <a:p>
            <a:r>
              <a:rPr lang="en-US" dirty="0" smtClean="0"/>
              <a:t>Progressive Independence Envisions an American society where people with disabilities experience full inclusion and opportunities in all aspects of society.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Paula’s Story</a:t>
            </a:r>
            <a:endParaRPr lang="en-US" dirty="0"/>
          </a:p>
        </p:txBody>
      </p:sp>
      <p:sp>
        <p:nvSpPr>
          <p:cNvPr id="3" name="Content Placeholder 2"/>
          <p:cNvSpPr>
            <a:spLocks noGrp="1"/>
          </p:cNvSpPr>
          <p:nvPr>
            <p:ph sz="quarter" idx="1"/>
          </p:nvPr>
        </p:nvSpPr>
        <p:spPr/>
        <p:txBody>
          <a:bodyPr/>
          <a:lstStyle/>
          <a:p>
            <a:r>
              <a:rPr lang="en-US" dirty="0" smtClean="0"/>
              <a:t>Path of Travel - </a:t>
            </a:r>
            <a:endParaRPr lang="en-US" dirty="0"/>
          </a:p>
        </p:txBody>
      </p:sp>
      <p:pic>
        <p:nvPicPr>
          <p:cNvPr id="5" name="Picture 2" descr="\\PROGINDSERVER\Shared\Sharp Units\DSCN0783.JPG"/>
          <p:cNvPicPr>
            <a:picLocks noChangeAspect="1" noChangeArrowheads="1"/>
          </p:cNvPicPr>
          <p:nvPr/>
        </p:nvPicPr>
        <p:blipFill>
          <a:blip r:embed="rId2" cstate="print"/>
          <a:srcRect/>
          <a:stretch>
            <a:fillRect/>
          </a:stretch>
        </p:blipFill>
        <p:spPr bwMode="auto">
          <a:xfrm>
            <a:off x="533400" y="2514600"/>
            <a:ext cx="2362200" cy="1676400"/>
          </a:xfrm>
          <a:prstGeom prst="rect">
            <a:avLst/>
          </a:prstGeom>
          <a:noFill/>
        </p:spPr>
      </p:pic>
      <p:pic>
        <p:nvPicPr>
          <p:cNvPr id="6" name="Picture 4" descr="\\PROGINDSERVER\Shared\Sharp Units\DSCN0805.JPG"/>
          <p:cNvPicPr>
            <a:picLocks noChangeAspect="1" noChangeArrowheads="1"/>
          </p:cNvPicPr>
          <p:nvPr/>
        </p:nvPicPr>
        <p:blipFill>
          <a:blip r:embed="rId3" cstate="print"/>
          <a:srcRect/>
          <a:stretch>
            <a:fillRect/>
          </a:stretch>
        </p:blipFill>
        <p:spPr bwMode="auto">
          <a:xfrm>
            <a:off x="3352800" y="2514600"/>
            <a:ext cx="2362200" cy="1676400"/>
          </a:xfrm>
          <a:prstGeom prst="rect">
            <a:avLst/>
          </a:prstGeom>
          <a:noFill/>
        </p:spPr>
      </p:pic>
      <p:pic>
        <p:nvPicPr>
          <p:cNvPr id="7" name="Picture 5" descr="\\PROGINDSERVER\Shared\Sharp Units\DSCN0816.JPG"/>
          <p:cNvPicPr>
            <a:picLocks noChangeAspect="1" noChangeArrowheads="1"/>
          </p:cNvPicPr>
          <p:nvPr/>
        </p:nvPicPr>
        <p:blipFill>
          <a:blip r:embed="rId4" cstate="print"/>
          <a:srcRect/>
          <a:stretch>
            <a:fillRect/>
          </a:stretch>
        </p:blipFill>
        <p:spPr bwMode="auto">
          <a:xfrm>
            <a:off x="6172200" y="2514600"/>
            <a:ext cx="2286000" cy="1676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Paula’s Story</a:t>
            </a:r>
            <a:endParaRPr lang="en-US" dirty="0"/>
          </a:p>
        </p:txBody>
      </p:sp>
      <p:sp>
        <p:nvSpPr>
          <p:cNvPr id="3" name="Content Placeholder 2"/>
          <p:cNvSpPr>
            <a:spLocks noGrp="1"/>
          </p:cNvSpPr>
          <p:nvPr>
            <p:ph sz="quarter" idx="1"/>
          </p:nvPr>
        </p:nvSpPr>
        <p:spPr/>
        <p:txBody>
          <a:bodyPr/>
          <a:lstStyle/>
          <a:p>
            <a:r>
              <a:rPr lang="en-US" dirty="0" smtClean="0"/>
              <a:t>Accessible Bathroom – </a:t>
            </a:r>
          </a:p>
          <a:p>
            <a:endParaRPr lang="en-US" dirty="0" smtClean="0"/>
          </a:p>
          <a:p>
            <a:endParaRPr lang="en-US" dirty="0"/>
          </a:p>
        </p:txBody>
      </p:sp>
      <p:pic>
        <p:nvPicPr>
          <p:cNvPr id="4" name="Picture 2" descr="\\PROGINDSERVER\Shared\Sharp Units\DSCN0812.JPG"/>
          <p:cNvPicPr>
            <a:picLocks noChangeAspect="1" noChangeArrowheads="1"/>
          </p:cNvPicPr>
          <p:nvPr/>
        </p:nvPicPr>
        <p:blipFill>
          <a:blip r:embed="rId2" cstate="print"/>
          <a:srcRect/>
          <a:stretch>
            <a:fillRect/>
          </a:stretch>
        </p:blipFill>
        <p:spPr bwMode="auto">
          <a:xfrm>
            <a:off x="838200" y="2362200"/>
            <a:ext cx="2514600" cy="2133600"/>
          </a:xfrm>
          <a:prstGeom prst="rect">
            <a:avLst/>
          </a:prstGeom>
          <a:noFill/>
        </p:spPr>
      </p:pic>
      <p:pic>
        <p:nvPicPr>
          <p:cNvPr id="5" name="Picture 4" descr="\\PROGINDSERVER\Shared\Sharp Units\DSCN0794.JPG"/>
          <p:cNvPicPr>
            <a:picLocks noChangeAspect="1" noChangeArrowheads="1"/>
          </p:cNvPicPr>
          <p:nvPr/>
        </p:nvPicPr>
        <p:blipFill>
          <a:blip r:embed="rId3" cstate="print"/>
          <a:srcRect/>
          <a:stretch>
            <a:fillRect/>
          </a:stretch>
        </p:blipFill>
        <p:spPr bwMode="auto">
          <a:xfrm>
            <a:off x="4267200" y="2438400"/>
            <a:ext cx="4038600" cy="2895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Paula’s Story</a:t>
            </a:r>
            <a:endParaRPr lang="en-US" dirty="0"/>
          </a:p>
        </p:txBody>
      </p:sp>
      <p:sp>
        <p:nvSpPr>
          <p:cNvPr id="3" name="Content Placeholder 2"/>
          <p:cNvSpPr>
            <a:spLocks noGrp="1"/>
          </p:cNvSpPr>
          <p:nvPr>
            <p:ph sz="quarter" idx="1"/>
          </p:nvPr>
        </p:nvSpPr>
        <p:spPr/>
        <p:txBody>
          <a:bodyPr/>
          <a:lstStyle/>
          <a:p>
            <a:r>
              <a:rPr lang="en-US" dirty="0" smtClean="0"/>
              <a:t>Accessible features –</a:t>
            </a:r>
          </a:p>
          <a:p>
            <a:endParaRPr lang="en-US" dirty="0"/>
          </a:p>
        </p:txBody>
      </p:sp>
      <p:pic>
        <p:nvPicPr>
          <p:cNvPr id="4" name="Picture 2" descr="\\PROGINDSERVER\Shared\Sharp Units\DSCN0785.JPG"/>
          <p:cNvPicPr>
            <a:picLocks noChangeAspect="1" noChangeArrowheads="1"/>
          </p:cNvPicPr>
          <p:nvPr/>
        </p:nvPicPr>
        <p:blipFill>
          <a:blip r:embed="rId2" cstate="print"/>
          <a:srcRect/>
          <a:stretch>
            <a:fillRect/>
          </a:stretch>
        </p:blipFill>
        <p:spPr bwMode="auto">
          <a:xfrm>
            <a:off x="685800" y="2667000"/>
            <a:ext cx="2209800" cy="2133600"/>
          </a:xfrm>
          <a:prstGeom prst="rect">
            <a:avLst/>
          </a:prstGeom>
          <a:noFill/>
        </p:spPr>
      </p:pic>
      <p:pic>
        <p:nvPicPr>
          <p:cNvPr id="5" name="Picture 3" descr="\\PROGINDSERVER\Shared\Sharp Units\DSCN0789.JPG"/>
          <p:cNvPicPr>
            <a:picLocks noChangeAspect="1" noChangeArrowheads="1"/>
          </p:cNvPicPr>
          <p:nvPr/>
        </p:nvPicPr>
        <p:blipFill>
          <a:blip r:embed="rId3" cstate="print"/>
          <a:srcRect/>
          <a:stretch>
            <a:fillRect/>
          </a:stretch>
        </p:blipFill>
        <p:spPr bwMode="auto">
          <a:xfrm>
            <a:off x="3505200" y="2667000"/>
            <a:ext cx="2438400" cy="2133600"/>
          </a:xfrm>
          <a:prstGeom prst="rect">
            <a:avLst/>
          </a:prstGeom>
          <a:noFill/>
        </p:spPr>
      </p:pic>
      <p:pic>
        <p:nvPicPr>
          <p:cNvPr id="6" name="Picture 4" descr="\\PROGINDSERVER\Shared\Sharp Units\DSCN0784.JPG"/>
          <p:cNvPicPr>
            <a:picLocks noChangeAspect="1" noChangeArrowheads="1"/>
          </p:cNvPicPr>
          <p:nvPr/>
        </p:nvPicPr>
        <p:blipFill>
          <a:blip r:embed="rId4" cstate="print"/>
          <a:srcRect/>
          <a:stretch>
            <a:fillRect/>
          </a:stretch>
        </p:blipFill>
        <p:spPr bwMode="auto">
          <a:xfrm>
            <a:off x="6400800" y="2667000"/>
            <a:ext cx="2133600" cy="2133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Paula’s Story</a:t>
            </a:r>
            <a:endParaRPr lang="en-US" dirty="0"/>
          </a:p>
        </p:txBody>
      </p:sp>
      <p:sp>
        <p:nvSpPr>
          <p:cNvPr id="3" name="Content Placeholder 2"/>
          <p:cNvSpPr>
            <a:spLocks noGrp="1"/>
          </p:cNvSpPr>
          <p:nvPr>
            <p:ph sz="quarter" idx="1"/>
          </p:nvPr>
        </p:nvSpPr>
        <p:spPr/>
        <p:txBody>
          <a:bodyPr/>
          <a:lstStyle/>
          <a:p>
            <a:r>
              <a:rPr lang="en-US" dirty="0" smtClean="0"/>
              <a:t>Accessible features – </a:t>
            </a:r>
          </a:p>
          <a:p>
            <a:endParaRPr lang="en-US" dirty="0" smtClean="0"/>
          </a:p>
          <a:p>
            <a:endParaRPr lang="en-US" dirty="0"/>
          </a:p>
        </p:txBody>
      </p:sp>
      <p:pic>
        <p:nvPicPr>
          <p:cNvPr id="4" name="Picture 2" descr="\\PROGINDSERVER\Shared\Sharp Units\DSCN0803.JPG"/>
          <p:cNvPicPr>
            <a:picLocks noChangeAspect="1" noChangeArrowheads="1"/>
          </p:cNvPicPr>
          <p:nvPr/>
        </p:nvPicPr>
        <p:blipFill>
          <a:blip r:embed="rId2" cstate="print"/>
          <a:srcRect/>
          <a:stretch>
            <a:fillRect/>
          </a:stretch>
        </p:blipFill>
        <p:spPr bwMode="auto">
          <a:xfrm>
            <a:off x="609600" y="2438400"/>
            <a:ext cx="2209800" cy="1905000"/>
          </a:xfrm>
          <a:prstGeom prst="rect">
            <a:avLst/>
          </a:prstGeom>
          <a:noFill/>
        </p:spPr>
      </p:pic>
      <p:pic>
        <p:nvPicPr>
          <p:cNvPr id="5" name="Picture 3" descr="\\PROGINDSERVER\Shared\Sharp Units\DSCN0808.JPG"/>
          <p:cNvPicPr>
            <a:picLocks noChangeAspect="1" noChangeArrowheads="1"/>
          </p:cNvPicPr>
          <p:nvPr/>
        </p:nvPicPr>
        <p:blipFill>
          <a:blip r:embed="rId3" cstate="print"/>
          <a:srcRect/>
          <a:stretch>
            <a:fillRect/>
          </a:stretch>
        </p:blipFill>
        <p:spPr bwMode="auto">
          <a:xfrm>
            <a:off x="3276600" y="2438400"/>
            <a:ext cx="2362200" cy="1905000"/>
          </a:xfrm>
          <a:prstGeom prst="rect">
            <a:avLst/>
          </a:prstGeom>
          <a:noFill/>
        </p:spPr>
      </p:pic>
      <p:pic>
        <p:nvPicPr>
          <p:cNvPr id="6" name="Picture 4" descr="\\PROGINDSERVER\Shared\Sharp Units\DSCN0809.JPG"/>
          <p:cNvPicPr>
            <a:picLocks noChangeAspect="1" noChangeArrowheads="1"/>
          </p:cNvPicPr>
          <p:nvPr/>
        </p:nvPicPr>
        <p:blipFill>
          <a:blip r:embed="rId4" cstate="print"/>
          <a:srcRect/>
          <a:stretch>
            <a:fillRect/>
          </a:stretch>
        </p:blipFill>
        <p:spPr bwMode="auto">
          <a:xfrm>
            <a:off x="5867400" y="2438400"/>
            <a:ext cx="2895600" cy="1905000"/>
          </a:xfrm>
          <a:prstGeom prst="rect">
            <a:avLst/>
          </a:prstGeom>
          <a:noFill/>
        </p:spPr>
      </p:pic>
      <p:pic>
        <p:nvPicPr>
          <p:cNvPr id="7" name="Picture 5" descr="\\PROGINDSERVER\Shared\Sharp Units\DSCN0787.JPG"/>
          <p:cNvPicPr>
            <a:picLocks noChangeAspect="1" noChangeArrowheads="1"/>
          </p:cNvPicPr>
          <p:nvPr/>
        </p:nvPicPr>
        <p:blipFill>
          <a:blip r:embed="rId5" cstate="print"/>
          <a:srcRect/>
          <a:stretch>
            <a:fillRect/>
          </a:stretch>
        </p:blipFill>
        <p:spPr bwMode="auto">
          <a:xfrm>
            <a:off x="3276600" y="4572001"/>
            <a:ext cx="2362200" cy="1600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Paula’s Story</a:t>
            </a:r>
            <a:endParaRPr lang="en-US" dirty="0"/>
          </a:p>
        </p:txBody>
      </p:sp>
      <p:sp>
        <p:nvSpPr>
          <p:cNvPr id="3" name="Content Placeholder 2"/>
          <p:cNvSpPr>
            <a:spLocks noGrp="1"/>
          </p:cNvSpPr>
          <p:nvPr>
            <p:ph sz="quarter" idx="1"/>
          </p:nvPr>
        </p:nvSpPr>
        <p:spPr/>
        <p:txBody>
          <a:bodyPr/>
          <a:lstStyle/>
          <a:p>
            <a:r>
              <a:rPr lang="en-US" dirty="0" smtClean="0"/>
              <a:t>Paula moved into her home on February 28</a:t>
            </a:r>
            <a:r>
              <a:rPr lang="en-US" baseline="30000" dirty="0" smtClean="0"/>
              <a:t>th</a:t>
            </a:r>
            <a:r>
              <a:rPr lang="en-US" dirty="0" smtClean="0"/>
              <a:t>, 2017.</a:t>
            </a:r>
          </a:p>
          <a:p>
            <a:endParaRPr lang="en-US" dirty="0" smtClean="0"/>
          </a:p>
          <a:p>
            <a:r>
              <a:rPr lang="en-US" dirty="0" smtClean="0"/>
              <a:t>Lastly, what did you find in your Google search?</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sz="quarter" idx="1"/>
          </p:nvPr>
        </p:nvSpPr>
        <p:spPr/>
        <p:txBody>
          <a:bodyPr>
            <a:normAutofit/>
          </a:bodyPr>
          <a:lstStyle/>
          <a:p>
            <a:r>
              <a:rPr lang="en-US" sz="2000" u="sng" dirty="0" smtClean="0">
                <a:hlinkClick r:id="rId2"/>
              </a:rPr>
              <a:t>https://</a:t>
            </a:r>
            <a:r>
              <a:rPr lang="en-US" sz="2000" u="sng" dirty="0" smtClean="0">
                <a:hlinkClick r:id="rId2"/>
              </a:rPr>
              <a:t>aspe.hhs.gov/report/medicaid-and-permanent-supportive-housing-chronically-homeless-individuals-emerging-practices-field/82-olmstead-compliance-and-consent-decrees</a:t>
            </a:r>
            <a:endParaRPr lang="en-US" sz="2000" u="sng" dirty="0" smtClean="0"/>
          </a:p>
          <a:p>
            <a:endParaRPr lang="en-US" sz="2000" u="sng" dirty="0" smtClean="0"/>
          </a:p>
          <a:p>
            <a:r>
              <a:rPr lang="en-US" sz="2000" u="sng" dirty="0" smtClean="0">
                <a:hlinkClick r:id="rId3"/>
              </a:rPr>
              <a:t>https</a:t>
            </a:r>
            <a:r>
              <a:rPr lang="en-US" sz="2000" u="sng" dirty="0" smtClean="0">
                <a:hlinkClick r:id="rId3"/>
              </a:rPr>
              <a:t>://portal.hud.gov/hudportal/HUD?src=/</a:t>
            </a:r>
            <a:r>
              <a:rPr lang="en-US" sz="2000" u="sng" dirty="0" smtClean="0">
                <a:hlinkClick r:id="rId3"/>
              </a:rPr>
              <a:t>press/press_releases_media_advisories/2013/HUDNo.13-086</a:t>
            </a:r>
            <a:endParaRPr lang="en-US" sz="2000" u="sng" dirty="0" smtClean="0"/>
          </a:p>
          <a:p>
            <a:pPr>
              <a:buNone/>
            </a:pPr>
            <a:endParaRPr lang="en-US" sz="2000" dirty="0" smtClean="0"/>
          </a:p>
          <a:p>
            <a:r>
              <a:rPr lang="en-US" sz="2000" u="sng" dirty="0" smtClean="0">
                <a:hlinkClick r:id="rId4"/>
              </a:rPr>
              <a:t>https://</a:t>
            </a:r>
            <a:r>
              <a:rPr lang="en-US" sz="2000" u="sng" dirty="0" smtClean="0">
                <a:hlinkClick r:id="rId4"/>
              </a:rPr>
              <a:t>portal.hud.gov/hudportal/documents/huddoc?id=OlmsteadGuidnc060413.pdf</a:t>
            </a:r>
            <a:endParaRPr lang="en-US" sz="2000" u="sng" dirty="0" smtClean="0"/>
          </a:p>
          <a:p>
            <a:endParaRPr lang="en-US" sz="2000" dirty="0" smtClean="0"/>
          </a:p>
          <a:p>
            <a:r>
              <a:rPr lang="en-US" sz="2000" u="sng" dirty="0" smtClean="0">
                <a:hlinkClick r:id="rId5"/>
              </a:rPr>
              <a:t>https://www.usich.gov/resources/uploads/asset_library/Olmstead_Brief_02_2016_Final.pdf</a:t>
            </a:r>
            <a:endParaRPr lang="en-US" sz="20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a:t>
            </a:r>
            <a:endParaRPr lang="en-US" dirty="0"/>
          </a:p>
        </p:txBody>
      </p:sp>
      <p:sp>
        <p:nvSpPr>
          <p:cNvPr id="3" name="Content Placeholder 2"/>
          <p:cNvSpPr>
            <a:spLocks noGrp="1"/>
          </p:cNvSpPr>
          <p:nvPr>
            <p:ph sz="quarter" idx="1"/>
          </p:nvPr>
        </p:nvSpPr>
        <p:spPr/>
        <p:txBody>
          <a:bodyPr/>
          <a:lstStyle/>
          <a:p>
            <a:r>
              <a:rPr lang="en-US" dirty="0" smtClean="0"/>
              <a:t>First Google Oklahoma ADA/504 Self-Evaluation Plans</a:t>
            </a:r>
          </a:p>
          <a:p>
            <a:endParaRPr lang="en-US" dirty="0" smtClean="0"/>
          </a:p>
          <a:p>
            <a:r>
              <a:rPr lang="en-US" dirty="0" smtClean="0"/>
              <a:t>Secondly, Google Oklahoma Olmstead Plan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Guidance</a:t>
            </a:r>
            <a:endParaRPr lang="en-US" dirty="0"/>
          </a:p>
        </p:txBody>
      </p:sp>
      <p:sp>
        <p:nvSpPr>
          <p:cNvPr id="3" name="Content Placeholder 2"/>
          <p:cNvSpPr>
            <a:spLocks noGrp="1"/>
          </p:cNvSpPr>
          <p:nvPr>
            <p:ph sz="quarter" idx="1"/>
          </p:nvPr>
        </p:nvSpPr>
        <p:spPr/>
        <p:txBody>
          <a:bodyPr/>
          <a:lstStyle/>
          <a:p>
            <a:r>
              <a:rPr lang="en-US" sz="2000" dirty="0" smtClean="0"/>
              <a:t>June 4</a:t>
            </a:r>
            <a:r>
              <a:rPr lang="en-US" sz="2000" baseline="30000" dirty="0" smtClean="0"/>
              <a:t>th</a:t>
            </a:r>
            <a:r>
              <a:rPr lang="en-US" sz="2000" dirty="0" smtClean="0"/>
              <a:t>, 2013 </a:t>
            </a:r>
            <a:r>
              <a:rPr lang="en-US" dirty="0" smtClean="0"/>
              <a:t>– </a:t>
            </a:r>
            <a:r>
              <a:rPr lang="en-US" sz="2000" dirty="0" smtClean="0"/>
              <a:t>HUD issues new (Olmstead) guidance to encourage participation in State efforts to assist individuals moving out of institutions and into housing.</a:t>
            </a:r>
          </a:p>
          <a:p>
            <a:pPr>
              <a:buNone/>
            </a:pPr>
            <a:endParaRPr lang="en-US" sz="2000" dirty="0" smtClean="0"/>
          </a:p>
          <a:p>
            <a:r>
              <a:rPr lang="en-US" sz="2000" dirty="0" smtClean="0"/>
              <a:t>Individuals with disabilities have historically faced discrimination that limited their opportunity to live independently in the community and required them to live in institutions and other segregated settings</a:t>
            </a:r>
            <a:r>
              <a:rPr lang="en-US" sz="2000" dirty="0" smtClean="0"/>
              <a:t>.</a:t>
            </a:r>
          </a:p>
          <a:p>
            <a:endParaRPr lang="en-US" sz="2000" dirty="0" smtClean="0"/>
          </a:p>
          <a:p>
            <a:r>
              <a:rPr lang="en-US" sz="2000" dirty="0" smtClean="0"/>
              <a:t> In 1999, the United States Supreme Court issued the landmark decision in Olmstead v. L.C., 527 U.S. 581 (1999), affirming that the unjustified segregation of individuals with disabilities is a form of discrimination prohibited by Title II of the Americans with Disabilities Act (ADA).</a:t>
            </a:r>
            <a:endParaRPr lang="en-US" sz="2000" b="1" cap="small"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Guidance</a:t>
            </a:r>
            <a:endParaRPr lang="en-US" dirty="0"/>
          </a:p>
        </p:txBody>
      </p:sp>
      <p:sp>
        <p:nvSpPr>
          <p:cNvPr id="3" name="Content Placeholder 2"/>
          <p:cNvSpPr>
            <a:spLocks noGrp="1"/>
          </p:cNvSpPr>
          <p:nvPr>
            <p:ph sz="quarter" idx="1"/>
          </p:nvPr>
        </p:nvSpPr>
        <p:spPr/>
        <p:txBody>
          <a:bodyPr>
            <a:normAutofit lnSpcReduction="10000"/>
          </a:bodyPr>
          <a:lstStyle/>
          <a:p>
            <a:r>
              <a:rPr lang="en-US" sz="2000" dirty="0" smtClean="0"/>
              <a:t>Individuals with disabilities, like individuals without disabilities, should have choice and </a:t>
            </a:r>
            <a:r>
              <a:rPr lang="en-US" sz="2000" dirty="0" smtClean="0"/>
              <a:t>self-determination </a:t>
            </a:r>
            <a:r>
              <a:rPr lang="en-US" sz="2000" dirty="0" smtClean="0"/>
              <a:t>in housing and in the health care and related support services they receive</a:t>
            </a:r>
            <a:r>
              <a:rPr lang="en-US" sz="2000" dirty="0" smtClean="0"/>
              <a:t>.</a:t>
            </a:r>
          </a:p>
          <a:p>
            <a:pPr>
              <a:buNone/>
            </a:pPr>
            <a:endParaRPr lang="en-US" sz="2000" dirty="0" smtClean="0"/>
          </a:p>
          <a:p>
            <a:r>
              <a:rPr lang="en-US" sz="2000" dirty="0" smtClean="0"/>
              <a:t>For communities that have historically relied heavily on institutional settings and housing built exclusively or primarily for individuals with disabilities, the need for additional integrated housing options scattered throughout the community becomes more acute</a:t>
            </a:r>
            <a:r>
              <a:rPr lang="en-US" sz="2000" dirty="0" smtClean="0"/>
              <a:t>.</a:t>
            </a:r>
          </a:p>
          <a:p>
            <a:pPr>
              <a:buNone/>
            </a:pPr>
            <a:endParaRPr lang="en-US" sz="2000" dirty="0" smtClean="0"/>
          </a:p>
          <a:p>
            <a:r>
              <a:rPr lang="en-US" sz="2000" dirty="0" smtClean="0"/>
              <a:t>HUD programs serve as an important resource for affordable housing opportunities for individuals with disabilities, including individuals who are transitioning out of, or at serious risk of entering, institutions</a:t>
            </a:r>
            <a:r>
              <a:rPr lang="en-US" sz="2000" dirty="0" smtClean="0"/>
              <a:t>.</a:t>
            </a:r>
          </a:p>
          <a:p>
            <a:pPr>
              <a:buNone/>
            </a:pPr>
            <a:endParaRPr lang="en-US" sz="2000" dirty="0" smtClean="0"/>
          </a:p>
          <a:p>
            <a:r>
              <a:rPr lang="en-US" sz="2000" dirty="0" smtClean="0"/>
              <a:t>HUD funds the operation, management, development, preservation, and rehabilitation of affordable housing. </a:t>
            </a:r>
            <a:endParaRPr lang="en-US" sz="2000" dirty="0" smtClean="0"/>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Guidance</a:t>
            </a:r>
            <a:endParaRPr lang="en-US" dirty="0"/>
          </a:p>
        </p:txBody>
      </p:sp>
      <p:sp>
        <p:nvSpPr>
          <p:cNvPr id="3" name="Content Placeholder 2"/>
          <p:cNvSpPr>
            <a:spLocks noGrp="1"/>
          </p:cNvSpPr>
          <p:nvPr>
            <p:ph sz="quarter" idx="1"/>
          </p:nvPr>
        </p:nvSpPr>
        <p:spPr/>
        <p:txBody>
          <a:bodyPr>
            <a:normAutofit/>
          </a:bodyPr>
          <a:lstStyle/>
          <a:p>
            <a:r>
              <a:rPr lang="en-US" sz="2000" dirty="0" smtClean="0"/>
              <a:t>HUD is committed to providing individuals with disabilities a meaningful choice in housing and the delivery of long-term health care and support services</a:t>
            </a:r>
            <a:r>
              <a:rPr lang="en-US" sz="2000" dirty="0" smtClean="0"/>
              <a:t>.</a:t>
            </a:r>
          </a:p>
          <a:p>
            <a:pPr>
              <a:buNone/>
            </a:pPr>
            <a:endParaRPr lang="en-US" sz="2000" dirty="0" smtClean="0"/>
          </a:p>
          <a:p>
            <a:r>
              <a:rPr lang="en-US" sz="2000" dirty="0" smtClean="0"/>
              <a:t>HUD is working with its federal partners to align policies and promote understanding of the integration mandate of the ADA and Section 504 of the Rehabilitation Act of 1973 (Section 504).</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a:t>
            </a:r>
            <a:endParaRPr lang="en-US" dirty="0"/>
          </a:p>
        </p:txBody>
      </p:sp>
      <p:sp>
        <p:nvSpPr>
          <p:cNvPr id="3" name="Content Placeholder 2"/>
          <p:cNvSpPr>
            <a:spLocks noGrp="1"/>
          </p:cNvSpPr>
          <p:nvPr>
            <p:ph sz="quarter" idx="1"/>
          </p:nvPr>
        </p:nvSpPr>
        <p:spPr/>
        <p:txBody>
          <a:bodyPr/>
          <a:lstStyle/>
          <a:p>
            <a:r>
              <a:rPr lang="en-US" dirty="0" smtClean="0"/>
              <a:t>States that: </a:t>
            </a:r>
          </a:p>
          <a:p>
            <a:pPr lvl="1"/>
            <a:r>
              <a:rPr lang="en-US" dirty="0" smtClean="0"/>
              <a:t>No otherwise qualified individual with a disability in the United States…shall, solely by reason of her or his disability, be excluded from the participation in, be denied the benefits of, or be subjected to discrimination under any program or activity receiving Federal financial assistance or under any program or activity conducted by any Executive agency or by the United States Postal Service</a:t>
            </a:r>
            <a:r>
              <a:rPr lang="en-US" dirty="0" smtClean="0"/>
              <a:t>.</a:t>
            </a:r>
          </a:p>
          <a:p>
            <a:pPr lvl="1">
              <a:buNone/>
            </a:pP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a:t>
            </a:r>
            <a:endParaRPr lang="en-US" dirty="0"/>
          </a:p>
        </p:txBody>
      </p:sp>
      <p:sp>
        <p:nvSpPr>
          <p:cNvPr id="3" name="Content Placeholder 2"/>
          <p:cNvSpPr>
            <a:spLocks noGrp="1"/>
          </p:cNvSpPr>
          <p:nvPr>
            <p:ph sz="quarter" idx="1"/>
          </p:nvPr>
        </p:nvSpPr>
        <p:spPr/>
        <p:txBody>
          <a:bodyPr>
            <a:normAutofit/>
          </a:bodyPr>
          <a:lstStyle/>
          <a:p>
            <a:r>
              <a:rPr lang="en-US" sz="2400" dirty="0" smtClean="0"/>
              <a:t>Every recipient of federal financial assistance from HUD is subject to Section 504 and HUD’s Section 504 implementing </a:t>
            </a:r>
            <a:r>
              <a:rPr lang="en-US" sz="2400" dirty="0" smtClean="0"/>
              <a:t>regulations.</a:t>
            </a:r>
          </a:p>
          <a:p>
            <a:pPr>
              <a:buNone/>
            </a:pPr>
            <a:endParaRPr lang="en-US" sz="2400" dirty="0" smtClean="0"/>
          </a:p>
          <a:p>
            <a:r>
              <a:rPr lang="en-US" sz="2400" dirty="0" smtClean="0"/>
              <a:t>This </a:t>
            </a:r>
            <a:r>
              <a:rPr lang="en-US" sz="2400" dirty="0" smtClean="0"/>
              <a:t>includes both public and </a:t>
            </a:r>
            <a:r>
              <a:rPr lang="en-US" sz="2400" u="sng" dirty="0" smtClean="0"/>
              <a:t>private</a:t>
            </a:r>
            <a:r>
              <a:rPr lang="en-US" sz="2400" dirty="0" smtClean="0"/>
              <a:t> entities</a:t>
            </a:r>
            <a:r>
              <a:rPr lang="en-US" sz="2400" dirty="0" smtClean="0"/>
              <a:t>.</a:t>
            </a:r>
          </a:p>
          <a:p>
            <a:endParaRPr lang="en-US" sz="2400" dirty="0" smtClean="0"/>
          </a:p>
          <a:p>
            <a:r>
              <a:rPr lang="en-US" sz="2400" dirty="0" smtClean="0"/>
              <a:t>Individuals </a:t>
            </a:r>
            <a:r>
              <a:rPr lang="en-US" sz="2400" dirty="0" smtClean="0"/>
              <a:t>with disabilities also cannot be denied the opportunity to participate in an integrated program, despite the existence of separate programs for persons with disabilities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ADA and Olmstead</a:t>
            </a:r>
            <a:endParaRPr lang="en-US" dirty="0"/>
          </a:p>
        </p:txBody>
      </p:sp>
      <p:sp>
        <p:nvSpPr>
          <p:cNvPr id="3" name="Content Placeholder 2"/>
          <p:cNvSpPr>
            <a:spLocks noGrp="1"/>
          </p:cNvSpPr>
          <p:nvPr>
            <p:ph sz="quarter" idx="1"/>
          </p:nvPr>
        </p:nvSpPr>
        <p:spPr/>
        <p:txBody>
          <a:bodyPr/>
          <a:lstStyle/>
          <a:p>
            <a:r>
              <a:rPr lang="en-US" sz="2400" dirty="0" smtClean="0"/>
              <a:t>Title II of the ADA and its implementing regulations extend this integration requirement to all services, programs, and activities administered by public entities (primarily state and local government entities) regardless of whether these entities receive federal </a:t>
            </a:r>
            <a:r>
              <a:rPr lang="en-US" sz="2400" dirty="0" smtClean="0"/>
              <a:t>funding.</a:t>
            </a:r>
          </a:p>
          <a:p>
            <a:endParaRPr lang="en-US" sz="2000" dirty="0" smtClean="0"/>
          </a:p>
          <a:p>
            <a:r>
              <a:rPr lang="en-US" sz="2400" dirty="0" smtClean="0"/>
              <a:t>Congress specifically mandated that the ADA regulations be consistent with Section 504 coordination </a:t>
            </a:r>
            <a:r>
              <a:rPr lang="en-US" sz="2400" dirty="0" smtClean="0"/>
              <a:t>regulations.</a:t>
            </a:r>
          </a:p>
          <a:p>
            <a:endParaRPr lang="en-US"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Paula’s Story</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sz="2400" dirty="0" smtClean="0"/>
              <a:t>Paula </a:t>
            </a:r>
            <a:r>
              <a:rPr lang="en-US" sz="2400" dirty="0" smtClean="0"/>
              <a:t>is a T4 Para who was living in the Senior Village n/h in Blanchard.  </a:t>
            </a:r>
            <a:endParaRPr lang="en-US" sz="2400" dirty="0" smtClean="0"/>
          </a:p>
          <a:p>
            <a:pPr lvl="0">
              <a:buNone/>
            </a:pPr>
            <a:endParaRPr lang="en-US" sz="2400" dirty="0" smtClean="0"/>
          </a:p>
          <a:p>
            <a:r>
              <a:rPr lang="en-US" sz="2400" dirty="0" smtClean="0"/>
              <a:t>Paula first contacted PI with her desire to live independently in 2014.</a:t>
            </a:r>
          </a:p>
          <a:p>
            <a:pPr>
              <a:buNone/>
            </a:pPr>
            <a:endParaRPr lang="en-US" sz="2400" dirty="0" smtClean="0"/>
          </a:p>
          <a:p>
            <a:r>
              <a:rPr lang="en-US" sz="2400" dirty="0" smtClean="0"/>
              <a:t>In 2016, Paula chose to utilize one of the apartments being renovated by </a:t>
            </a:r>
            <a:r>
              <a:rPr lang="en-US" sz="2400" dirty="0" err="1" smtClean="0"/>
              <a:t>Alafaro</a:t>
            </a:r>
            <a:r>
              <a:rPr lang="en-US" sz="2400" dirty="0" smtClean="0"/>
              <a:t> Properties.</a:t>
            </a:r>
          </a:p>
          <a:p>
            <a:pPr>
              <a:buNone/>
            </a:pPr>
            <a:endParaRPr lang="en-US" sz="2400" dirty="0" smtClean="0"/>
          </a:p>
          <a:p>
            <a:r>
              <a:rPr lang="en-US" sz="2400" dirty="0" smtClean="0"/>
              <a:t>In a collaborative effort between the City of Norman and PI, the City agreed to utilize up to $125,000 of its Community Development Block Grant funds to renovate up to 5 units for optimum accessibility.</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677</TotalTime>
  <Words>620</Words>
  <Application>Microsoft Office PowerPoint</Application>
  <PresentationFormat>On-screen Show (4:3)</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Progressive Independence</vt:lpstr>
      <vt:lpstr>STOP!</vt:lpstr>
      <vt:lpstr>HUD Guidance</vt:lpstr>
      <vt:lpstr>HUD Guidance</vt:lpstr>
      <vt:lpstr>HUD Guidance</vt:lpstr>
      <vt:lpstr>Section 504</vt:lpstr>
      <vt:lpstr>Section 504</vt:lpstr>
      <vt:lpstr>The ADA and Olmstead</vt:lpstr>
      <vt:lpstr>Paula’s Story</vt:lpstr>
      <vt:lpstr>Paula’s Story</vt:lpstr>
      <vt:lpstr>Paula’s Story</vt:lpstr>
      <vt:lpstr>Paula’s Story</vt:lpstr>
      <vt:lpstr>Paula’s Story</vt:lpstr>
      <vt:lpstr>Paula’s Story</vt:lpstr>
      <vt:lpstr>Additional Resources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Independence</dc:title>
  <dc:creator>Jeff</dc:creator>
  <cp:lastModifiedBy>Jeff Hughes</cp:lastModifiedBy>
  <cp:revision>62</cp:revision>
  <dcterms:created xsi:type="dcterms:W3CDTF">2015-04-08T16:13:51Z</dcterms:created>
  <dcterms:modified xsi:type="dcterms:W3CDTF">2017-04-18T02:36:57Z</dcterms:modified>
</cp:coreProperties>
</file>