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7" r:id="rId4"/>
    <p:sldId id="275" r:id="rId5"/>
    <p:sldId id="268" r:id="rId6"/>
    <p:sldId id="277" r:id="rId7"/>
    <p:sldId id="262" r:id="rId8"/>
    <p:sldId id="263" r:id="rId9"/>
    <p:sldId id="274" r:id="rId10"/>
    <p:sldId id="273" r:id="rId11"/>
    <p:sldId id="278" r:id="rId12"/>
    <p:sldId id="279" r:id="rId13"/>
    <p:sldId id="282" r:id="rId14"/>
    <p:sldId id="283" r:id="rId15"/>
    <p:sldId id="264" r:id="rId16"/>
    <p:sldId id="272" r:id="rId17"/>
    <p:sldId id="284"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72" y="7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E81C9C-3EB6-4D1A-8BDA-673360CBE342}"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54299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81C9C-3EB6-4D1A-8BDA-673360CBE342}"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260918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81C9C-3EB6-4D1A-8BDA-673360CBE342}"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236772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81C9C-3EB6-4D1A-8BDA-673360CBE342}"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1629351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E81C9C-3EB6-4D1A-8BDA-673360CBE342}"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270694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E81C9C-3EB6-4D1A-8BDA-673360CBE342}"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3646045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E81C9C-3EB6-4D1A-8BDA-673360CBE342}"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333216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E81C9C-3EB6-4D1A-8BDA-673360CBE342}"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142960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81C9C-3EB6-4D1A-8BDA-673360CBE342}"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153844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E81C9C-3EB6-4D1A-8BDA-673360CBE342}"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365708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E81C9C-3EB6-4D1A-8BDA-673360CBE342}"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D026E-7AD9-4BF1-89C7-73EF8D5225CB}" type="slidenum">
              <a:rPr lang="en-US" smtClean="0"/>
              <a:t>‹#›</a:t>
            </a:fld>
            <a:endParaRPr lang="en-US"/>
          </a:p>
        </p:txBody>
      </p:sp>
    </p:spTree>
    <p:extLst>
      <p:ext uri="{BB962C8B-B14F-4D97-AF65-F5344CB8AC3E}">
        <p14:creationId xmlns:p14="http://schemas.microsoft.com/office/powerpoint/2010/main" val="705663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81C9C-3EB6-4D1A-8BDA-673360CBE342}"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D026E-7AD9-4BF1-89C7-73EF8D5225CB}" type="slidenum">
              <a:rPr lang="en-US" smtClean="0"/>
              <a:t>‹#›</a:t>
            </a:fld>
            <a:endParaRPr lang="en-US"/>
          </a:p>
        </p:txBody>
      </p:sp>
    </p:spTree>
    <p:extLst>
      <p:ext uri="{BB962C8B-B14F-4D97-AF65-F5344CB8AC3E}">
        <p14:creationId xmlns:p14="http://schemas.microsoft.com/office/powerpoint/2010/main" val="306821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aapd.com/REVU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ote.thearc.org/" TargetMode="External"/><Relationship Id="rId2" Type="http://schemas.openxmlformats.org/officeDocument/2006/relationships/hyperlink" Target="http://www.866ourvote.or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zbaldwin@aapd.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522279"/>
            <a:ext cx="9144000" cy="822963"/>
          </a:xfrm>
        </p:spPr>
        <p:txBody>
          <a:bodyPr>
            <a:noAutofit/>
          </a:bodyPr>
          <a:lstStyle/>
          <a:p>
            <a:r>
              <a:rPr lang="en-US" sz="5000" dirty="0" smtClean="0">
                <a:hlinkClick r:id="rId2"/>
              </a:rPr>
              <a:t>www.aapd.com/REVUP</a:t>
            </a:r>
            <a:endParaRPr lang="en-US" sz="5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31454"/>
            <a:ext cx="10058400" cy="5370857"/>
          </a:xfrm>
          <a:prstGeom prst="rect">
            <a:avLst/>
          </a:prstGeom>
        </p:spPr>
      </p:pic>
    </p:spTree>
    <p:extLst>
      <p:ext uri="{BB962C8B-B14F-4D97-AF65-F5344CB8AC3E}">
        <p14:creationId xmlns:p14="http://schemas.microsoft.com/office/powerpoint/2010/main" val="3031435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034973"/>
          </a:xfrm>
        </p:spPr>
        <p:txBody>
          <a:bodyPr/>
          <a:lstStyle/>
          <a:p>
            <a:r>
              <a:rPr lang="en-US" b="1" dirty="0"/>
              <a:t>REV UP 2016</a:t>
            </a:r>
            <a:endParaRPr lang="en-US" dirty="0"/>
          </a:p>
        </p:txBody>
      </p:sp>
      <p:sp>
        <p:nvSpPr>
          <p:cNvPr id="3" name="Content Placeholder 2"/>
          <p:cNvSpPr>
            <a:spLocks noGrp="1"/>
          </p:cNvSpPr>
          <p:nvPr>
            <p:ph idx="1"/>
          </p:nvPr>
        </p:nvSpPr>
        <p:spPr>
          <a:xfrm>
            <a:off x="1070662" y="1400098"/>
            <a:ext cx="10283138" cy="3941923"/>
          </a:xfrm>
        </p:spPr>
        <p:txBody>
          <a:bodyPr/>
          <a:lstStyle/>
          <a:p>
            <a:pPr marL="0" indent="0">
              <a:spcBef>
                <a:spcPts val="0"/>
              </a:spcBef>
              <a:buNone/>
            </a:pPr>
            <a:r>
              <a:rPr lang="en-US" b="1" dirty="0" smtClean="0"/>
              <a:t>Maine</a:t>
            </a:r>
            <a:r>
              <a:rPr lang="en-US" dirty="0" smtClean="0"/>
              <a:t> </a:t>
            </a:r>
            <a:r>
              <a:rPr lang="en-US" dirty="0"/>
              <a:t>– Disability Rights Maine, the state protection and advocacy agency, hosted voter registration events in Portland and Bangor. They also had one of Maine’s new Accessible Voting Systems on hand for folks to try out.</a:t>
            </a:r>
          </a:p>
          <a:p>
            <a:pPr marL="0" indent="0">
              <a:spcBef>
                <a:spcPts val="0"/>
              </a:spcBef>
              <a:buNone/>
            </a:pPr>
            <a:endParaRPr lang="en-US" dirty="0"/>
          </a:p>
          <a:p>
            <a:pPr marL="0" indent="0">
              <a:spcBef>
                <a:spcPts val="0"/>
              </a:spcBef>
              <a:buNone/>
            </a:pPr>
            <a:r>
              <a:rPr lang="en-US" b="1" dirty="0"/>
              <a:t>New Jersey </a:t>
            </a:r>
            <a:r>
              <a:rPr lang="en-US" dirty="0"/>
              <a:t>– Three different centers for independent living hosted voter registration events in Clifton, Hamilton, and Westville. There were giveaways and other activities</a:t>
            </a:r>
            <a:r>
              <a:rPr lang="en-US" dirty="0" smtClean="0"/>
              <a:t>.</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62417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325563"/>
          </a:xfrm>
        </p:spPr>
        <p:txBody>
          <a:bodyPr/>
          <a:lstStyle/>
          <a:p>
            <a:r>
              <a:rPr lang="en-US" dirty="0" smtClean="0"/>
              <a:t>REV UP to Election Day</a:t>
            </a:r>
            <a:endParaRPr lang="en-US" dirty="0"/>
          </a:p>
        </p:txBody>
      </p:sp>
      <p:sp>
        <p:nvSpPr>
          <p:cNvPr id="3" name="Content Placeholder 2"/>
          <p:cNvSpPr>
            <a:spLocks noGrp="1"/>
          </p:cNvSpPr>
          <p:nvPr>
            <p:ph idx="1"/>
          </p:nvPr>
        </p:nvSpPr>
        <p:spPr>
          <a:xfrm>
            <a:off x="1070662" y="1825625"/>
            <a:ext cx="10283138" cy="3003049"/>
          </a:xfrm>
        </p:spPr>
        <p:txBody>
          <a:bodyPr>
            <a:normAutofit/>
          </a:bodyPr>
          <a:lstStyle/>
          <a:p>
            <a:pPr marL="0" indent="0">
              <a:buNone/>
            </a:pPr>
            <a:r>
              <a:rPr lang="en-US" u="sng" dirty="0"/>
              <a:t>Voter Registration</a:t>
            </a:r>
          </a:p>
          <a:p>
            <a:r>
              <a:rPr lang="en-US" dirty="0"/>
              <a:t>Most deadlines have passed (you can register in-person on Election Day in some states)</a:t>
            </a:r>
          </a:p>
          <a:p>
            <a:pPr marL="0" indent="0">
              <a:buNone/>
            </a:pPr>
            <a:endParaRPr lang="en-US" sz="1400" dirty="0"/>
          </a:p>
          <a:p>
            <a:pPr marL="0" indent="0">
              <a:buNone/>
            </a:pPr>
            <a:r>
              <a:rPr lang="en-US" u="sng" dirty="0" smtClean="0"/>
              <a:t>Find Your Polling Place</a:t>
            </a:r>
            <a:endParaRPr lang="en-US" u="sng" dirty="0"/>
          </a:p>
          <a:p>
            <a:r>
              <a:rPr lang="en-US" dirty="0"/>
              <a:t>Vote411.org</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388038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325563"/>
          </a:xfrm>
        </p:spPr>
        <p:txBody>
          <a:bodyPr/>
          <a:lstStyle/>
          <a:p>
            <a:r>
              <a:rPr lang="en-US" dirty="0" smtClean="0"/>
              <a:t>REV UP to Election Day</a:t>
            </a:r>
            <a:endParaRPr lang="en-US" dirty="0"/>
          </a:p>
        </p:txBody>
      </p:sp>
      <p:sp>
        <p:nvSpPr>
          <p:cNvPr id="3" name="Content Placeholder 2"/>
          <p:cNvSpPr>
            <a:spLocks noGrp="1"/>
          </p:cNvSpPr>
          <p:nvPr>
            <p:ph idx="1"/>
          </p:nvPr>
        </p:nvSpPr>
        <p:spPr>
          <a:xfrm>
            <a:off x="1070662" y="1690688"/>
            <a:ext cx="10283138" cy="4486275"/>
          </a:xfrm>
        </p:spPr>
        <p:txBody>
          <a:bodyPr>
            <a:normAutofit/>
          </a:bodyPr>
          <a:lstStyle/>
          <a:p>
            <a:pPr marL="0" indent="0">
              <a:buNone/>
            </a:pPr>
            <a:r>
              <a:rPr lang="en-US" u="sng" dirty="0"/>
              <a:t>Voter ID</a:t>
            </a:r>
          </a:p>
          <a:p>
            <a:r>
              <a:rPr lang="en-US" dirty="0"/>
              <a:t>Vote </a:t>
            </a:r>
            <a:r>
              <a:rPr lang="en-US" dirty="0" smtClean="0"/>
              <a:t>Riders wallet-sized ID cards with state guidelines</a:t>
            </a:r>
          </a:p>
          <a:p>
            <a:r>
              <a:rPr lang="en-US" dirty="0"/>
              <a:t>Voter ID Hotline: </a:t>
            </a:r>
            <a:r>
              <a:rPr lang="en-US" dirty="0" smtClean="0"/>
              <a:t>1-844-338-8743</a:t>
            </a:r>
            <a:endParaRPr lang="en-US" i="1" dirty="0" smtClean="0"/>
          </a:p>
          <a:p>
            <a:endParaRPr lang="en-US" sz="1500" i="1" dirty="0"/>
          </a:p>
          <a:p>
            <a:pPr marL="0" indent="0">
              <a:buNone/>
            </a:pPr>
            <a:r>
              <a:rPr lang="en-US" u="sng" dirty="0" smtClean="0"/>
              <a:t>Getting to the Polls</a:t>
            </a:r>
            <a:endParaRPr lang="en-US" i="1" dirty="0" smtClean="0"/>
          </a:p>
          <a:p>
            <a:r>
              <a:rPr lang="en-US" dirty="0"/>
              <a:t>Carpool </a:t>
            </a:r>
            <a:r>
              <a:rPr lang="en-US" dirty="0" smtClean="0"/>
              <a:t>Vote</a:t>
            </a:r>
            <a:endParaRPr lang="en-US" dirty="0"/>
          </a:p>
          <a:p>
            <a:r>
              <a:rPr lang="en-US" dirty="0"/>
              <a:t>Women Votes </a:t>
            </a:r>
            <a:r>
              <a:rPr lang="en-US" dirty="0" smtClean="0"/>
              <a:t>Carpool2Vote</a:t>
            </a:r>
            <a:endParaRPr lang="en-US" i="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21393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325563"/>
          </a:xfrm>
        </p:spPr>
        <p:txBody>
          <a:bodyPr>
            <a:normAutofit/>
          </a:bodyPr>
          <a:lstStyle/>
          <a:p>
            <a:r>
              <a:rPr lang="en-US" sz="4000" dirty="0"/>
              <a:t>REV UP to Election Day</a:t>
            </a:r>
            <a:endParaRPr lang="en-US" sz="4000" dirty="0"/>
          </a:p>
        </p:txBody>
      </p:sp>
      <p:sp>
        <p:nvSpPr>
          <p:cNvPr id="3" name="Content Placeholder 2"/>
          <p:cNvSpPr>
            <a:spLocks noGrp="1"/>
          </p:cNvSpPr>
          <p:nvPr>
            <p:ph idx="1"/>
          </p:nvPr>
        </p:nvSpPr>
        <p:spPr>
          <a:xfrm>
            <a:off x="1070662" y="1825625"/>
            <a:ext cx="10800496" cy="3163470"/>
          </a:xfrm>
        </p:spPr>
        <p:txBody>
          <a:bodyPr>
            <a:normAutofit fontScale="92500" lnSpcReduction="10000"/>
          </a:bodyPr>
          <a:lstStyle/>
          <a:p>
            <a:pPr marL="0" indent="0">
              <a:lnSpc>
                <a:spcPct val="100000"/>
              </a:lnSpc>
              <a:spcBef>
                <a:spcPts val="1500"/>
              </a:spcBef>
              <a:buNone/>
            </a:pPr>
            <a:r>
              <a:rPr lang="en-US" sz="3000" u="sng" dirty="0" smtClean="0"/>
              <a:t>Share Information on Election Day Help</a:t>
            </a:r>
          </a:p>
          <a:p>
            <a:pPr>
              <a:lnSpc>
                <a:spcPct val="100000"/>
              </a:lnSpc>
              <a:spcBef>
                <a:spcPts val="1500"/>
              </a:spcBef>
            </a:pPr>
            <a:r>
              <a:rPr lang="en-US" sz="2400" dirty="0" smtClean="0"/>
              <a:t>866-OUR-VOTE </a:t>
            </a:r>
            <a:r>
              <a:rPr lang="en-US" sz="2400" dirty="0"/>
              <a:t>(866-687-8683) or </a:t>
            </a:r>
            <a:r>
              <a:rPr lang="en-US" sz="2400" dirty="0">
                <a:hlinkClick r:id="rId2"/>
              </a:rPr>
              <a:t>www.866ourvote.org</a:t>
            </a:r>
            <a:endParaRPr lang="en-US" sz="2400" dirty="0"/>
          </a:p>
          <a:p>
            <a:pPr>
              <a:lnSpc>
                <a:spcPct val="100000"/>
              </a:lnSpc>
              <a:spcBef>
                <a:spcPts val="1500"/>
              </a:spcBef>
            </a:pPr>
            <a:r>
              <a:rPr lang="en-US" sz="2400" dirty="0"/>
              <a:t>888-Ve-Y-Vota (888-839-8682) for Bilingual English and Spanish assistance</a:t>
            </a:r>
          </a:p>
          <a:p>
            <a:pPr>
              <a:lnSpc>
                <a:spcPct val="100000"/>
              </a:lnSpc>
              <a:spcBef>
                <a:spcPts val="1500"/>
              </a:spcBef>
            </a:pPr>
            <a:r>
              <a:rPr lang="en-US" sz="2400" dirty="0"/>
              <a:t>888-API-VOTE (888-274-8683) for assistance in English, Chinese, Vietnamese, Korean, Bengali, Urdu, Hindi, or Tagalog</a:t>
            </a:r>
          </a:p>
          <a:p>
            <a:pPr>
              <a:lnSpc>
                <a:spcPct val="100000"/>
              </a:lnSpc>
              <a:spcBef>
                <a:spcPts val="1500"/>
              </a:spcBef>
            </a:pPr>
            <a:endParaRPr lang="en-US" sz="1100" dirty="0" smtClean="0"/>
          </a:p>
          <a:p>
            <a:pPr>
              <a:lnSpc>
                <a:spcPct val="100000"/>
              </a:lnSpc>
              <a:spcBef>
                <a:spcPts val="1500"/>
              </a:spcBef>
            </a:pPr>
            <a:r>
              <a:rPr lang="en-US" sz="2400" dirty="0" smtClean="0"/>
              <a:t>The </a:t>
            </a:r>
            <a:r>
              <a:rPr lang="en-US" sz="2400" dirty="0"/>
              <a:t>Arc’s Voter Support Service (</a:t>
            </a:r>
            <a:r>
              <a:rPr lang="en-US" sz="2400" dirty="0">
                <a:hlinkClick r:id="rId3"/>
              </a:rPr>
              <a:t>https://vote.thearc.org</a:t>
            </a:r>
            <a:r>
              <a:rPr lang="en-US" sz="2400" dirty="0" smtClean="0">
                <a:hlinkClick r:id="rId3"/>
              </a:rPr>
              <a:t>/</a:t>
            </a:r>
            <a:r>
              <a:rPr lang="en-US" sz="2400" dirty="0" smtClean="0"/>
              <a:t>)</a:t>
            </a:r>
            <a:endParaRPr lang="en-US" sz="24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5"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274380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325563"/>
          </a:xfrm>
        </p:spPr>
        <p:txBody>
          <a:bodyPr/>
          <a:lstStyle/>
          <a:p>
            <a:r>
              <a:rPr lang="en-US" dirty="0" smtClean="0"/>
              <a:t>REV UP to Election Day</a:t>
            </a:r>
            <a:endParaRPr lang="en-US" dirty="0"/>
          </a:p>
        </p:txBody>
      </p:sp>
      <p:sp>
        <p:nvSpPr>
          <p:cNvPr id="3" name="Content Placeholder 2"/>
          <p:cNvSpPr>
            <a:spLocks noGrp="1"/>
          </p:cNvSpPr>
          <p:nvPr>
            <p:ph idx="1"/>
          </p:nvPr>
        </p:nvSpPr>
        <p:spPr>
          <a:xfrm>
            <a:off x="1070662" y="1690689"/>
            <a:ext cx="10283138" cy="3723994"/>
          </a:xfrm>
        </p:spPr>
        <p:txBody>
          <a:bodyPr>
            <a:normAutofit/>
          </a:bodyPr>
          <a:lstStyle/>
          <a:p>
            <a:pPr marL="0" indent="0">
              <a:buNone/>
            </a:pPr>
            <a:r>
              <a:rPr lang="en-US" u="sng" dirty="0" smtClean="0"/>
              <a:t>Get Out The Vote</a:t>
            </a:r>
          </a:p>
          <a:p>
            <a:pPr>
              <a:spcBef>
                <a:spcPts val="1800"/>
              </a:spcBef>
            </a:pPr>
            <a:r>
              <a:rPr lang="en-US" sz="2400" dirty="0" smtClean="0"/>
              <a:t>Promote information on voting opportunities, including early voting</a:t>
            </a:r>
          </a:p>
          <a:p>
            <a:pPr>
              <a:spcBef>
                <a:spcPts val="1800"/>
              </a:spcBef>
            </a:pPr>
            <a:r>
              <a:rPr lang="en-US" sz="2400" dirty="0" smtClean="0"/>
              <a:t>Promote down-ballot races and ballot initiatives</a:t>
            </a:r>
          </a:p>
          <a:p>
            <a:pPr>
              <a:spcBef>
                <a:spcPts val="1800"/>
              </a:spcBef>
            </a:pPr>
            <a:r>
              <a:rPr lang="en-US" sz="2400" dirty="0" smtClean="0"/>
              <a:t>Distribute sample ballots</a:t>
            </a:r>
          </a:p>
          <a:p>
            <a:pPr>
              <a:spcBef>
                <a:spcPts val="1800"/>
              </a:spcBef>
            </a:pPr>
            <a:r>
              <a:rPr lang="en-US" sz="2400" dirty="0" smtClean="0"/>
              <a:t>Help voters make a plan for how they will vote</a:t>
            </a:r>
          </a:p>
          <a:p>
            <a:pPr>
              <a:spcBef>
                <a:spcPts val="1800"/>
              </a:spcBef>
            </a:pPr>
            <a:r>
              <a:rPr lang="en-US" sz="2400" dirty="0" smtClean="0"/>
              <a:t>Conduct GOTV Phone banking</a:t>
            </a:r>
            <a:br>
              <a:rPr lang="en-US" sz="2400" dirty="0" smtClean="0"/>
            </a:br>
            <a:r>
              <a:rPr lang="en-US" sz="2400" i="1" dirty="0" smtClean="0"/>
              <a:t>*NCIL has a great GOTV phone banking guide for the 2016 election*</a:t>
            </a:r>
            <a:endParaRPr lang="en-US" sz="2400" i="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35437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325563"/>
          </a:xfrm>
        </p:spPr>
        <p:txBody>
          <a:bodyPr/>
          <a:lstStyle/>
          <a:p>
            <a:r>
              <a:rPr lang="en-US" dirty="0" smtClean="0"/>
              <a:t>REV UP to Election Day</a:t>
            </a:r>
            <a:endParaRPr lang="en-US" dirty="0"/>
          </a:p>
        </p:txBody>
      </p:sp>
      <p:sp>
        <p:nvSpPr>
          <p:cNvPr id="3" name="Content Placeholder 2"/>
          <p:cNvSpPr>
            <a:spLocks noGrp="1"/>
          </p:cNvSpPr>
          <p:nvPr>
            <p:ph idx="1"/>
          </p:nvPr>
        </p:nvSpPr>
        <p:spPr>
          <a:xfrm>
            <a:off x="1070662" y="1825625"/>
            <a:ext cx="10283138" cy="4351338"/>
          </a:xfrm>
        </p:spPr>
        <p:txBody>
          <a:bodyPr/>
          <a:lstStyle/>
          <a:p>
            <a:pPr marL="0" indent="0">
              <a:spcBef>
                <a:spcPts val="1200"/>
              </a:spcBef>
              <a:buNone/>
            </a:pPr>
            <a:r>
              <a:rPr lang="en-US" u="sng" dirty="0" smtClean="0"/>
              <a:t>Educate Voters</a:t>
            </a:r>
          </a:p>
          <a:p>
            <a:pPr>
              <a:spcBef>
                <a:spcPts val="1200"/>
              </a:spcBef>
            </a:pPr>
            <a:r>
              <a:rPr lang="en-US" dirty="0" smtClean="0"/>
              <a:t>AAPD and NCIL REV UP Presidential Candidate Questionnaire</a:t>
            </a:r>
            <a:br>
              <a:rPr lang="en-US" dirty="0" smtClean="0"/>
            </a:br>
            <a:r>
              <a:rPr lang="en-US" i="1" dirty="0" smtClean="0"/>
              <a:t>To date we have received responses from Clinton and Trump</a:t>
            </a:r>
            <a:endParaRPr lang="en-US" dirty="0" smtClean="0"/>
          </a:p>
          <a:p>
            <a:pPr>
              <a:spcBef>
                <a:spcPts val="1200"/>
              </a:spcBef>
            </a:pPr>
            <a:endParaRPr lang="en-US" dirty="0"/>
          </a:p>
          <a:p>
            <a:pPr>
              <a:spcBef>
                <a:spcPts val="1200"/>
              </a:spcBef>
            </a:pPr>
            <a:r>
              <a:rPr lang="en-US" dirty="0" err="1" smtClean="0"/>
              <a:t>RespectAbility</a:t>
            </a:r>
            <a:r>
              <a:rPr lang="en-US" dirty="0" smtClean="0"/>
              <a:t> Gubernatorial and Senatorial Questionnaire</a:t>
            </a:r>
            <a:br>
              <a:rPr lang="en-US" dirty="0" smtClean="0"/>
            </a:br>
            <a:r>
              <a:rPr lang="en-US" i="1" dirty="0" smtClean="0"/>
              <a:t>To date they have gathered responses </a:t>
            </a:r>
            <a:r>
              <a:rPr lang="en-US" i="1" dirty="0"/>
              <a:t>from </a:t>
            </a:r>
            <a:r>
              <a:rPr lang="en-US" i="1" dirty="0" smtClean="0"/>
              <a:t>24 </a:t>
            </a:r>
            <a:r>
              <a:rPr lang="en-US" i="1" dirty="0"/>
              <a:t>candidates for </a:t>
            </a:r>
            <a:r>
              <a:rPr lang="en-US" i="1" dirty="0" smtClean="0"/>
              <a:t>Senate and 9 </a:t>
            </a:r>
            <a:r>
              <a:rPr lang="en-US" i="1" dirty="0"/>
              <a:t>candidates for governor</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375162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
        <p:nvSpPr>
          <p:cNvPr id="12" name="Title 1"/>
          <p:cNvSpPr>
            <a:spLocks noGrp="1"/>
          </p:cNvSpPr>
          <p:nvPr>
            <p:ph type="title"/>
          </p:nvPr>
        </p:nvSpPr>
        <p:spPr>
          <a:xfrm>
            <a:off x="1070662" y="365125"/>
            <a:ext cx="8504582" cy="1325563"/>
          </a:xfrm>
        </p:spPr>
        <p:txBody>
          <a:bodyPr>
            <a:normAutofit/>
          </a:bodyPr>
          <a:lstStyle/>
          <a:p>
            <a:r>
              <a:rPr lang="en-US" sz="4000" b="1" dirty="0" smtClean="0"/>
              <a:t>A voter </a:t>
            </a:r>
            <a:r>
              <a:rPr lang="en-US" sz="4000" b="1" dirty="0" smtClean="0"/>
              <a:t>with </a:t>
            </a:r>
            <a:r>
              <a:rPr lang="en-US" sz="4000" b="1" dirty="0" smtClean="0"/>
              <a:t>a disability has </a:t>
            </a:r>
            <a:r>
              <a:rPr lang="en-US" sz="4000" b="1" dirty="0" smtClean="0"/>
              <a:t>the right to…</a:t>
            </a:r>
            <a:endParaRPr lang="en-US" sz="4000" b="1" dirty="0"/>
          </a:p>
        </p:txBody>
      </p:sp>
      <p:sp>
        <p:nvSpPr>
          <p:cNvPr id="13" name="Content Placeholder 2"/>
          <p:cNvSpPr>
            <a:spLocks noGrp="1"/>
          </p:cNvSpPr>
          <p:nvPr>
            <p:ph idx="1"/>
          </p:nvPr>
        </p:nvSpPr>
        <p:spPr>
          <a:xfrm>
            <a:off x="1070662" y="1715359"/>
            <a:ext cx="10099086" cy="3525110"/>
          </a:xfrm>
        </p:spPr>
        <p:txBody>
          <a:bodyPr numCol="2">
            <a:normAutofit/>
          </a:bodyPr>
          <a:lstStyle/>
          <a:p>
            <a:r>
              <a:rPr lang="en-US" dirty="0" smtClean="0"/>
              <a:t>Vote </a:t>
            </a:r>
            <a:r>
              <a:rPr lang="en-US" dirty="0"/>
              <a:t>privately and independently</a:t>
            </a:r>
          </a:p>
          <a:p>
            <a:r>
              <a:rPr lang="en-US" dirty="0" smtClean="0"/>
              <a:t>Have </a:t>
            </a:r>
            <a:r>
              <a:rPr lang="en-US" dirty="0"/>
              <a:t>an accessible polling </a:t>
            </a:r>
            <a:r>
              <a:rPr lang="en-US" dirty="0" smtClean="0"/>
              <a:t>place</a:t>
            </a:r>
            <a:endParaRPr lang="en-US" dirty="0"/>
          </a:p>
          <a:p>
            <a:r>
              <a:rPr lang="en-US" dirty="0" smtClean="0"/>
              <a:t>Wheelchair-accessible </a:t>
            </a:r>
            <a:r>
              <a:rPr lang="en-US" dirty="0"/>
              <a:t>voting booths</a:t>
            </a:r>
          </a:p>
          <a:p>
            <a:r>
              <a:rPr lang="en-US" dirty="0" smtClean="0"/>
              <a:t>Entrances </a:t>
            </a:r>
            <a:r>
              <a:rPr lang="en-US" dirty="0"/>
              <a:t>and doorways that are at least 32 inches wide</a:t>
            </a:r>
          </a:p>
          <a:p>
            <a:r>
              <a:rPr lang="en-US" dirty="0" smtClean="0"/>
              <a:t>Handrails </a:t>
            </a:r>
            <a:r>
              <a:rPr lang="en-US" dirty="0"/>
              <a:t>on all stairs</a:t>
            </a:r>
          </a:p>
          <a:p>
            <a:r>
              <a:rPr lang="en-US" dirty="0" smtClean="0"/>
              <a:t>Accessible voting equipment</a:t>
            </a:r>
          </a:p>
          <a:p>
            <a:r>
              <a:rPr lang="en-US" dirty="0" smtClean="0"/>
              <a:t>Bring </a:t>
            </a:r>
            <a:r>
              <a:rPr lang="en-US" dirty="0"/>
              <a:t>your service animal with you into your polling place</a:t>
            </a:r>
          </a:p>
          <a:p>
            <a:r>
              <a:rPr lang="en-US" dirty="0" smtClean="0"/>
              <a:t>Seek </a:t>
            </a:r>
            <a:r>
              <a:rPr lang="en-US" dirty="0"/>
              <a:t>assistance from workers at the polling </a:t>
            </a:r>
            <a:r>
              <a:rPr lang="en-US" dirty="0" smtClean="0"/>
              <a:t>place</a:t>
            </a:r>
          </a:p>
          <a:p>
            <a:r>
              <a:rPr lang="en-US" dirty="0" smtClean="0"/>
              <a:t>Bring </a:t>
            </a:r>
            <a:r>
              <a:rPr lang="en-US" dirty="0"/>
              <a:t>someone to help you </a:t>
            </a:r>
            <a:r>
              <a:rPr lang="en-US" dirty="0" smtClean="0"/>
              <a:t>vote</a:t>
            </a:r>
            <a:endParaRPr lang="en-US" dirty="0"/>
          </a:p>
        </p:txBody>
      </p:sp>
    </p:spTree>
    <p:extLst>
      <p:ext uri="{BB962C8B-B14F-4D97-AF65-F5344CB8AC3E}">
        <p14:creationId xmlns:p14="http://schemas.microsoft.com/office/powerpoint/2010/main" val="300010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fade">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fade">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xEl>
                                              <p:pRg st="3" end="3"/>
                                            </p:txEl>
                                          </p:spTgt>
                                        </p:tgtEl>
                                        <p:attrNameLst>
                                          <p:attrName>style.visibility</p:attrName>
                                        </p:attrNameLst>
                                      </p:cBhvr>
                                      <p:to>
                                        <p:strVal val="visible"/>
                                      </p:to>
                                    </p:set>
                                    <p:animEffect transition="in" filter="fade">
                                      <p:cBhvr>
                                        <p:cTn id="22" dur="500"/>
                                        <p:tgtEl>
                                          <p:spTgt spid="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Effect transition="in" filter="fade">
                                      <p:cBhvr>
                                        <p:cTn id="27" dur="500"/>
                                        <p:tgtEl>
                                          <p:spTgt spid="1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xEl>
                                              <p:pRg st="5" end="5"/>
                                            </p:txEl>
                                          </p:spTgt>
                                        </p:tgtEl>
                                        <p:attrNameLst>
                                          <p:attrName>style.visibility</p:attrName>
                                        </p:attrNameLst>
                                      </p:cBhvr>
                                      <p:to>
                                        <p:strVal val="visible"/>
                                      </p:to>
                                    </p:set>
                                    <p:animEffect transition="in" filter="fade">
                                      <p:cBhvr>
                                        <p:cTn id="32" dur="500"/>
                                        <p:tgtEl>
                                          <p:spTgt spid="1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xEl>
                                              <p:pRg st="6" end="6"/>
                                            </p:txEl>
                                          </p:spTgt>
                                        </p:tgtEl>
                                        <p:attrNameLst>
                                          <p:attrName>style.visibility</p:attrName>
                                        </p:attrNameLst>
                                      </p:cBhvr>
                                      <p:to>
                                        <p:strVal val="visible"/>
                                      </p:to>
                                    </p:set>
                                    <p:animEffect transition="in" filter="fade">
                                      <p:cBhvr>
                                        <p:cTn id="37" dur="500"/>
                                        <p:tgtEl>
                                          <p:spTgt spid="1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xEl>
                                              <p:pRg st="7" end="7"/>
                                            </p:txEl>
                                          </p:spTgt>
                                        </p:tgtEl>
                                        <p:attrNameLst>
                                          <p:attrName>style.visibility</p:attrName>
                                        </p:attrNameLst>
                                      </p:cBhvr>
                                      <p:to>
                                        <p:strVal val="visible"/>
                                      </p:to>
                                    </p:set>
                                    <p:animEffect transition="in" filter="fade">
                                      <p:cBhvr>
                                        <p:cTn id="42" dur="500"/>
                                        <p:tgtEl>
                                          <p:spTgt spid="1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xEl>
                                              <p:pRg st="8" end="8"/>
                                            </p:txEl>
                                          </p:spTgt>
                                        </p:tgtEl>
                                        <p:attrNameLst>
                                          <p:attrName>style.visibility</p:attrName>
                                        </p:attrNameLst>
                                      </p:cBhvr>
                                      <p:to>
                                        <p:strVal val="visible"/>
                                      </p:to>
                                    </p:set>
                                    <p:animEffect transition="in" filter="fade">
                                      <p:cBhvr>
                                        <p:cTn id="47"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325563"/>
          </a:xfrm>
        </p:spPr>
        <p:txBody>
          <a:bodyPr/>
          <a:lstStyle/>
          <a:p>
            <a:r>
              <a:rPr lang="en-US" dirty="0" smtClean="0"/>
              <a:t>REV UP in 2017 and Beyond</a:t>
            </a:r>
            <a:endParaRPr lang="en-US" dirty="0"/>
          </a:p>
        </p:txBody>
      </p:sp>
      <p:sp>
        <p:nvSpPr>
          <p:cNvPr id="3" name="Content Placeholder 2"/>
          <p:cNvSpPr>
            <a:spLocks noGrp="1"/>
          </p:cNvSpPr>
          <p:nvPr>
            <p:ph idx="1"/>
          </p:nvPr>
        </p:nvSpPr>
        <p:spPr>
          <a:xfrm>
            <a:off x="1070662" y="1825625"/>
            <a:ext cx="10283138" cy="4351338"/>
          </a:xfrm>
        </p:spPr>
        <p:txBody>
          <a:bodyPr/>
          <a:lstStyle/>
          <a:p>
            <a:pPr>
              <a:spcBef>
                <a:spcPts val="3000"/>
              </a:spcBef>
            </a:pPr>
            <a:r>
              <a:rPr lang="en-US" dirty="0" smtClean="0"/>
              <a:t>State Voting Coalitions</a:t>
            </a:r>
            <a:endParaRPr lang="en-US" dirty="0"/>
          </a:p>
          <a:p>
            <a:pPr>
              <a:spcBef>
                <a:spcPts val="3000"/>
              </a:spcBef>
            </a:pPr>
            <a:r>
              <a:rPr lang="en-US" dirty="0" smtClean="0"/>
              <a:t>Target a specific state/local election</a:t>
            </a:r>
            <a:endParaRPr lang="en-US" dirty="0"/>
          </a:p>
          <a:p>
            <a:pPr>
              <a:spcBef>
                <a:spcPts val="3000"/>
              </a:spcBef>
            </a:pPr>
            <a:r>
              <a:rPr lang="en-US" dirty="0" smtClean="0"/>
              <a:t>Data</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399128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a:xfrm>
            <a:off x="1070662" y="1690689"/>
            <a:ext cx="10283138" cy="2913395"/>
          </a:xfrm>
        </p:spPr>
        <p:txBody>
          <a:bodyPr/>
          <a:lstStyle/>
          <a:p>
            <a:pPr marL="0" indent="0" algn="ctr">
              <a:buNone/>
            </a:pPr>
            <a:r>
              <a:rPr lang="en-US" dirty="0" smtClean="0"/>
              <a:t>Zach Baldwin</a:t>
            </a:r>
          </a:p>
          <a:p>
            <a:pPr marL="0" indent="0" algn="ctr">
              <a:buNone/>
            </a:pPr>
            <a:r>
              <a:rPr lang="en-US" dirty="0" smtClean="0"/>
              <a:t>Director of Outreach</a:t>
            </a:r>
          </a:p>
          <a:p>
            <a:pPr marL="0" indent="0" algn="ctr">
              <a:buNone/>
            </a:pPr>
            <a:r>
              <a:rPr lang="en-US" dirty="0" smtClean="0"/>
              <a:t>American Association of People with Disabilities</a:t>
            </a:r>
          </a:p>
          <a:p>
            <a:pPr marL="0" indent="0" algn="ctr">
              <a:buNone/>
            </a:pPr>
            <a:endParaRPr lang="en-US" sz="1400" dirty="0"/>
          </a:p>
          <a:p>
            <a:pPr marL="0" indent="0" algn="ctr">
              <a:buNone/>
            </a:pPr>
            <a:r>
              <a:rPr lang="en-US" dirty="0" smtClean="0">
                <a:hlinkClick r:id="rId2"/>
              </a:rPr>
              <a:t>zbaldwin@aapd.com</a:t>
            </a:r>
            <a:endParaRPr lang="en-US" dirty="0" smtClean="0"/>
          </a:p>
          <a:p>
            <a:pPr marL="0" indent="0" algn="ctr">
              <a:buNone/>
            </a:pPr>
            <a:r>
              <a:rPr lang="en-US" dirty="0" smtClean="0"/>
              <a:t>202-521-4310</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133"/>
            <a:ext cx="1028459" cy="914400"/>
          </a:xfrm>
          <a:prstGeom prst="rect">
            <a:avLst/>
          </a:prstGeom>
        </p:spPr>
      </p:pic>
      <p:grpSp>
        <p:nvGrpSpPr>
          <p:cNvPr id="9" name="Group 8"/>
          <p:cNvGrpSpPr/>
          <p:nvPr/>
        </p:nvGrpSpPr>
        <p:grpSpPr>
          <a:xfrm>
            <a:off x="9607056" y="51133"/>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738735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325563"/>
          </a:xfrm>
        </p:spPr>
        <p:txBody>
          <a:bodyPr>
            <a:normAutofit/>
          </a:bodyPr>
          <a:lstStyle/>
          <a:p>
            <a:r>
              <a:rPr lang="en-US" b="1" dirty="0" smtClean="0"/>
              <a:t>REV UP</a:t>
            </a:r>
            <a:endParaRPr lang="en-US" dirty="0"/>
          </a:p>
        </p:txBody>
      </p:sp>
      <p:sp>
        <p:nvSpPr>
          <p:cNvPr id="3" name="Content Placeholder 2"/>
          <p:cNvSpPr>
            <a:spLocks noGrp="1"/>
          </p:cNvSpPr>
          <p:nvPr>
            <p:ph idx="1"/>
          </p:nvPr>
        </p:nvSpPr>
        <p:spPr>
          <a:xfrm>
            <a:off x="1070662" y="1825625"/>
            <a:ext cx="10283138" cy="4351338"/>
          </a:xfrm>
        </p:spPr>
        <p:txBody>
          <a:bodyPr/>
          <a:lstStyle/>
          <a:p>
            <a:r>
              <a:rPr lang="en-US" dirty="0"/>
              <a:t>The REV UP Campaign aims to increase the political power of the disability community while also engaging candidates and the media on disability </a:t>
            </a:r>
            <a:r>
              <a:rPr lang="en-US" dirty="0" smtClean="0"/>
              <a:t>issues.</a:t>
            </a:r>
          </a:p>
          <a:p>
            <a:endParaRPr lang="en-US" dirty="0"/>
          </a:p>
          <a:p>
            <a:r>
              <a:rPr lang="en-US" dirty="0" smtClean="0"/>
              <a:t>REV </a:t>
            </a:r>
            <a:r>
              <a:rPr lang="en-US" dirty="0"/>
              <a:t>UP stands for Register! Educate! Vote! Use your Power!</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741955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
        <p:nvSpPr>
          <p:cNvPr id="12" name="Title 1"/>
          <p:cNvSpPr>
            <a:spLocks noGrp="1"/>
          </p:cNvSpPr>
          <p:nvPr>
            <p:ph type="title"/>
          </p:nvPr>
        </p:nvSpPr>
        <p:spPr>
          <a:xfrm>
            <a:off x="1070662" y="365125"/>
            <a:ext cx="8068679" cy="1325563"/>
          </a:xfrm>
        </p:spPr>
        <p:txBody>
          <a:bodyPr/>
          <a:lstStyle/>
          <a:p>
            <a:r>
              <a:rPr lang="en-US" dirty="0" smtClean="0"/>
              <a:t>Statistics</a:t>
            </a:r>
            <a:endParaRPr lang="en-US" dirty="0"/>
          </a:p>
        </p:txBody>
      </p:sp>
      <p:sp>
        <p:nvSpPr>
          <p:cNvPr id="17" name="32-Point Star 16"/>
          <p:cNvSpPr/>
          <p:nvPr/>
        </p:nvSpPr>
        <p:spPr>
          <a:xfrm>
            <a:off x="1070662" y="1690688"/>
            <a:ext cx="2767047" cy="2535382"/>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34.6 million</a:t>
            </a:r>
            <a:endParaRPr lang="en-US" sz="3200" b="1" dirty="0"/>
          </a:p>
        </p:txBody>
      </p:sp>
      <p:sp>
        <p:nvSpPr>
          <p:cNvPr id="19" name="TextBox 18"/>
          <p:cNvSpPr txBox="1"/>
          <p:nvPr/>
        </p:nvSpPr>
        <p:spPr>
          <a:xfrm>
            <a:off x="4222718" y="2265881"/>
            <a:ext cx="7167175" cy="1384995"/>
          </a:xfrm>
          <a:prstGeom prst="rect">
            <a:avLst/>
          </a:prstGeom>
          <a:noFill/>
        </p:spPr>
        <p:txBody>
          <a:bodyPr wrap="square" rtlCol="0">
            <a:spAutoFit/>
          </a:bodyPr>
          <a:lstStyle/>
          <a:p>
            <a:r>
              <a:rPr lang="en-US" sz="2800" dirty="0"/>
              <a:t>People with disabilities will account for approximately one sixth of eligible voters in the 2016 election, totaling 34.6 million people in all</a:t>
            </a:r>
            <a:r>
              <a:rPr lang="en-US" sz="2800" dirty="0" smtClean="0"/>
              <a:t>.</a:t>
            </a:r>
            <a:endParaRPr lang="en-US" sz="2800" dirty="0"/>
          </a:p>
        </p:txBody>
      </p:sp>
    </p:spTree>
    <p:extLst>
      <p:ext uri="{BB962C8B-B14F-4D97-AF65-F5344CB8AC3E}">
        <p14:creationId xmlns:p14="http://schemas.microsoft.com/office/powerpoint/2010/main" val="52875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
        <p:nvSpPr>
          <p:cNvPr id="12" name="Title 1"/>
          <p:cNvSpPr>
            <a:spLocks noGrp="1"/>
          </p:cNvSpPr>
          <p:nvPr>
            <p:ph type="title"/>
          </p:nvPr>
        </p:nvSpPr>
        <p:spPr>
          <a:xfrm>
            <a:off x="1070662" y="365125"/>
            <a:ext cx="8068679" cy="1325563"/>
          </a:xfrm>
        </p:spPr>
        <p:txBody>
          <a:bodyPr/>
          <a:lstStyle/>
          <a:p>
            <a:r>
              <a:rPr lang="en-US" dirty="0" smtClean="0"/>
              <a:t>Statistics</a:t>
            </a:r>
            <a:endParaRPr lang="en-US" dirty="0"/>
          </a:p>
        </p:txBody>
      </p:sp>
      <p:sp>
        <p:nvSpPr>
          <p:cNvPr id="18" name="32-Point Star 17"/>
          <p:cNvSpPr/>
          <p:nvPr/>
        </p:nvSpPr>
        <p:spPr>
          <a:xfrm>
            <a:off x="1066003" y="1942716"/>
            <a:ext cx="2767047" cy="2535382"/>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62.7 million</a:t>
            </a:r>
            <a:endParaRPr lang="en-US" sz="3200" b="1" dirty="0"/>
          </a:p>
        </p:txBody>
      </p:sp>
      <p:sp>
        <p:nvSpPr>
          <p:cNvPr id="20" name="TextBox 19"/>
          <p:cNvSpPr txBox="1"/>
          <p:nvPr/>
        </p:nvSpPr>
        <p:spPr>
          <a:xfrm>
            <a:off x="4154905" y="2302466"/>
            <a:ext cx="7559703" cy="1815882"/>
          </a:xfrm>
          <a:prstGeom prst="rect">
            <a:avLst/>
          </a:prstGeom>
          <a:noFill/>
        </p:spPr>
        <p:txBody>
          <a:bodyPr wrap="square" rtlCol="0">
            <a:spAutoFit/>
          </a:bodyPr>
          <a:lstStyle/>
          <a:p>
            <a:r>
              <a:rPr lang="en-US" sz="2800" dirty="0"/>
              <a:t>In 2016, there will be 62.7 million eligible voters who either have a disability or have a household member with a disability, more than one-fourth of the total electorate</a:t>
            </a:r>
            <a:r>
              <a:rPr lang="en-US" sz="2800" dirty="0" smtClean="0"/>
              <a:t>.</a:t>
            </a:r>
            <a:endParaRPr lang="en-US" sz="2800" dirty="0"/>
          </a:p>
        </p:txBody>
      </p:sp>
    </p:spTree>
    <p:extLst>
      <p:ext uri="{BB962C8B-B14F-4D97-AF65-F5344CB8AC3E}">
        <p14:creationId xmlns:p14="http://schemas.microsoft.com/office/powerpoint/2010/main" val="262449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
        <p:nvSpPr>
          <p:cNvPr id="14" name="Title 1"/>
          <p:cNvSpPr>
            <a:spLocks noGrp="1"/>
          </p:cNvSpPr>
          <p:nvPr>
            <p:ph type="title"/>
          </p:nvPr>
        </p:nvSpPr>
        <p:spPr>
          <a:xfrm>
            <a:off x="1070662" y="365125"/>
            <a:ext cx="8504582" cy="1325563"/>
          </a:xfrm>
        </p:spPr>
        <p:txBody>
          <a:bodyPr/>
          <a:lstStyle/>
          <a:p>
            <a:r>
              <a:rPr lang="en-US" dirty="0" smtClean="0"/>
              <a:t>Statistics</a:t>
            </a:r>
            <a:endParaRPr lang="en-US" dirty="0"/>
          </a:p>
        </p:txBody>
      </p:sp>
      <p:grpSp>
        <p:nvGrpSpPr>
          <p:cNvPr id="2" name="Group 1"/>
          <p:cNvGrpSpPr/>
          <p:nvPr/>
        </p:nvGrpSpPr>
        <p:grpSpPr>
          <a:xfrm>
            <a:off x="1070660" y="1690688"/>
            <a:ext cx="4115294" cy="2842230"/>
            <a:chOff x="773580" y="1686176"/>
            <a:chExt cx="4115294" cy="2842230"/>
          </a:xfrm>
        </p:grpSpPr>
        <p:sp>
          <p:nvSpPr>
            <p:cNvPr id="16" name="Oval 15"/>
            <p:cNvSpPr/>
            <p:nvPr/>
          </p:nvSpPr>
          <p:spPr>
            <a:xfrm>
              <a:off x="1070660" y="2242406"/>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62.5%</a:t>
              </a:r>
            </a:p>
            <a:p>
              <a:pPr algn="ctr"/>
              <a:r>
                <a:rPr lang="en-US" dirty="0" smtClean="0"/>
                <a:t>Of people without disabilities voted</a:t>
              </a:r>
              <a:endParaRPr lang="en-US" dirty="0"/>
            </a:p>
          </p:txBody>
        </p:sp>
        <p:sp>
          <p:nvSpPr>
            <p:cNvPr id="21" name="Oval 20"/>
            <p:cNvSpPr/>
            <p:nvPr/>
          </p:nvSpPr>
          <p:spPr>
            <a:xfrm>
              <a:off x="2982191" y="2699606"/>
              <a:ext cx="1828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56.8%</a:t>
              </a:r>
            </a:p>
            <a:p>
              <a:pPr algn="ctr"/>
              <a:r>
                <a:rPr lang="en-US" dirty="0" smtClean="0"/>
                <a:t>Of people with disabilities voted</a:t>
              </a:r>
              <a:endParaRPr lang="en-US" dirty="0"/>
            </a:p>
          </p:txBody>
        </p:sp>
        <p:sp>
          <p:nvSpPr>
            <p:cNvPr id="22" name="TextBox 21"/>
            <p:cNvSpPr txBox="1"/>
            <p:nvPr/>
          </p:nvSpPr>
          <p:spPr>
            <a:xfrm>
              <a:off x="773580" y="1686176"/>
              <a:ext cx="4115294" cy="523220"/>
            </a:xfrm>
            <a:prstGeom prst="rect">
              <a:avLst/>
            </a:prstGeom>
            <a:noFill/>
          </p:spPr>
          <p:txBody>
            <a:bodyPr wrap="square" rtlCol="0">
              <a:spAutoFit/>
            </a:bodyPr>
            <a:lstStyle/>
            <a:p>
              <a:r>
                <a:rPr lang="en-US" sz="2800" u="sng" dirty="0" smtClean="0"/>
                <a:t>Voting in the 2012 Election</a:t>
              </a:r>
              <a:endParaRPr lang="en-US" sz="2800" u="sng" dirty="0"/>
            </a:p>
          </p:txBody>
        </p:sp>
      </p:grpSp>
      <p:sp>
        <p:nvSpPr>
          <p:cNvPr id="23" name="TextBox 22"/>
          <p:cNvSpPr txBox="1"/>
          <p:nvPr/>
        </p:nvSpPr>
        <p:spPr>
          <a:xfrm>
            <a:off x="5565271" y="2481977"/>
            <a:ext cx="6393284" cy="1815882"/>
          </a:xfrm>
          <a:prstGeom prst="rect">
            <a:avLst/>
          </a:prstGeom>
          <a:noFill/>
        </p:spPr>
        <p:txBody>
          <a:bodyPr wrap="square" rtlCol="0">
            <a:spAutoFit/>
          </a:bodyPr>
          <a:lstStyle/>
          <a:p>
            <a:r>
              <a:rPr lang="en-US" sz="2800" dirty="0"/>
              <a:t>If people with disabilities voted at the same rate as people without disabilities in 2012 there would </a:t>
            </a:r>
            <a:r>
              <a:rPr lang="en-US" sz="2800" dirty="0" smtClean="0"/>
              <a:t>have been an additional </a:t>
            </a:r>
            <a:r>
              <a:rPr lang="en-US" sz="2800" b="1" dirty="0"/>
              <a:t>3 million </a:t>
            </a:r>
            <a:r>
              <a:rPr lang="en-US" sz="2800" dirty="0" smtClean="0"/>
              <a:t>votes cast.</a:t>
            </a:r>
            <a:endParaRPr lang="en-US" sz="2800" dirty="0"/>
          </a:p>
        </p:txBody>
      </p:sp>
    </p:spTree>
    <p:extLst>
      <p:ext uri="{BB962C8B-B14F-4D97-AF65-F5344CB8AC3E}">
        <p14:creationId xmlns:p14="http://schemas.microsoft.com/office/powerpoint/2010/main" val="322185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
        <p:nvSpPr>
          <p:cNvPr id="14" name="Title 1"/>
          <p:cNvSpPr>
            <a:spLocks noGrp="1"/>
          </p:cNvSpPr>
          <p:nvPr>
            <p:ph type="title"/>
          </p:nvPr>
        </p:nvSpPr>
        <p:spPr>
          <a:xfrm>
            <a:off x="1070662" y="365125"/>
            <a:ext cx="8504582" cy="1325563"/>
          </a:xfrm>
        </p:spPr>
        <p:txBody>
          <a:bodyPr/>
          <a:lstStyle/>
          <a:p>
            <a:r>
              <a:rPr lang="en-US" dirty="0" smtClean="0"/>
              <a:t>Statistics</a:t>
            </a:r>
            <a:endParaRPr lang="en-US" dirty="0"/>
          </a:p>
        </p:txBody>
      </p:sp>
      <p:sp>
        <p:nvSpPr>
          <p:cNvPr id="24" name="TextBox 23"/>
          <p:cNvSpPr txBox="1"/>
          <p:nvPr/>
        </p:nvSpPr>
        <p:spPr>
          <a:xfrm>
            <a:off x="1070660" y="1690688"/>
            <a:ext cx="4362157" cy="2215991"/>
          </a:xfrm>
          <a:prstGeom prst="rect">
            <a:avLst/>
          </a:prstGeom>
          <a:noFill/>
        </p:spPr>
        <p:txBody>
          <a:bodyPr wrap="square" rtlCol="0">
            <a:spAutoFit/>
          </a:bodyPr>
          <a:lstStyle/>
          <a:p>
            <a:r>
              <a:rPr lang="en-US" sz="2800" u="sng" dirty="0"/>
              <a:t>Voting in the 2012 </a:t>
            </a:r>
            <a:r>
              <a:rPr lang="en-US" sz="2800" u="sng" dirty="0" smtClean="0"/>
              <a:t>Election</a:t>
            </a:r>
          </a:p>
          <a:p>
            <a:endParaRPr lang="en-US" sz="1400" u="sng" dirty="0"/>
          </a:p>
          <a:p>
            <a:r>
              <a:rPr lang="en-US" sz="2400" dirty="0" smtClean="0"/>
              <a:t>In </a:t>
            </a:r>
            <a:r>
              <a:rPr lang="en-US" sz="2400" dirty="0" smtClean="0"/>
              <a:t>2012, </a:t>
            </a:r>
            <a:r>
              <a:rPr lang="en-US" sz="2400" b="1" dirty="0" smtClean="0"/>
              <a:t>30% of </a:t>
            </a:r>
            <a:r>
              <a:rPr lang="en-US" sz="2400" b="1" dirty="0"/>
              <a:t>people with disabilities reported difficulty in voting</a:t>
            </a:r>
            <a:r>
              <a:rPr lang="en-US" sz="2400" dirty="0"/>
              <a:t>, compared with </a:t>
            </a:r>
            <a:r>
              <a:rPr lang="en-US" sz="2400" dirty="0" smtClean="0"/>
              <a:t>8% of </a:t>
            </a:r>
            <a:r>
              <a:rPr lang="en-US" sz="2400" dirty="0"/>
              <a:t>people without </a:t>
            </a:r>
            <a:r>
              <a:rPr lang="en-US" sz="2400" dirty="0" smtClean="0"/>
              <a:t>disabilities</a:t>
            </a:r>
            <a:r>
              <a:rPr lang="en-US" sz="2400" dirty="0" smtClean="0"/>
              <a:t>.</a:t>
            </a:r>
            <a:endParaRPr lang="en-US" sz="2400" dirty="0" smtClean="0"/>
          </a:p>
        </p:txBody>
      </p:sp>
      <p:sp>
        <p:nvSpPr>
          <p:cNvPr id="2" name="TextBox 1"/>
          <p:cNvSpPr txBox="1"/>
          <p:nvPr/>
        </p:nvSpPr>
        <p:spPr>
          <a:xfrm>
            <a:off x="6705601" y="1690688"/>
            <a:ext cx="3657600" cy="2369880"/>
          </a:xfrm>
          <a:prstGeom prst="rect">
            <a:avLst/>
          </a:prstGeom>
          <a:noFill/>
        </p:spPr>
        <p:txBody>
          <a:bodyPr wrap="square" rtlCol="0">
            <a:spAutoFit/>
          </a:bodyPr>
          <a:lstStyle/>
          <a:p>
            <a:r>
              <a:rPr lang="en-US" sz="2800" u="sng" dirty="0" smtClean="0"/>
              <a:t>Why the disparity?</a:t>
            </a:r>
            <a:endParaRPr lang="en-US" sz="2800" u="sng" dirty="0"/>
          </a:p>
          <a:p>
            <a:pPr marL="285750" indent="-285750">
              <a:buFont typeface="Arial" panose="020B0604020202020204" pitchFamily="34" charset="0"/>
              <a:buChar char="•"/>
            </a:pPr>
            <a:r>
              <a:rPr lang="en-US" sz="2400" dirty="0"/>
              <a:t>Physical barriers</a:t>
            </a:r>
          </a:p>
          <a:p>
            <a:pPr marL="285750" indent="-285750">
              <a:buFont typeface="Arial" panose="020B0604020202020204" pitchFamily="34" charset="0"/>
              <a:buChar char="•"/>
            </a:pPr>
            <a:r>
              <a:rPr lang="en-US" sz="2400" dirty="0"/>
              <a:t>Lack of transportation</a:t>
            </a:r>
          </a:p>
          <a:p>
            <a:pPr marL="285750" indent="-285750">
              <a:buFont typeface="Arial" panose="020B0604020202020204" pitchFamily="34" charset="0"/>
              <a:buChar char="•"/>
            </a:pPr>
            <a:r>
              <a:rPr lang="en-US" sz="2400" dirty="0"/>
              <a:t>Legal barriers</a:t>
            </a:r>
          </a:p>
          <a:p>
            <a:pPr marL="285750" indent="-285750">
              <a:buFont typeface="Arial" panose="020B0604020202020204" pitchFamily="34" charset="0"/>
              <a:buChar char="•"/>
            </a:pPr>
            <a:r>
              <a:rPr lang="en-US" sz="2400" dirty="0"/>
              <a:t>Voter apathy</a:t>
            </a:r>
          </a:p>
          <a:p>
            <a:pPr marL="285750" indent="-285750">
              <a:buFont typeface="Arial" panose="020B0604020202020204" pitchFamily="34" charset="0"/>
              <a:buChar char="•"/>
            </a:pPr>
            <a:r>
              <a:rPr lang="en-US" sz="2400" dirty="0"/>
              <a:t>Not a </a:t>
            </a:r>
            <a:r>
              <a:rPr lang="en-US" sz="2400" dirty="0" smtClean="0"/>
              <a:t>habit</a:t>
            </a:r>
            <a:endParaRPr lang="en-US" sz="2400" dirty="0"/>
          </a:p>
        </p:txBody>
      </p:sp>
    </p:spTree>
    <p:extLst>
      <p:ext uri="{BB962C8B-B14F-4D97-AF65-F5344CB8AC3E}">
        <p14:creationId xmlns:p14="http://schemas.microsoft.com/office/powerpoint/2010/main" val="417510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325563"/>
          </a:xfrm>
        </p:spPr>
        <p:txBody>
          <a:bodyPr/>
          <a:lstStyle/>
          <a:p>
            <a:r>
              <a:rPr lang="en-US" dirty="0" smtClean="0"/>
              <a:t>REV UP Accomplishments</a:t>
            </a:r>
            <a:endParaRPr lang="en-US" dirty="0"/>
          </a:p>
        </p:txBody>
      </p:sp>
      <p:sp>
        <p:nvSpPr>
          <p:cNvPr id="3" name="Content Placeholder 2"/>
          <p:cNvSpPr>
            <a:spLocks noGrp="1"/>
          </p:cNvSpPr>
          <p:nvPr>
            <p:ph idx="1"/>
          </p:nvPr>
        </p:nvSpPr>
        <p:spPr>
          <a:xfrm>
            <a:off x="1070662" y="1825625"/>
            <a:ext cx="10991902" cy="4351338"/>
          </a:xfrm>
        </p:spPr>
        <p:txBody>
          <a:bodyPr/>
          <a:lstStyle/>
          <a:p>
            <a:pPr>
              <a:spcBef>
                <a:spcPts val="1200"/>
              </a:spcBef>
            </a:pPr>
            <a:r>
              <a:rPr lang="en-US" dirty="0"/>
              <a:t>Regular engagement with 350+ advocates across 27 states and online</a:t>
            </a:r>
          </a:p>
          <a:p>
            <a:pPr>
              <a:spcBef>
                <a:spcPts val="1200"/>
              </a:spcBef>
            </a:pPr>
            <a:r>
              <a:rPr lang="en-US" dirty="0"/>
              <a:t>National Disability Voter Registration Week – July 11-15, 2016</a:t>
            </a:r>
          </a:p>
          <a:p>
            <a:pPr>
              <a:spcBef>
                <a:spcPts val="1200"/>
              </a:spcBef>
            </a:pPr>
            <a:r>
              <a:rPr lang="en-US" dirty="0"/>
              <a:t>Presidential Candidate Questionnaire</a:t>
            </a:r>
          </a:p>
          <a:p>
            <a:pPr>
              <a:spcBef>
                <a:spcPts val="1200"/>
              </a:spcBef>
            </a:pPr>
            <a:r>
              <a:rPr lang="en-US" dirty="0"/>
              <a:t>National Voter Registration Day</a:t>
            </a:r>
          </a:p>
          <a:p>
            <a:pPr>
              <a:spcBef>
                <a:spcPts val="1200"/>
              </a:spcBef>
            </a:pPr>
            <a:r>
              <a:rPr lang="en-US" dirty="0" smtClean="0"/>
              <a:t>Get-Out-The-Vote</a:t>
            </a:r>
            <a:r>
              <a:rPr lang="en-US" dirty="0"/>
              <a:t> </a:t>
            </a:r>
            <a:r>
              <a:rPr lang="en-US" dirty="0" smtClean="0"/>
              <a:t>activities</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80801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034973"/>
          </a:xfrm>
        </p:spPr>
        <p:txBody>
          <a:bodyPr/>
          <a:lstStyle/>
          <a:p>
            <a:r>
              <a:rPr lang="en-US" b="1" dirty="0"/>
              <a:t>REV UP 2016</a:t>
            </a:r>
            <a:endParaRPr lang="en-US" dirty="0"/>
          </a:p>
        </p:txBody>
      </p:sp>
      <p:sp>
        <p:nvSpPr>
          <p:cNvPr id="3" name="Content Placeholder 2"/>
          <p:cNvSpPr>
            <a:spLocks noGrp="1"/>
          </p:cNvSpPr>
          <p:nvPr>
            <p:ph idx="1"/>
          </p:nvPr>
        </p:nvSpPr>
        <p:spPr>
          <a:xfrm>
            <a:off x="1070662" y="1400098"/>
            <a:ext cx="10283138" cy="3941923"/>
          </a:xfrm>
        </p:spPr>
        <p:txBody>
          <a:bodyPr/>
          <a:lstStyle/>
          <a:p>
            <a:pPr marL="0" indent="0">
              <a:spcBef>
                <a:spcPts val="0"/>
              </a:spcBef>
              <a:buNone/>
            </a:pPr>
            <a:r>
              <a:rPr lang="en-US" b="1" dirty="0" smtClean="0"/>
              <a:t>Arkansas</a:t>
            </a:r>
            <a:r>
              <a:rPr lang="en-US" dirty="0" smtClean="0"/>
              <a:t> </a:t>
            </a:r>
            <a:r>
              <a:rPr lang="en-US" dirty="0"/>
              <a:t>– Several centers for independent living hosted a total of 8 voter registration events during National Disability Voter Registration </a:t>
            </a:r>
            <a:r>
              <a:rPr lang="en-US" dirty="0" smtClean="0"/>
              <a:t>Week.</a:t>
            </a:r>
          </a:p>
          <a:p>
            <a:pPr marL="0" indent="0">
              <a:spcBef>
                <a:spcPts val="0"/>
              </a:spcBef>
              <a:buNone/>
            </a:pPr>
            <a:endParaRPr lang="en-US" dirty="0"/>
          </a:p>
          <a:p>
            <a:pPr marL="0" indent="0">
              <a:spcBef>
                <a:spcPts val="0"/>
              </a:spcBef>
              <a:buNone/>
            </a:pPr>
            <a:r>
              <a:rPr lang="en-US" b="1" dirty="0" smtClean="0"/>
              <a:t>Iowa</a:t>
            </a:r>
            <a:r>
              <a:rPr lang="en-US" dirty="0" smtClean="0"/>
              <a:t> </a:t>
            </a:r>
            <a:r>
              <a:rPr lang="en-US" dirty="0"/>
              <a:t>– Disability Rights Iowa and the Central Iowa Center for Independent Living hosted Town Hall Meeting in May to help mobilize the community.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317298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62" y="365125"/>
            <a:ext cx="8504582" cy="1034973"/>
          </a:xfrm>
        </p:spPr>
        <p:txBody>
          <a:bodyPr/>
          <a:lstStyle/>
          <a:p>
            <a:r>
              <a:rPr lang="en-US" b="1" dirty="0"/>
              <a:t>REV UP 2016</a:t>
            </a:r>
            <a:endParaRPr lang="en-US" dirty="0"/>
          </a:p>
        </p:txBody>
      </p:sp>
      <p:sp>
        <p:nvSpPr>
          <p:cNvPr id="3" name="Content Placeholder 2"/>
          <p:cNvSpPr>
            <a:spLocks noGrp="1"/>
          </p:cNvSpPr>
          <p:nvPr>
            <p:ph idx="1"/>
          </p:nvPr>
        </p:nvSpPr>
        <p:spPr>
          <a:xfrm>
            <a:off x="1070662" y="1400098"/>
            <a:ext cx="10283138" cy="3941923"/>
          </a:xfrm>
        </p:spPr>
        <p:txBody>
          <a:bodyPr/>
          <a:lstStyle/>
          <a:p>
            <a:pPr marL="0" indent="0">
              <a:spcBef>
                <a:spcPts val="0"/>
              </a:spcBef>
              <a:buNone/>
            </a:pPr>
            <a:r>
              <a:rPr lang="en-US" b="1" dirty="0" smtClean="0"/>
              <a:t>Montana </a:t>
            </a:r>
            <a:r>
              <a:rPr lang="en-US" b="1" dirty="0"/>
              <a:t>– </a:t>
            </a:r>
            <a:r>
              <a:rPr lang="en-US" dirty="0"/>
              <a:t>Summit Independent Living Center hosted a voter registration event in partnership with the Missoula League of Women Voters and the Missoula County Election Office</a:t>
            </a:r>
            <a:r>
              <a:rPr lang="en-US" dirty="0" smtClean="0"/>
              <a:t>.</a:t>
            </a:r>
          </a:p>
          <a:p>
            <a:pPr marL="0" indent="0">
              <a:spcBef>
                <a:spcPts val="0"/>
              </a:spcBef>
              <a:buNone/>
            </a:pPr>
            <a:endParaRPr lang="en-US" b="1" dirty="0"/>
          </a:p>
          <a:p>
            <a:pPr marL="0" indent="0">
              <a:spcBef>
                <a:spcPts val="0"/>
              </a:spcBef>
              <a:buNone/>
            </a:pPr>
            <a:r>
              <a:rPr lang="en-US" b="1" dirty="0" smtClean="0"/>
              <a:t>Texas </a:t>
            </a:r>
            <a:r>
              <a:rPr lang="en-US" b="1" dirty="0"/>
              <a:t>– </a:t>
            </a:r>
            <a:r>
              <a:rPr lang="en-US" dirty="0"/>
              <a:t>REV UP Texas has hosted several voter registration and education events, most recently a candidate forum with Jill Stein</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3" y="49230"/>
            <a:ext cx="1028459" cy="914400"/>
          </a:xfrm>
          <a:prstGeom prst="rect">
            <a:avLst/>
          </a:prstGeom>
        </p:spPr>
      </p:pic>
      <p:grpSp>
        <p:nvGrpSpPr>
          <p:cNvPr id="9" name="Group 8"/>
          <p:cNvGrpSpPr/>
          <p:nvPr/>
        </p:nvGrpSpPr>
        <p:grpSpPr>
          <a:xfrm>
            <a:off x="9575245" y="135318"/>
            <a:ext cx="2487319" cy="1264780"/>
            <a:chOff x="4493622" y="4957019"/>
            <a:chExt cx="2487319" cy="1264780"/>
          </a:xfrm>
        </p:grpSpPr>
        <p:sp>
          <p:nvSpPr>
            <p:cNvPr id="10" name="TextBox 9"/>
            <p:cNvSpPr txBox="1"/>
            <p:nvPr/>
          </p:nvSpPr>
          <p:spPr>
            <a:xfrm>
              <a:off x="4493623" y="5852467"/>
              <a:ext cx="2487318" cy="369332"/>
            </a:xfrm>
            <a:prstGeom prst="rect">
              <a:avLst/>
            </a:prstGeom>
            <a:noFill/>
          </p:spPr>
          <p:txBody>
            <a:bodyPr wrap="square" rtlCol="0">
              <a:spAutoFit/>
            </a:bodyPr>
            <a:lstStyle/>
            <a:p>
              <a:pPr algn="ctr"/>
              <a:r>
                <a:rPr lang="en-US" b="1" dirty="0" smtClean="0"/>
                <a:t>www.aapd.com/REVUP</a:t>
              </a:r>
              <a:endParaRPr lang="en-US" b="1"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992" t="11852" r="7165" b="29046"/>
            <a:stretch/>
          </p:blipFill>
          <p:spPr>
            <a:xfrm>
              <a:off x="4493622" y="4957019"/>
              <a:ext cx="2487319" cy="914400"/>
            </a:xfrm>
            <a:prstGeom prst="rect">
              <a:avLst/>
            </a:prstGeom>
          </p:spPr>
        </p:pic>
      </p:grpSp>
    </p:spTree>
    <p:extLst>
      <p:ext uri="{BB962C8B-B14F-4D97-AF65-F5344CB8AC3E}">
        <p14:creationId xmlns:p14="http://schemas.microsoft.com/office/powerpoint/2010/main" val="262125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4798</TotalTime>
  <Words>685</Words>
  <Application>Microsoft Office PowerPoint</Application>
  <PresentationFormat>Widescreen</PresentationFormat>
  <Paragraphs>117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REV UP</vt:lpstr>
      <vt:lpstr>Statistics</vt:lpstr>
      <vt:lpstr>Statistics</vt:lpstr>
      <vt:lpstr>Statistics</vt:lpstr>
      <vt:lpstr>Statistics</vt:lpstr>
      <vt:lpstr>REV UP Accomplishments</vt:lpstr>
      <vt:lpstr>REV UP 2016</vt:lpstr>
      <vt:lpstr>REV UP 2016</vt:lpstr>
      <vt:lpstr>REV UP 2016</vt:lpstr>
      <vt:lpstr>REV UP to Election Day</vt:lpstr>
      <vt:lpstr>REV UP to Election Day</vt:lpstr>
      <vt:lpstr>REV UP to Election Day</vt:lpstr>
      <vt:lpstr>REV UP to Election Day</vt:lpstr>
      <vt:lpstr>REV UP to Election Day</vt:lpstr>
      <vt:lpstr>A voter with a disability has the right to…</vt:lpstr>
      <vt:lpstr>REV UP in 2017 and Beyond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 Baldwin</dc:creator>
  <cp:lastModifiedBy>Zach Baldwin</cp:lastModifiedBy>
  <cp:revision>44</cp:revision>
  <dcterms:created xsi:type="dcterms:W3CDTF">2016-09-12T17:51:41Z</dcterms:created>
  <dcterms:modified xsi:type="dcterms:W3CDTF">2016-10-18T23:47:21Z</dcterms:modified>
</cp:coreProperties>
</file>