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4" r:id="rId1"/>
  </p:sldMasterIdLst>
  <p:notesMasterIdLst>
    <p:notesMasterId r:id="rId51"/>
  </p:notesMasterIdLst>
  <p:sldIdLst>
    <p:sldId id="256" r:id="rId2"/>
    <p:sldId id="258" r:id="rId3"/>
    <p:sldId id="322" r:id="rId4"/>
    <p:sldId id="261" r:id="rId5"/>
    <p:sldId id="297" r:id="rId6"/>
    <p:sldId id="296" r:id="rId7"/>
    <p:sldId id="298" r:id="rId8"/>
    <p:sldId id="299" r:id="rId9"/>
    <p:sldId id="301" r:id="rId10"/>
    <p:sldId id="302" r:id="rId11"/>
    <p:sldId id="317" r:id="rId12"/>
    <p:sldId id="318" r:id="rId13"/>
    <p:sldId id="319" r:id="rId14"/>
    <p:sldId id="320" r:id="rId15"/>
    <p:sldId id="295" r:id="rId16"/>
    <p:sldId id="294" r:id="rId17"/>
    <p:sldId id="300" r:id="rId18"/>
    <p:sldId id="323" r:id="rId19"/>
    <p:sldId id="287" r:id="rId20"/>
    <p:sldId id="291" r:id="rId21"/>
    <p:sldId id="303" r:id="rId22"/>
    <p:sldId id="316" r:id="rId23"/>
    <p:sldId id="304" r:id="rId24"/>
    <p:sldId id="340" r:id="rId25"/>
    <p:sldId id="339" r:id="rId26"/>
    <p:sldId id="341" r:id="rId27"/>
    <p:sldId id="329" r:id="rId28"/>
    <p:sldId id="332" r:id="rId29"/>
    <p:sldId id="331" r:id="rId30"/>
    <p:sldId id="330" r:id="rId31"/>
    <p:sldId id="327" r:id="rId32"/>
    <p:sldId id="333" r:id="rId33"/>
    <p:sldId id="328" r:id="rId34"/>
    <p:sldId id="336" r:id="rId35"/>
    <p:sldId id="337" r:id="rId36"/>
    <p:sldId id="338" r:id="rId37"/>
    <p:sldId id="325" r:id="rId38"/>
    <p:sldId id="280" r:id="rId39"/>
    <p:sldId id="286" r:id="rId40"/>
    <p:sldId id="312" r:id="rId41"/>
    <p:sldId id="307" r:id="rId42"/>
    <p:sldId id="309" r:id="rId43"/>
    <p:sldId id="308" r:id="rId44"/>
    <p:sldId id="313" r:id="rId45"/>
    <p:sldId id="306" r:id="rId46"/>
    <p:sldId id="305" r:id="rId47"/>
    <p:sldId id="321" r:id="rId48"/>
    <p:sldId id="314" r:id="rId49"/>
    <p:sldId id="293" r:id="rId50"/>
  </p:sldIdLst>
  <p:sldSz cx="12192000" cy="6858000"/>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922" autoAdjust="0"/>
    <p:restoredTop sz="81688" autoAdjust="0"/>
  </p:normalViewPr>
  <p:slideViewPr>
    <p:cSldViewPr snapToGrid="0">
      <p:cViewPr varScale="1">
        <p:scale>
          <a:sx n="93" d="100"/>
          <a:sy n="93" d="100"/>
        </p:scale>
        <p:origin x="70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spPr>
            <a:ln>
              <a:solidFill>
                <a:sysClr val="windowText" lastClr="000000"/>
              </a:solidFill>
            </a:ln>
          </c:spPr>
          <c:explosion val="9"/>
          <c:dPt>
            <c:idx val="0"/>
            <c:bubble3D val="0"/>
            <c:spPr>
              <a:solidFill>
                <a:schemeClr val="accent1"/>
              </a:solidFill>
              <a:ln w="19050">
                <a:solidFill>
                  <a:sysClr val="windowText" lastClr="000000"/>
                </a:solidFill>
              </a:ln>
              <a:effectLst/>
            </c:spPr>
            <c:extLst>
              <c:ext xmlns:c16="http://schemas.microsoft.com/office/drawing/2014/chart" uri="{C3380CC4-5D6E-409C-BE32-E72D297353CC}">
                <c16:uniqueId val="{00000001-502A-45B1-A340-FA4ABA726FF3}"/>
              </c:ext>
            </c:extLst>
          </c:dPt>
          <c:dPt>
            <c:idx val="1"/>
            <c:bubble3D val="0"/>
            <c:spPr>
              <a:solidFill>
                <a:schemeClr val="accent2"/>
              </a:solidFill>
              <a:ln w="19050">
                <a:solidFill>
                  <a:sysClr val="windowText" lastClr="000000"/>
                </a:solidFill>
              </a:ln>
              <a:effectLst/>
            </c:spPr>
            <c:extLst>
              <c:ext xmlns:c16="http://schemas.microsoft.com/office/drawing/2014/chart" uri="{C3380CC4-5D6E-409C-BE32-E72D297353CC}">
                <c16:uniqueId val="{00000003-502A-45B1-A340-FA4ABA726FF3}"/>
              </c:ext>
            </c:extLst>
          </c:dPt>
          <c:cat>
            <c:strRef>
              <c:f>'Disability in TPR'!$K$4:$K$5</c:f>
              <c:strCache>
                <c:ptCount val="2"/>
                <c:pt idx="0">
                  <c:v>Yes</c:v>
                </c:pt>
                <c:pt idx="1">
                  <c:v>No</c:v>
                </c:pt>
              </c:strCache>
            </c:strRef>
          </c:cat>
          <c:val>
            <c:numRef>
              <c:f>'Disability in TPR'!$L$4:$L$5</c:f>
              <c:numCache>
                <c:formatCode>General</c:formatCode>
                <c:ptCount val="2"/>
                <c:pt idx="0">
                  <c:v>35</c:v>
                </c:pt>
                <c:pt idx="1">
                  <c:v>15</c:v>
                </c:pt>
              </c:numCache>
            </c:numRef>
          </c:val>
          <c:extLst>
            <c:ext xmlns:c16="http://schemas.microsoft.com/office/drawing/2014/chart" uri="{C3380CC4-5D6E-409C-BE32-E72D297353CC}">
              <c16:uniqueId val="{00000004-502A-45B1-A340-FA4ABA726FF3}"/>
            </c:ext>
          </c:extLst>
        </c:ser>
        <c:dLbls>
          <c:showLegendKey val="0"/>
          <c:showVal val="0"/>
          <c:showCatName val="0"/>
          <c:showSerName val="0"/>
          <c:showPercent val="0"/>
          <c:showBubbleSize val="0"/>
          <c:showLeaderLines val="1"/>
        </c:dLbls>
        <c:firstSliceAng val="0"/>
      </c:pieChart>
      <c:spPr>
        <a:noFill/>
        <a:ln>
          <a:noFill/>
        </a:ln>
        <a:effectLst/>
      </c:spPr>
    </c:plotArea>
    <c:legend>
      <c:legendPos val="b"/>
      <c:legendEntry>
        <c:idx val="0"/>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legendEntry>
      <c:legendEntry>
        <c:idx val="1"/>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legendEntry>
      <c:layout>
        <c:manualLayout>
          <c:xMode val="edge"/>
          <c:yMode val="edge"/>
          <c:x val="0.88115806549731324"/>
          <c:y val="0.74131891487562795"/>
          <c:w val="8.1265966754155733E-2"/>
          <c:h val="0.17534776902887134"/>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a:noFill/>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spPr>
            <a:ln>
              <a:solidFill>
                <a:schemeClr val="tx1"/>
              </a:solidFill>
            </a:ln>
          </c:spPr>
          <c:dPt>
            <c:idx val="0"/>
            <c:bubble3D val="0"/>
            <c:spPr>
              <a:solidFill>
                <a:schemeClr val="accent6">
                  <a:lumMod val="50000"/>
                </a:schemeClr>
              </a:solidFill>
              <a:ln w="19050">
                <a:solidFill>
                  <a:schemeClr val="tx1"/>
                </a:solidFill>
              </a:ln>
              <a:effectLst/>
            </c:spPr>
            <c:extLst>
              <c:ext xmlns:c16="http://schemas.microsoft.com/office/drawing/2014/chart" uri="{C3380CC4-5D6E-409C-BE32-E72D297353CC}">
                <c16:uniqueId val="{00000001-43A7-4C54-B195-3AA6B8827863}"/>
              </c:ext>
            </c:extLst>
          </c:dPt>
          <c:dPt>
            <c:idx val="1"/>
            <c:bubble3D val="0"/>
            <c:spPr>
              <a:solidFill>
                <a:schemeClr val="accent1">
                  <a:lumMod val="50000"/>
                </a:schemeClr>
              </a:solidFill>
              <a:ln w="19050">
                <a:solidFill>
                  <a:schemeClr val="tx1"/>
                </a:solidFill>
              </a:ln>
              <a:effectLst/>
            </c:spPr>
            <c:extLst>
              <c:ext xmlns:c16="http://schemas.microsoft.com/office/drawing/2014/chart" uri="{C3380CC4-5D6E-409C-BE32-E72D297353CC}">
                <c16:uniqueId val="{00000003-43A7-4C54-B195-3AA6B8827863}"/>
              </c:ext>
            </c:extLst>
          </c:dPt>
          <c:dPt>
            <c:idx val="2"/>
            <c:bubble3D val="0"/>
            <c:spPr>
              <a:solidFill>
                <a:srgbClr val="7030A0"/>
              </a:solidFill>
              <a:ln w="19050">
                <a:solidFill>
                  <a:schemeClr val="tx1"/>
                </a:solidFill>
              </a:ln>
              <a:effectLst/>
            </c:spPr>
            <c:extLst>
              <c:ext xmlns:c16="http://schemas.microsoft.com/office/drawing/2014/chart" uri="{C3380CC4-5D6E-409C-BE32-E72D297353CC}">
                <c16:uniqueId val="{00000005-43A7-4C54-B195-3AA6B8827863}"/>
              </c:ext>
            </c:extLst>
          </c:dPt>
          <c:dPt>
            <c:idx val="3"/>
            <c:bubble3D val="0"/>
            <c:spPr>
              <a:solidFill>
                <a:schemeClr val="accent4"/>
              </a:solidFill>
              <a:ln w="19050">
                <a:solidFill>
                  <a:schemeClr val="tx1"/>
                </a:solidFill>
              </a:ln>
              <a:effectLst/>
            </c:spPr>
            <c:extLst>
              <c:ext xmlns:c16="http://schemas.microsoft.com/office/drawing/2014/chart" uri="{C3380CC4-5D6E-409C-BE32-E72D297353CC}">
                <c16:uniqueId val="{00000007-43A7-4C54-B195-3AA6B8827863}"/>
              </c:ext>
            </c:extLst>
          </c:dPt>
          <c:cat>
            <c:strRef>
              <c:f>'Disability in TPR'!$K$10:$K$13</c:f>
              <c:strCache>
                <c:ptCount val="4"/>
                <c:pt idx="0">
                  <c:v>ID/DD</c:v>
                </c:pt>
                <c:pt idx="1">
                  <c:v>Mental Illness </c:v>
                </c:pt>
                <c:pt idx="2">
                  <c:v>Emotional Disability</c:v>
                </c:pt>
                <c:pt idx="3">
                  <c:v>Physical Disability </c:v>
                </c:pt>
              </c:strCache>
            </c:strRef>
          </c:cat>
          <c:val>
            <c:numRef>
              <c:f>'Disability in TPR'!$L$10:$L$13</c:f>
              <c:numCache>
                <c:formatCode>General</c:formatCode>
                <c:ptCount val="4"/>
                <c:pt idx="0">
                  <c:v>32</c:v>
                </c:pt>
                <c:pt idx="1">
                  <c:v>33</c:v>
                </c:pt>
                <c:pt idx="2">
                  <c:v>17</c:v>
                </c:pt>
                <c:pt idx="3">
                  <c:v>7</c:v>
                </c:pt>
              </c:numCache>
            </c:numRef>
          </c:val>
          <c:extLst>
            <c:ext xmlns:c16="http://schemas.microsoft.com/office/drawing/2014/chart" uri="{C3380CC4-5D6E-409C-BE32-E72D297353CC}">
              <c16:uniqueId val="{00000008-43A7-4C54-B195-3AA6B8827863}"/>
            </c:ext>
          </c:extLst>
        </c:ser>
        <c:dLbls>
          <c:showLegendKey val="0"/>
          <c:showVal val="0"/>
          <c:showCatName val="0"/>
          <c:showSerName val="0"/>
          <c:showPercent val="0"/>
          <c:showBubbleSize val="0"/>
          <c:showLeaderLines val="1"/>
        </c:dLbls>
        <c:firstSliceAng val="0"/>
      </c:pieChart>
      <c:spPr>
        <a:noFill/>
        <a:ln>
          <a:noFill/>
        </a:ln>
        <a:effectLst/>
      </c:spPr>
    </c:plotArea>
    <c:legend>
      <c:legendPos val="b"/>
      <c:legendEntry>
        <c:idx val="0"/>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legendEntry>
      <c:legendEntry>
        <c:idx val="1"/>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legendEntry>
      <c:legendEntry>
        <c:idx val="2"/>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legendEntry>
      <c:legendEntry>
        <c:idx val="3"/>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legendEntry>
      <c:layout>
        <c:manualLayout>
          <c:xMode val="edge"/>
          <c:yMode val="edge"/>
          <c:x val="5.0130926670336362E-2"/>
          <c:y val="0.86962926811065078"/>
          <c:w val="0.94986907332966375"/>
          <c:h val="0.1256768086017664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0.33026</cdr:x>
      <cdr:y>0.30405</cdr:y>
    </cdr:from>
    <cdr:to>
      <cdr:x>0.47447</cdr:x>
      <cdr:y>0.41516</cdr:y>
    </cdr:to>
    <cdr:sp macro="" textlink="">
      <cdr:nvSpPr>
        <cdr:cNvPr id="2" name="TextBox 1"/>
        <cdr:cNvSpPr txBox="1"/>
      </cdr:nvSpPr>
      <cdr:spPr>
        <a:xfrm xmlns:a="http://schemas.openxmlformats.org/drawingml/2006/main">
          <a:off x="1308903" y="834063"/>
          <a:ext cx="571500" cy="304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0.20329</cdr:x>
      <cdr:y>0.25969</cdr:y>
    </cdr:from>
    <cdr:to>
      <cdr:x>0.43081</cdr:x>
      <cdr:y>0.35647</cdr:y>
    </cdr:to>
    <cdr:sp macro="" textlink="">
      <cdr:nvSpPr>
        <cdr:cNvPr id="3" name="TextBox 5"/>
        <cdr:cNvSpPr txBox="1"/>
      </cdr:nvSpPr>
      <cdr:spPr>
        <a:xfrm xmlns:a="http://schemas.openxmlformats.org/drawingml/2006/main">
          <a:off x="1002541" y="1238711"/>
          <a:ext cx="1122015" cy="46166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2695526" rtl="0" eaLnBrk="1" latinLnBrk="0" hangingPunct="1">
            <a:defRPr sz="5307" kern="1200">
              <a:solidFill>
                <a:schemeClr val="tx1"/>
              </a:solidFill>
              <a:latin typeface="+mn-lt"/>
              <a:ea typeface="+mn-ea"/>
              <a:cs typeface="+mn-cs"/>
            </a:defRPr>
          </a:lvl1pPr>
          <a:lvl2pPr marL="1347763" algn="l" defTabSz="2695526" rtl="0" eaLnBrk="1" latinLnBrk="0" hangingPunct="1">
            <a:defRPr sz="5307" kern="1200">
              <a:solidFill>
                <a:schemeClr val="tx1"/>
              </a:solidFill>
              <a:latin typeface="+mn-lt"/>
              <a:ea typeface="+mn-ea"/>
              <a:cs typeface="+mn-cs"/>
            </a:defRPr>
          </a:lvl2pPr>
          <a:lvl3pPr marL="2695526" algn="l" defTabSz="2695526" rtl="0" eaLnBrk="1" latinLnBrk="0" hangingPunct="1">
            <a:defRPr sz="5307" kern="1200">
              <a:solidFill>
                <a:schemeClr val="tx1"/>
              </a:solidFill>
              <a:latin typeface="+mn-lt"/>
              <a:ea typeface="+mn-ea"/>
              <a:cs typeface="+mn-cs"/>
            </a:defRPr>
          </a:lvl3pPr>
          <a:lvl4pPr marL="4043290" algn="l" defTabSz="2695526" rtl="0" eaLnBrk="1" latinLnBrk="0" hangingPunct="1">
            <a:defRPr sz="5307" kern="1200">
              <a:solidFill>
                <a:schemeClr val="tx1"/>
              </a:solidFill>
              <a:latin typeface="+mn-lt"/>
              <a:ea typeface="+mn-ea"/>
              <a:cs typeface="+mn-cs"/>
            </a:defRPr>
          </a:lvl4pPr>
          <a:lvl5pPr marL="5391053" algn="l" defTabSz="2695526" rtl="0" eaLnBrk="1" latinLnBrk="0" hangingPunct="1">
            <a:defRPr sz="5307" kern="1200">
              <a:solidFill>
                <a:schemeClr val="tx1"/>
              </a:solidFill>
              <a:latin typeface="+mn-lt"/>
              <a:ea typeface="+mn-ea"/>
              <a:cs typeface="+mn-cs"/>
            </a:defRPr>
          </a:lvl5pPr>
          <a:lvl6pPr marL="6738816" algn="l" defTabSz="2695526" rtl="0" eaLnBrk="1" latinLnBrk="0" hangingPunct="1">
            <a:defRPr sz="5307" kern="1200">
              <a:solidFill>
                <a:schemeClr val="tx1"/>
              </a:solidFill>
              <a:latin typeface="+mn-lt"/>
              <a:ea typeface="+mn-ea"/>
              <a:cs typeface="+mn-cs"/>
            </a:defRPr>
          </a:lvl6pPr>
          <a:lvl7pPr marL="8086580" algn="l" defTabSz="2695526" rtl="0" eaLnBrk="1" latinLnBrk="0" hangingPunct="1">
            <a:defRPr sz="5307" kern="1200">
              <a:solidFill>
                <a:schemeClr val="tx1"/>
              </a:solidFill>
              <a:latin typeface="+mn-lt"/>
              <a:ea typeface="+mn-ea"/>
              <a:cs typeface="+mn-cs"/>
            </a:defRPr>
          </a:lvl7pPr>
          <a:lvl8pPr marL="9434343" algn="l" defTabSz="2695526" rtl="0" eaLnBrk="1" latinLnBrk="0" hangingPunct="1">
            <a:defRPr sz="5307" kern="1200">
              <a:solidFill>
                <a:schemeClr val="tx1"/>
              </a:solidFill>
              <a:latin typeface="+mn-lt"/>
              <a:ea typeface="+mn-ea"/>
              <a:cs typeface="+mn-cs"/>
            </a:defRPr>
          </a:lvl8pPr>
          <a:lvl9pPr marL="10782107" algn="l" defTabSz="2695526" rtl="0" eaLnBrk="1" latinLnBrk="0" hangingPunct="1">
            <a:defRPr sz="5307" kern="1200">
              <a:solidFill>
                <a:schemeClr val="tx1"/>
              </a:solidFill>
              <a:latin typeface="+mn-lt"/>
              <a:ea typeface="+mn-ea"/>
              <a:cs typeface="+mn-cs"/>
            </a:defRPr>
          </a:lvl9pPr>
        </a:lstStyle>
        <a:p xmlns:a="http://schemas.openxmlformats.org/drawingml/2006/main">
          <a:r>
            <a:rPr lang="en-US" sz="2400" dirty="0"/>
            <a:t>n=15</a:t>
          </a:r>
        </a:p>
      </cdr:txBody>
    </cdr:sp>
  </cdr:relSizeAnchor>
</c:userShapes>
</file>

<file path=ppt/drawings/drawing2.xml><?xml version="1.0" encoding="utf-8"?>
<c:userShapes xmlns:c="http://schemas.openxmlformats.org/drawingml/2006/chart">
  <cdr:relSizeAnchor xmlns:cdr="http://schemas.openxmlformats.org/drawingml/2006/chartDrawing">
    <cdr:from>
      <cdr:x>0.64562</cdr:x>
      <cdr:y>0.31483</cdr:y>
    </cdr:from>
    <cdr:to>
      <cdr:x>0.84284</cdr:x>
      <cdr:y>0.45122</cdr:y>
    </cdr:to>
    <cdr:sp macro="" textlink="">
      <cdr:nvSpPr>
        <cdr:cNvPr id="2" name="TextBox 5"/>
        <cdr:cNvSpPr txBox="1"/>
      </cdr:nvSpPr>
      <cdr:spPr>
        <a:xfrm xmlns:a="http://schemas.openxmlformats.org/drawingml/2006/main">
          <a:off x="3129305" y="1483492"/>
          <a:ext cx="955923" cy="642666"/>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2695526" rtl="0" eaLnBrk="1" latinLnBrk="0" hangingPunct="1">
            <a:defRPr sz="5307" kern="1200">
              <a:solidFill>
                <a:schemeClr val="tx1"/>
              </a:solidFill>
              <a:latin typeface="+mn-lt"/>
              <a:ea typeface="+mn-ea"/>
              <a:cs typeface="+mn-cs"/>
            </a:defRPr>
          </a:lvl1pPr>
          <a:lvl2pPr marL="1347763" algn="l" defTabSz="2695526" rtl="0" eaLnBrk="1" latinLnBrk="0" hangingPunct="1">
            <a:defRPr sz="5307" kern="1200">
              <a:solidFill>
                <a:schemeClr val="tx1"/>
              </a:solidFill>
              <a:latin typeface="+mn-lt"/>
              <a:ea typeface="+mn-ea"/>
              <a:cs typeface="+mn-cs"/>
            </a:defRPr>
          </a:lvl2pPr>
          <a:lvl3pPr marL="2695526" algn="l" defTabSz="2695526" rtl="0" eaLnBrk="1" latinLnBrk="0" hangingPunct="1">
            <a:defRPr sz="5307" kern="1200">
              <a:solidFill>
                <a:schemeClr val="tx1"/>
              </a:solidFill>
              <a:latin typeface="+mn-lt"/>
              <a:ea typeface="+mn-ea"/>
              <a:cs typeface="+mn-cs"/>
            </a:defRPr>
          </a:lvl3pPr>
          <a:lvl4pPr marL="4043290" algn="l" defTabSz="2695526" rtl="0" eaLnBrk="1" latinLnBrk="0" hangingPunct="1">
            <a:defRPr sz="5307" kern="1200">
              <a:solidFill>
                <a:schemeClr val="tx1"/>
              </a:solidFill>
              <a:latin typeface="+mn-lt"/>
              <a:ea typeface="+mn-ea"/>
              <a:cs typeface="+mn-cs"/>
            </a:defRPr>
          </a:lvl4pPr>
          <a:lvl5pPr marL="5391053" algn="l" defTabSz="2695526" rtl="0" eaLnBrk="1" latinLnBrk="0" hangingPunct="1">
            <a:defRPr sz="5307" kern="1200">
              <a:solidFill>
                <a:schemeClr val="tx1"/>
              </a:solidFill>
              <a:latin typeface="+mn-lt"/>
              <a:ea typeface="+mn-ea"/>
              <a:cs typeface="+mn-cs"/>
            </a:defRPr>
          </a:lvl5pPr>
          <a:lvl6pPr marL="6738816" algn="l" defTabSz="2695526" rtl="0" eaLnBrk="1" latinLnBrk="0" hangingPunct="1">
            <a:defRPr sz="5307" kern="1200">
              <a:solidFill>
                <a:schemeClr val="tx1"/>
              </a:solidFill>
              <a:latin typeface="+mn-lt"/>
              <a:ea typeface="+mn-ea"/>
              <a:cs typeface="+mn-cs"/>
            </a:defRPr>
          </a:lvl6pPr>
          <a:lvl7pPr marL="8086580" algn="l" defTabSz="2695526" rtl="0" eaLnBrk="1" latinLnBrk="0" hangingPunct="1">
            <a:defRPr sz="5307" kern="1200">
              <a:solidFill>
                <a:schemeClr val="tx1"/>
              </a:solidFill>
              <a:latin typeface="+mn-lt"/>
              <a:ea typeface="+mn-ea"/>
              <a:cs typeface="+mn-cs"/>
            </a:defRPr>
          </a:lvl7pPr>
          <a:lvl8pPr marL="9434343" algn="l" defTabSz="2695526" rtl="0" eaLnBrk="1" latinLnBrk="0" hangingPunct="1">
            <a:defRPr sz="5307" kern="1200">
              <a:solidFill>
                <a:schemeClr val="tx1"/>
              </a:solidFill>
              <a:latin typeface="+mn-lt"/>
              <a:ea typeface="+mn-ea"/>
              <a:cs typeface="+mn-cs"/>
            </a:defRPr>
          </a:lvl8pPr>
          <a:lvl9pPr marL="10782107" algn="l" defTabSz="2695526" rtl="0" eaLnBrk="1" latinLnBrk="0" hangingPunct="1">
            <a:defRPr sz="5307" kern="1200">
              <a:solidFill>
                <a:schemeClr val="tx1"/>
              </a:solidFill>
              <a:latin typeface="+mn-lt"/>
              <a:ea typeface="+mn-ea"/>
              <a:cs typeface="+mn-cs"/>
            </a:defRPr>
          </a:lvl9pPr>
        </a:lstStyle>
        <a:p xmlns:a="http://schemas.openxmlformats.org/drawingml/2006/main">
          <a:r>
            <a:rPr lang="en-US" sz="1800" dirty="0"/>
            <a:t>n=32</a:t>
          </a:r>
        </a:p>
      </cdr:txBody>
    </cdr:sp>
  </cdr:relSizeAnchor>
  <cdr:relSizeAnchor xmlns:cdr="http://schemas.openxmlformats.org/drawingml/2006/chartDrawing">
    <cdr:from>
      <cdr:x>0.38189</cdr:x>
      <cdr:y>0.61141</cdr:y>
    </cdr:from>
    <cdr:to>
      <cdr:x>0.57911</cdr:x>
      <cdr:y>0.7478</cdr:y>
    </cdr:to>
    <cdr:sp macro="" textlink="">
      <cdr:nvSpPr>
        <cdr:cNvPr id="4" name="TextBox 5"/>
        <cdr:cNvSpPr txBox="1"/>
      </cdr:nvSpPr>
      <cdr:spPr>
        <a:xfrm xmlns:a="http://schemas.openxmlformats.org/drawingml/2006/main">
          <a:off x="1851005" y="2880931"/>
          <a:ext cx="955923" cy="642666"/>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2695526" rtl="0" eaLnBrk="1" latinLnBrk="0" hangingPunct="1">
            <a:defRPr sz="5307" kern="1200">
              <a:solidFill>
                <a:schemeClr val="tx1"/>
              </a:solidFill>
              <a:latin typeface="+mn-lt"/>
              <a:ea typeface="+mn-ea"/>
              <a:cs typeface="+mn-cs"/>
            </a:defRPr>
          </a:lvl1pPr>
          <a:lvl2pPr marL="1347763" algn="l" defTabSz="2695526" rtl="0" eaLnBrk="1" latinLnBrk="0" hangingPunct="1">
            <a:defRPr sz="5307" kern="1200">
              <a:solidFill>
                <a:schemeClr val="tx1"/>
              </a:solidFill>
              <a:latin typeface="+mn-lt"/>
              <a:ea typeface="+mn-ea"/>
              <a:cs typeface="+mn-cs"/>
            </a:defRPr>
          </a:lvl2pPr>
          <a:lvl3pPr marL="2695526" algn="l" defTabSz="2695526" rtl="0" eaLnBrk="1" latinLnBrk="0" hangingPunct="1">
            <a:defRPr sz="5307" kern="1200">
              <a:solidFill>
                <a:schemeClr val="tx1"/>
              </a:solidFill>
              <a:latin typeface="+mn-lt"/>
              <a:ea typeface="+mn-ea"/>
              <a:cs typeface="+mn-cs"/>
            </a:defRPr>
          </a:lvl3pPr>
          <a:lvl4pPr marL="4043290" algn="l" defTabSz="2695526" rtl="0" eaLnBrk="1" latinLnBrk="0" hangingPunct="1">
            <a:defRPr sz="5307" kern="1200">
              <a:solidFill>
                <a:schemeClr val="tx1"/>
              </a:solidFill>
              <a:latin typeface="+mn-lt"/>
              <a:ea typeface="+mn-ea"/>
              <a:cs typeface="+mn-cs"/>
            </a:defRPr>
          </a:lvl4pPr>
          <a:lvl5pPr marL="5391053" algn="l" defTabSz="2695526" rtl="0" eaLnBrk="1" latinLnBrk="0" hangingPunct="1">
            <a:defRPr sz="5307" kern="1200">
              <a:solidFill>
                <a:schemeClr val="tx1"/>
              </a:solidFill>
              <a:latin typeface="+mn-lt"/>
              <a:ea typeface="+mn-ea"/>
              <a:cs typeface="+mn-cs"/>
            </a:defRPr>
          </a:lvl5pPr>
          <a:lvl6pPr marL="6738816" algn="l" defTabSz="2695526" rtl="0" eaLnBrk="1" latinLnBrk="0" hangingPunct="1">
            <a:defRPr sz="5307" kern="1200">
              <a:solidFill>
                <a:schemeClr val="tx1"/>
              </a:solidFill>
              <a:latin typeface="+mn-lt"/>
              <a:ea typeface="+mn-ea"/>
              <a:cs typeface="+mn-cs"/>
            </a:defRPr>
          </a:lvl6pPr>
          <a:lvl7pPr marL="8086580" algn="l" defTabSz="2695526" rtl="0" eaLnBrk="1" latinLnBrk="0" hangingPunct="1">
            <a:defRPr sz="5307" kern="1200">
              <a:solidFill>
                <a:schemeClr val="tx1"/>
              </a:solidFill>
              <a:latin typeface="+mn-lt"/>
              <a:ea typeface="+mn-ea"/>
              <a:cs typeface="+mn-cs"/>
            </a:defRPr>
          </a:lvl7pPr>
          <a:lvl8pPr marL="9434343" algn="l" defTabSz="2695526" rtl="0" eaLnBrk="1" latinLnBrk="0" hangingPunct="1">
            <a:defRPr sz="5307" kern="1200">
              <a:solidFill>
                <a:schemeClr val="tx1"/>
              </a:solidFill>
              <a:latin typeface="+mn-lt"/>
              <a:ea typeface="+mn-ea"/>
              <a:cs typeface="+mn-cs"/>
            </a:defRPr>
          </a:lvl8pPr>
          <a:lvl9pPr marL="10782107" algn="l" defTabSz="2695526" rtl="0" eaLnBrk="1" latinLnBrk="0" hangingPunct="1">
            <a:defRPr sz="5307" kern="1200">
              <a:solidFill>
                <a:schemeClr val="tx1"/>
              </a:solidFill>
              <a:latin typeface="+mn-lt"/>
              <a:ea typeface="+mn-ea"/>
              <a:cs typeface="+mn-cs"/>
            </a:defRPr>
          </a:lvl9pPr>
        </a:lstStyle>
        <a:p xmlns:a="http://schemas.openxmlformats.org/drawingml/2006/main">
          <a:r>
            <a:rPr lang="en-US" sz="1800" dirty="0"/>
            <a:t>n=33</a:t>
          </a:r>
        </a:p>
      </cdr:txBody>
    </cdr:sp>
  </cdr:relSizeAnchor>
  <cdr:relSizeAnchor xmlns:cdr="http://schemas.openxmlformats.org/drawingml/2006/chartDrawing">
    <cdr:from>
      <cdr:x>0.18675</cdr:x>
      <cdr:y>0.30509</cdr:y>
    </cdr:from>
    <cdr:to>
      <cdr:x>0.38397</cdr:x>
      <cdr:y>0.44148</cdr:y>
    </cdr:to>
    <cdr:sp macro="" textlink="">
      <cdr:nvSpPr>
        <cdr:cNvPr id="5" name="TextBox 5"/>
        <cdr:cNvSpPr txBox="1"/>
      </cdr:nvSpPr>
      <cdr:spPr>
        <a:xfrm xmlns:a="http://schemas.openxmlformats.org/drawingml/2006/main">
          <a:off x="905196" y="1437578"/>
          <a:ext cx="955923" cy="642666"/>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2695526" rtl="0" eaLnBrk="1" latinLnBrk="0" hangingPunct="1">
            <a:defRPr sz="5307" kern="1200">
              <a:solidFill>
                <a:schemeClr val="tx1"/>
              </a:solidFill>
              <a:latin typeface="+mn-lt"/>
              <a:ea typeface="+mn-ea"/>
              <a:cs typeface="+mn-cs"/>
            </a:defRPr>
          </a:lvl1pPr>
          <a:lvl2pPr marL="1347763" algn="l" defTabSz="2695526" rtl="0" eaLnBrk="1" latinLnBrk="0" hangingPunct="1">
            <a:defRPr sz="5307" kern="1200">
              <a:solidFill>
                <a:schemeClr val="tx1"/>
              </a:solidFill>
              <a:latin typeface="+mn-lt"/>
              <a:ea typeface="+mn-ea"/>
              <a:cs typeface="+mn-cs"/>
            </a:defRPr>
          </a:lvl2pPr>
          <a:lvl3pPr marL="2695526" algn="l" defTabSz="2695526" rtl="0" eaLnBrk="1" latinLnBrk="0" hangingPunct="1">
            <a:defRPr sz="5307" kern="1200">
              <a:solidFill>
                <a:schemeClr val="tx1"/>
              </a:solidFill>
              <a:latin typeface="+mn-lt"/>
              <a:ea typeface="+mn-ea"/>
              <a:cs typeface="+mn-cs"/>
            </a:defRPr>
          </a:lvl3pPr>
          <a:lvl4pPr marL="4043290" algn="l" defTabSz="2695526" rtl="0" eaLnBrk="1" latinLnBrk="0" hangingPunct="1">
            <a:defRPr sz="5307" kern="1200">
              <a:solidFill>
                <a:schemeClr val="tx1"/>
              </a:solidFill>
              <a:latin typeface="+mn-lt"/>
              <a:ea typeface="+mn-ea"/>
              <a:cs typeface="+mn-cs"/>
            </a:defRPr>
          </a:lvl4pPr>
          <a:lvl5pPr marL="5391053" algn="l" defTabSz="2695526" rtl="0" eaLnBrk="1" latinLnBrk="0" hangingPunct="1">
            <a:defRPr sz="5307" kern="1200">
              <a:solidFill>
                <a:schemeClr val="tx1"/>
              </a:solidFill>
              <a:latin typeface="+mn-lt"/>
              <a:ea typeface="+mn-ea"/>
              <a:cs typeface="+mn-cs"/>
            </a:defRPr>
          </a:lvl5pPr>
          <a:lvl6pPr marL="6738816" algn="l" defTabSz="2695526" rtl="0" eaLnBrk="1" latinLnBrk="0" hangingPunct="1">
            <a:defRPr sz="5307" kern="1200">
              <a:solidFill>
                <a:schemeClr val="tx1"/>
              </a:solidFill>
              <a:latin typeface="+mn-lt"/>
              <a:ea typeface="+mn-ea"/>
              <a:cs typeface="+mn-cs"/>
            </a:defRPr>
          </a:lvl6pPr>
          <a:lvl7pPr marL="8086580" algn="l" defTabSz="2695526" rtl="0" eaLnBrk="1" latinLnBrk="0" hangingPunct="1">
            <a:defRPr sz="5307" kern="1200">
              <a:solidFill>
                <a:schemeClr val="tx1"/>
              </a:solidFill>
              <a:latin typeface="+mn-lt"/>
              <a:ea typeface="+mn-ea"/>
              <a:cs typeface="+mn-cs"/>
            </a:defRPr>
          </a:lvl7pPr>
          <a:lvl8pPr marL="9434343" algn="l" defTabSz="2695526" rtl="0" eaLnBrk="1" latinLnBrk="0" hangingPunct="1">
            <a:defRPr sz="5307" kern="1200">
              <a:solidFill>
                <a:schemeClr val="tx1"/>
              </a:solidFill>
              <a:latin typeface="+mn-lt"/>
              <a:ea typeface="+mn-ea"/>
              <a:cs typeface="+mn-cs"/>
            </a:defRPr>
          </a:lvl8pPr>
          <a:lvl9pPr marL="10782107" algn="l" defTabSz="2695526" rtl="0" eaLnBrk="1" latinLnBrk="0" hangingPunct="1">
            <a:defRPr sz="5307" kern="1200">
              <a:solidFill>
                <a:schemeClr val="tx1"/>
              </a:solidFill>
              <a:latin typeface="+mn-lt"/>
              <a:ea typeface="+mn-ea"/>
              <a:cs typeface="+mn-cs"/>
            </a:defRPr>
          </a:lvl9pPr>
        </a:lstStyle>
        <a:p xmlns:a="http://schemas.openxmlformats.org/drawingml/2006/main">
          <a:r>
            <a:rPr lang="en-US" sz="1800" dirty="0"/>
            <a:t>n=17</a:t>
          </a:r>
        </a:p>
      </cdr:txBody>
    </cdr:sp>
  </cdr:relSizeAnchor>
  <cdr:relSizeAnchor xmlns:cdr="http://schemas.openxmlformats.org/drawingml/2006/chartDrawing">
    <cdr:from>
      <cdr:x>0.38397</cdr:x>
      <cdr:y>0.13971</cdr:y>
    </cdr:from>
    <cdr:to>
      <cdr:x>0.58119</cdr:x>
      <cdr:y>0.27609</cdr:y>
    </cdr:to>
    <cdr:sp macro="" textlink="">
      <cdr:nvSpPr>
        <cdr:cNvPr id="7" name="TextBox 5"/>
        <cdr:cNvSpPr txBox="1"/>
      </cdr:nvSpPr>
      <cdr:spPr>
        <a:xfrm xmlns:a="http://schemas.openxmlformats.org/drawingml/2006/main">
          <a:off x="1861119" y="658333"/>
          <a:ext cx="955923" cy="642619"/>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2695526" rtl="0" eaLnBrk="1" latinLnBrk="0" hangingPunct="1">
            <a:defRPr sz="5307" kern="1200">
              <a:solidFill>
                <a:schemeClr val="tx1"/>
              </a:solidFill>
              <a:latin typeface="+mn-lt"/>
              <a:ea typeface="+mn-ea"/>
              <a:cs typeface="+mn-cs"/>
            </a:defRPr>
          </a:lvl1pPr>
          <a:lvl2pPr marL="1347763" algn="l" defTabSz="2695526" rtl="0" eaLnBrk="1" latinLnBrk="0" hangingPunct="1">
            <a:defRPr sz="5307" kern="1200">
              <a:solidFill>
                <a:schemeClr val="tx1"/>
              </a:solidFill>
              <a:latin typeface="+mn-lt"/>
              <a:ea typeface="+mn-ea"/>
              <a:cs typeface="+mn-cs"/>
            </a:defRPr>
          </a:lvl2pPr>
          <a:lvl3pPr marL="2695526" algn="l" defTabSz="2695526" rtl="0" eaLnBrk="1" latinLnBrk="0" hangingPunct="1">
            <a:defRPr sz="5307" kern="1200">
              <a:solidFill>
                <a:schemeClr val="tx1"/>
              </a:solidFill>
              <a:latin typeface="+mn-lt"/>
              <a:ea typeface="+mn-ea"/>
              <a:cs typeface="+mn-cs"/>
            </a:defRPr>
          </a:lvl3pPr>
          <a:lvl4pPr marL="4043290" algn="l" defTabSz="2695526" rtl="0" eaLnBrk="1" latinLnBrk="0" hangingPunct="1">
            <a:defRPr sz="5307" kern="1200">
              <a:solidFill>
                <a:schemeClr val="tx1"/>
              </a:solidFill>
              <a:latin typeface="+mn-lt"/>
              <a:ea typeface="+mn-ea"/>
              <a:cs typeface="+mn-cs"/>
            </a:defRPr>
          </a:lvl4pPr>
          <a:lvl5pPr marL="5391053" algn="l" defTabSz="2695526" rtl="0" eaLnBrk="1" latinLnBrk="0" hangingPunct="1">
            <a:defRPr sz="5307" kern="1200">
              <a:solidFill>
                <a:schemeClr val="tx1"/>
              </a:solidFill>
              <a:latin typeface="+mn-lt"/>
              <a:ea typeface="+mn-ea"/>
              <a:cs typeface="+mn-cs"/>
            </a:defRPr>
          </a:lvl5pPr>
          <a:lvl6pPr marL="6738816" algn="l" defTabSz="2695526" rtl="0" eaLnBrk="1" latinLnBrk="0" hangingPunct="1">
            <a:defRPr sz="5307" kern="1200">
              <a:solidFill>
                <a:schemeClr val="tx1"/>
              </a:solidFill>
              <a:latin typeface="+mn-lt"/>
              <a:ea typeface="+mn-ea"/>
              <a:cs typeface="+mn-cs"/>
            </a:defRPr>
          </a:lvl6pPr>
          <a:lvl7pPr marL="8086580" algn="l" defTabSz="2695526" rtl="0" eaLnBrk="1" latinLnBrk="0" hangingPunct="1">
            <a:defRPr sz="5307" kern="1200">
              <a:solidFill>
                <a:schemeClr val="tx1"/>
              </a:solidFill>
              <a:latin typeface="+mn-lt"/>
              <a:ea typeface="+mn-ea"/>
              <a:cs typeface="+mn-cs"/>
            </a:defRPr>
          </a:lvl7pPr>
          <a:lvl8pPr marL="9434343" algn="l" defTabSz="2695526" rtl="0" eaLnBrk="1" latinLnBrk="0" hangingPunct="1">
            <a:defRPr sz="5307" kern="1200">
              <a:solidFill>
                <a:schemeClr val="tx1"/>
              </a:solidFill>
              <a:latin typeface="+mn-lt"/>
              <a:ea typeface="+mn-ea"/>
              <a:cs typeface="+mn-cs"/>
            </a:defRPr>
          </a:lvl8pPr>
          <a:lvl9pPr marL="10782107" algn="l" defTabSz="2695526" rtl="0" eaLnBrk="1" latinLnBrk="0" hangingPunct="1">
            <a:defRPr sz="5307" kern="1200">
              <a:solidFill>
                <a:schemeClr val="tx1"/>
              </a:solidFill>
              <a:latin typeface="+mn-lt"/>
              <a:ea typeface="+mn-ea"/>
              <a:cs typeface="+mn-cs"/>
            </a:defRPr>
          </a:lvl9pPr>
        </a:lstStyle>
        <a:p xmlns:a="http://schemas.openxmlformats.org/drawingml/2006/main">
          <a:r>
            <a:rPr lang="en-US" sz="1800" dirty="0"/>
            <a:t>n=7</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434"/>
          </a:xfrm>
          <a:prstGeom prst="rect">
            <a:avLst/>
          </a:prstGeom>
        </p:spPr>
        <p:txBody>
          <a:bodyPr vert="horz" lIns="91440" tIns="45720" rIns="91440" bIns="45720" rtlCol="0"/>
          <a:lstStyle>
            <a:lvl1pPr algn="r">
              <a:defRPr sz="1200"/>
            </a:lvl1pPr>
          </a:lstStyle>
          <a:p>
            <a:fld id="{FC896BD2-BC9D-4AF6-9A3E-063E898C4442}" type="datetimeFigureOut">
              <a:rPr lang="en-US" smtClean="0"/>
              <a:t>4/1/2019</a:t>
            </a:fld>
            <a:endParaRPr lang="en-US"/>
          </a:p>
        </p:txBody>
      </p:sp>
      <p:sp>
        <p:nvSpPr>
          <p:cNvPr id="4" name="Slide Image Placeholder 3"/>
          <p:cNvSpPr>
            <a:spLocks noGrp="1" noRot="1" noChangeAspect="1"/>
          </p:cNvSpPr>
          <p:nvPr>
            <p:ph type="sldImg" idx="2"/>
          </p:nvPr>
        </p:nvSpPr>
        <p:spPr>
          <a:xfrm>
            <a:off x="6413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892"/>
            <a:ext cx="5486400" cy="366045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6433"/>
          </a:xfrm>
          <a:prstGeom prst="rect">
            <a:avLst/>
          </a:prstGeom>
        </p:spPr>
        <p:txBody>
          <a:bodyPr vert="horz" lIns="91440" tIns="45720" rIns="91440" bIns="45720" rtlCol="0" anchor="b"/>
          <a:lstStyle>
            <a:lvl1pPr algn="r">
              <a:defRPr sz="1200"/>
            </a:lvl1pPr>
          </a:lstStyle>
          <a:p>
            <a:fld id="{E22EFC22-C9ED-4A51-9449-98C16BCBFC89}" type="slidenum">
              <a:rPr lang="en-US" smtClean="0"/>
              <a:t>‹#›</a:t>
            </a:fld>
            <a:endParaRPr lang="en-US"/>
          </a:p>
        </p:txBody>
      </p:sp>
    </p:spTree>
    <p:extLst>
      <p:ext uri="{BB962C8B-B14F-4D97-AF65-F5344CB8AC3E}">
        <p14:creationId xmlns:p14="http://schemas.microsoft.com/office/powerpoint/2010/main" val="7777980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a:t>
            </a:r>
            <a:r>
              <a:rPr lang="en-US" baseline="0" dirty="0"/>
              <a:t> about citations:</a:t>
            </a:r>
          </a:p>
          <a:p>
            <a:r>
              <a:rPr lang="en-US" baseline="0" dirty="0"/>
              <a:t> - Due to space constraints on slide (prevent clutter), all cited sources are located at the end of PPT.</a:t>
            </a:r>
          </a:p>
          <a:p>
            <a:r>
              <a:rPr lang="en-US" baseline="0" dirty="0"/>
              <a:t> - Upon request we will provide specific sources for data used </a:t>
            </a:r>
          </a:p>
          <a:p>
            <a:endParaRPr lang="en-US" baseline="0" dirty="0"/>
          </a:p>
          <a:p>
            <a:r>
              <a:rPr lang="en-US" baseline="0" dirty="0"/>
              <a:t>NOTE: reference that we are starting with the research and then we will transition into discussion of root cause and plan development.  It may feel a little backwards at first.</a:t>
            </a:r>
          </a:p>
        </p:txBody>
      </p:sp>
      <p:sp>
        <p:nvSpPr>
          <p:cNvPr id="4" name="Slide Number Placeholder 3"/>
          <p:cNvSpPr>
            <a:spLocks noGrp="1"/>
          </p:cNvSpPr>
          <p:nvPr>
            <p:ph type="sldNum" sz="quarter" idx="10"/>
          </p:nvPr>
        </p:nvSpPr>
        <p:spPr/>
        <p:txBody>
          <a:bodyPr/>
          <a:lstStyle/>
          <a:p>
            <a:fld id="{E22EFC22-C9ED-4A51-9449-98C16BCBFC89}" type="slidenum">
              <a:rPr lang="en-US" smtClean="0"/>
              <a:t>1</a:t>
            </a:fld>
            <a:endParaRPr lang="en-US"/>
          </a:p>
        </p:txBody>
      </p:sp>
    </p:spTree>
    <p:extLst>
      <p:ext uri="{BB962C8B-B14F-4D97-AF65-F5344CB8AC3E}">
        <p14:creationId xmlns:p14="http://schemas.microsoft.com/office/powerpoint/2010/main" val="29985509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2EFC22-C9ED-4A51-9449-98C16BCBFC89}" type="slidenum">
              <a:rPr lang="en-US" smtClean="0"/>
              <a:t>10</a:t>
            </a:fld>
            <a:endParaRPr lang="en-US"/>
          </a:p>
        </p:txBody>
      </p:sp>
    </p:spTree>
    <p:extLst>
      <p:ext uri="{BB962C8B-B14F-4D97-AF65-F5344CB8AC3E}">
        <p14:creationId xmlns:p14="http://schemas.microsoft.com/office/powerpoint/2010/main" val="33316933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2EFC22-C9ED-4A51-9449-98C16BCBFC89}" type="slidenum">
              <a:rPr lang="en-US" smtClean="0"/>
              <a:t>11</a:t>
            </a:fld>
            <a:endParaRPr lang="en-US"/>
          </a:p>
        </p:txBody>
      </p:sp>
    </p:spTree>
    <p:extLst>
      <p:ext uri="{BB962C8B-B14F-4D97-AF65-F5344CB8AC3E}">
        <p14:creationId xmlns:p14="http://schemas.microsoft.com/office/powerpoint/2010/main" val="22401236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2EFC22-C9ED-4A51-9449-98C16BCBFC89}" type="slidenum">
              <a:rPr lang="en-US" smtClean="0"/>
              <a:t>12</a:t>
            </a:fld>
            <a:endParaRPr lang="en-US"/>
          </a:p>
        </p:txBody>
      </p:sp>
    </p:spTree>
    <p:extLst>
      <p:ext uri="{BB962C8B-B14F-4D97-AF65-F5344CB8AC3E}">
        <p14:creationId xmlns:p14="http://schemas.microsoft.com/office/powerpoint/2010/main" val="34764753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2EFC22-C9ED-4A51-9449-98C16BCBFC89}" type="slidenum">
              <a:rPr lang="en-US" smtClean="0"/>
              <a:t>13</a:t>
            </a:fld>
            <a:endParaRPr lang="en-US"/>
          </a:p>
        </p:txBody>
      </p:sp>
    </p:spTree>
    <p:extLst>
      <p:ext uri="{BB962C8B-B14F-4D97-AF65-F5344CB8AC3E}">
        <p14:creationId xmlns:p14="http://schemas.microsoft.com/office/powerpoint/2010/main" val="23177857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2EFC22-C9ED-4A51-9449-98C16BCBFC89}" type="slidenum">
              <a:rPr lang="en-US" smtClean="0"/>
              <a:t>14</a:t>
            </a:fld>
            <a:endParaRPr lang="en-US"/>
          </a:p>
        </p:txBody>
      </p:sp>
    </p:spTree>
    <p:extLst>
      <p:ext uri="{BB962C8B-B14F-4D97-AF65-F5344CB8AC3E}">
        <p14:creationId xmlns:p14="http://schemas.microsoft.com/office/powerpoint/2010/main" val="9843891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2EFC22-C9ED-4A51-9449-98C16BCBFC89}" type="slidenum">
              <a:rPr lang="en-US" smtClean="0"/>
              <a:t>15</a:t>
            </a:fld>
            <a:endParaRPr lang="en-US"/>
          </a:p>
        </p:txBody>
      </p:sp>
    </p:spTree>
    <p:extLst>
      <p:ext uri="{BB962C8B-B14F-4D97-AF65-F5344CB8AC3E}">
        <p14:creationId xmlns:p14="http://schemas.microsoft.com/office/powerpoint/2010/main" val="19586310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2EFC22-C9ED-4A51-9449-98C16BCBFC89}" type="slidenum">
              <a:rPr lang="en-US" smtClean="0"/>
              <a:t>16</a:t>
            </a:fld>
            <a:endParaRPr lang="en-US"/>
          </a:p>
        </p:txBody>
      </p:sp>
    </p:spTree>
    <p:extLst>
      <p:ext uri="{BB962C8B-B14F-4D97-AF65-F5344CB8AC3E}">
        <p14:creationId xmlns:p14="http://schemas.microsoft.com/office/powerpoint/2010/main" val="5627807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2EFC22-C9ED-4A51-9449-98C16BCBFC89}" type="slidenum">
              <a:rPr lang="en-US" smtClean="0"/>
              <a:t>17</a:t>
            </a:fld>
            <a:endParaRPr lang="en-US"/>
          </a:p>
        </p:txBody>
      </p:sp>
    </p:spTree>
    <p:extLst>
      <p:ext uri="{BB962C8B-B14F-4D97-AF65-F5344CB8AC3E}">
        <p14:creationId xmlns:p14="http://schemas.microsoft.com/office/powerpoint/2010/main" val="39406131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2EFC22-C9ED-4A51-9449-98C16BCBFC89}" type="slidenum">
              <a:rPr lang="en-US" smtClean="0"/>
              <a:t>18</a:t>
            </a:fld>
            <a:endParaRPr lang="en-US"/>
          </a:p>
        </p:txBody>
      </p:sp>
    </p:spTree>
    <p:extLst>
      <p:ext uri="{BB962C8B-B14F-4D97-AF65-F5344CB8AC3E}">
        <p14:creationId xmlns:p14="http://schemas.microsoft.com/office/powerpoint/2010/main" val="34654654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NPF:</a:t>
            </a:r>
            <a:r>
              <a:rPr lang="en-US" baseline="0" dirty="0"/>
              <a:t> characters – villains and heroes, setting, plot</a:t>
            </a:r>
          </a:p>
          <a:p>
            <a:pPr marL="171450" indent="-171450">
              <a:buFontTx/>
              <a:buChar char="-"/>
            </a:pPr>
            <a:r>
              <a:rPr lang="en-US" baseline="0" dirty="0"/>
              <a:t>How we understand politics and policy situations   </a:t>
            </a:r>
          </a:p>
          <a:p>
            <a:pPr marL="171450" indent="-171450">
              <a:buFontTx/>
              <a:buChar char="-"/>
            </a:pPr>
            <a:endParaRPr lang="en-US" baseline="0" dirty="0"/>
          </a:p>
          <a:p>
            <a:pPr marL="171450" indent="-171450">
              <a:buFontTx/>
              <a:buChar char="-"/>
            </a:pPr>
            <a:r>
              <a:rPr lang="en-US" baseline="0" dirty="0"/>
              <a:t>Kirt will talk more about root causes, scope of conflict, and more in a few minutes but I will mentioned this was not easy to achieve.  6 of the 7 CILs and their association were not involved.  DRO was working independent of CILs (failed past attempts) and Oregon’s SILC was totally absent.</a:t>
            </a:r>
          </a:p>
        </p:txBody>
      </p:sp>
      <p:sp>
        <p:nvSpPr>
          <p:cNvPr id="4" name="Slide Number Placeholder 3"/>
          <p:cNvSpPr>
            <a:spLocks noGrp="1"/>
          </p:cNvSpPr>
          <p:nvPr>
            <p:ph type="sldNum" sz="quarter" idx="10"/>
          </p:nvPr>
        </p:nvSpPr>
        <p:spPr/>
        <p:txBody>
          <a:bodyPr/>
          <a:lstStyle/>
          <a:p>
            <a:fld id="{E22EFC22-C9ED-4A51-9449-98C16BCBFC89}" type="slidenum">
              <a:rPr lang="en-US" smtClean="0"/>
              <a:t>19</a:t>
            </a:fld>
            <a:endParaRPr lang="en-US"/>
          </a:p>
        </p:txBody>
      </p:sp>
    </p:spTree>
    <p:extLst>
      <p:ext uri="{BB962C8B-B14F-4D97-AF65-F5344CB8AC3E}">
        <p14:creationId xmlns:p14="http://schemas.microsoft.com/office/powerpoint/2010/main" val="6677312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a:t>
            </a:r>
            <a:r>
              <a:rPr lang="en-US" baseline="0" dirty="0"/>
              <a:t> </a:t>
            </a:r>
            <a:r>
              <a:rPr lang="en-US" dirty="0"/>
              <a:t>minutes</a:t>
            </a:r>
          </a:p>
        </p:txBody>
      </p:sp>
      <p:sp>
        <p:nvSpPr>
          <p:cNvPr id="4" name="Slide Number Placeholder 3"/>
          <p:cNvSpPr>
            <a:spLocks noGrp="1"/>
          </p:cNvSpPr>
          <p:nvPr>
            <p:ph type="sldNum" sz="quarter" idx="10"/>
          </p:nvPr>
        </p:nvSpPr>
        <p:spPr/>
        <p:txBody>
          <a:bodyPr/>
          <a:lstStyle/>
          <a:p>
            <a:fld id="{E22EFC22-C9ED-4A51-9449-98C16BCBFC89}" type="slidenum">
              <a:rPr lang="en-US" smtClean="0"/>
              <a:t>2</a:t>
            </a:fld>
            <a:endParaRPr lang="en-US"/>
          </a:p>
        </p:txBody>
      </p:sp>
    </p:spTree>
    <p:extLst>
      <p:ext uri="{BB962C8B-B14F-4D97-AF65-F5344CB8AC3E}">
        <p14:creationId xmlns:p14="http://schemas.microsoft.com/office/powerpoint/2010/main" val="4960227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SMEs=</a:t>
            </a:r>
            <a:r>
              <a:rPr lang="en-US" baseline="0" dirty="0"/>
              <a:t> “members of disability organizations” </a:t>
            </a:r>
          </a:p>
          <a:p>
            <a:endParaRPr lang="en-US" baseline="0" dirty="0"/>
          </a:p>
          <a:p>
            <a:r>
              <a:rPr lang="en-US" baseline="0" dirty="0"/>
              <a:t>Chair of the House Health and Welfare Committee watches movie; </a:t>
            </a:r>
          </a:p>
          <a:p>
            <a:pPr marL="171450" indent="-171450">
              <a:buFontTx/>
              <a:buChar char="-"/>
            </a:pPr>
            <a:r>
              <a:rPr lang="en-US" baseline="0" dirty="0"/>
              <a:t>Provided a clear narrative for policymakers </a:t>
            </a:r>
          </a:p>
          <a:p>
            <a:pPr marL="171450" indent="-171450">
              <a:buFontTx/>
              <a:buChar char="-"/>
            </a:pPr>
            <a:endParaRPr lang="en-US" baseline="0" dirty="0"/>
          </a:p>
          <a:p>
            <a:pPr marL="0" indent="0">
              <a:buFontTx/>
              <a:buNone/>
            </a:pPr>
            <a:r>
              <a:rPr lang="en-US" baseline="0" dirty="0"/>
              <a:t>2002: focused on divorce, adoption, guardianship, and termination of parental rights, with an emphasis on provisions that allow parents to present evidence detailing how adaptive equipment and support services enable them to parent effectively.</a:t>
            </a:r>
          </a:p>
          <a:p>
            <a:pPr marL="0" indent="0">
              <a:buFontTx/>
              <a:buNone/>
            </a:pPr>
            <a:endParaRPr lang="en-US" baseline="0" dirty="0"/>
          </a:p>
          <a:p>
            <a:pPr marL="0" indent="0">
              <a:buFontTx/>
              <a:buNone/>
            </a:pPr>
            <a:r>
              <a:rPr lang="en-US" baseline="0" dirty="0"/>
              <a:t>2003: regarded child protection, with a special emphasis on creating an evaluation system that is consistent and fair for parents, and requiring that child protection investigators be </a:t>
            </a:r>
            <a:r>
              <a:rPr lang="en-US" baseline="0" dirty="0" err="1"/>
              <a:t>knowledgable</a:t>
            </a:r>
            <a:r>
              <a:rPr lang="en-US" baseline="0" dirty="0"/>
              <a:t> about disability </a:t>
            </a:r>
            <a:r>
              <a:rPr lang="en-US" baseline="0" dirty="0" err="1"/>
              <a:t>accomodations</a:t>
            </a:r>
            <a:r>
              <a:rPr lang="en-US" baseline="0" dirty="0"/>
              <a:t>.  </a:t>
            </a:r>
          </a:p>
        </p:txBody>
      </p:sp>
      <p:sp>
        <p:nvSpPr>
          <p:cNvPr id="4" name="Slide Number Placeholder 3"/>
          <p:cNvSpPr>
            <a:spLocks noGrp="1"/>
          </p:cNvSpPr>
          <p:nvPr>
            <p:ph type="sldNum" sz="quarter" idx="10"/>
          </p:nvPr>
        </p:nvSpPr>
        <p:spPr/>
        <p:txBody>
          <a:bodyPr/>
          <a:lstStyle/>
          <a:p>
            <a:fld id="{E22EFC22-C9ED-4A51-9449-98C16BCBFC89}" type="slidenum">
              <a:rPr lang="en-US" smtClean="0"/>
              <a:t>20</a:t>
            </a:fld>
            <a:endParaRPr lang="en-US"/>
          </a:p>
        </p:txBody>
      </p:sp>
    </p:spTree>
    <p:extLst>
      <p:ext uri="{BB962C8B-B14F-4D97-AF65-F5344CB8AC3E}">
        <p14:creationId xmlns:p14="http://schemas.microsoft.com/office/powerpoint/2010/main" val="375784952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2EFC22-C9ED-4A51-9449-98C16BCBFC89}" type="slidenum">
              <a:rPr lang="en-US" smtClean="0"/>
              <a:t>21</a:t>
            </a:fld>
            <a:endParaRPr lang="en-US"/>
          </a:p>
        </p:txBody>
      </p:sp>
    </p:spTree>
    <p:extLst>
      <p:ext uri="{BB962C8B-B14F-4D97-AF65-F5344CB8AC3E}">
        <p14:creationId xmlns:p14="http://schemas.microsoft.com/office/powerpoint/2010/main" val="6595835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2EFC22-C9ED-4A51-9449-98C16BCBFC89}" type="slidenum">
              <a:rPr lang="en-US" smtClean="0"/>
              <a:t>22</a:t>
            </a:fld>
            <a:endParaRPr lang="en-US"/>
          </a:p>
        </p:txBody>
      </p:sp>
    </p:spTree>
    <p:extLst>
      <p:ext uri="{BB962C8B-B14F-4D97-AF65-F5344CB8AC3E}">
        <p14:creationId xmlns:p14="http://schemas.microsoft.com/office/powerpoint/2010/main" val="36546500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Eleanor </a:t>
            </a:r>
            <a:r>
              <a:rPr lang="en-US" sz="1200" dirty="0" err="1">
                <a:latin typeface="Arial" panose="020B0604020202020204" pitchFamily="34" charset="0"/>
                <a:cs typeface="Arial" panose="020B0604020202020204" pitchFamily="34" charset="0"/>
              </a:rPr>
              <a:t>Lisney</a:t>
            </a:r>
            <a:r>
              <a:rPr lang="en-US" sz="1200" dirty="0">
                <a:latin typeface="Arial" panose="020B0604020202020204" pitchFamily="34" charset="0"/>
                <a:cs typeface="Arial" panose="020B0604020202020204" pitchFamily="34" charset="0"/>
              </a:rPr>
              <a:t>, Co-founder of Sisters of Frida</a:t>
            </a:r>
          </a:p>
          <a:p>
            <a:endParaRPr lang="en-US" sz="1200" dirty="0">
              <a:latin typeface="Arial" panose="020B0604020202020204" pitchFamily="34" charset="0"/>
              <a:cs typeface="Arial" panose="020B0604020202020204" pitchFamily="34" charset="0"/>
            </a:endParaRPr>
          </a:p>
          <a:p>
            <a:r>
              <a:rPr lang="en-US" dirty="0"/>
              <a:t>At EOCIL’s Institute for Disability Studies and Policy, we believe academia should work with CILs to identify “list of issues” and academia should produce actionable research.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RCA: For todays exercise we are accepting that we have provided the issue of discriminatory TPR codes to our academia partners and they have provided us with actionable research.  Now it is time for CILs to complete the RCA with action steps. </a:t>
            </a:r>
          </a:p>
          <a:p>
            <a:endParaRPr lang="en-US" dirty="0"/>
          </a:p>
          <a:p>
            <a:r>
              <a:rPr lang="en-US" dirty="0"/>
              <a:t>Analytically honest: Overly critical; uncomfortable; does not feel good; it will force accountability and necessary if we really want to determine root causes.</a:t>
            </a:r>
          </a:p>
          <a:p>
            <a:endParaRPr lang="en-US" dirty="0"/>
          </a:p>
        </p:txBody>
      </p:sp>
      <p:sp>
        <p:nvSpPr>
          <p:cNvPr id="4" name="Slide Number Placeholder 3"/>
          <p:cNvSpPr>
            <a:spLocks noGrp="1"/>
          </p:cNvSpPr>
          <p:nvPr>
            <p:ph type="sldNum" sz="quarter" idx="10"/>
          </p:nvPr>
        </p:nvSpPr>
        <p:spPr/>
        <p:txBody>
          <a:bodyPr/>
          <a:lstStyle/>
          <a:p>
            <a:fld id="{E22EFC22-C9ED-4A51-9449-98C16BCBFC89}" type="slidenum">
              <a:rPr lang="en-US" smtClean="0"/>
              <a:t>23</a:t>
            </a:fld>
            <a:endParaRPr lang="en-US"/>
          </a:p>
        </p:txBody>
      </p:sp>
    </p:spTree>
    <p:extLst>
      <p:ext uri="{BB962C8B-B14F-4D97-AF65-F5344CB8AC3E}">
        <p14:creationId xmlns:p14="http://schemas.microsoft.com/office/powerpoint/2010/main" val="12923585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Eleanor </a:t>
            </a:r>
            <a:r>
              <a:rPr lang="en-US" sz="1200" dirty="0" err="1">
                <a:latin typeface="Arial" panose="020B0604020202020204" pitchFamily="34" charset="0"/>
                <a:cs typeface="Arial" panose="020B0604020202020204" pitchFamily="34" charset="0"/>
              </a:rPr>
              <a:t>Lisney</a:t>
            </a:r>
            <a:r>
              <a:rPr lang="en-US" sz="1200" dirty="0">
                <a:latin typeface="Arial" panose="020B0604020202020204" pitchFamily="34" charset="0"/>
                <a:cs typeface="Arial" panose="020B0604020202020204" pitchFamily="34" charset="0"/>
              </a:rPr>
              <a:t>, Co-founder of Sisters of Frida</a:t>
            </a:r>
          </a:p>
          <a:p>
            <a:endParaRPr lang="en-US" sz="1200" dirty="0">
              <a:latin typeface="Arial" panose="020B0604020202020204" pitchFamily="34" charset="0"/>
              <a:cs typeface="Arial" panose="020B0604020202020204" pitchFamily="34" charset="0"/>
            </a:endParaRPr>
          </a:p>
          <a:p>
            <a:r>
              <a:rPr lang="en-US" dirty="0"/>
              <a:t>At EOCIL’s Institute for Disability Studies and Policy, we believe academia should work with CILs to identify “list of issues” and academia should produce actionable research.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RCA: For todays exercise we are accepting that we have provided the issue of discriminatory TPR codes to our academia partners and they have provided us with actionable research.  Now it is time for CILs to complete the RCA with action steps. </a:t>
            </a:r>
          </a:p>
          <a:p>
            <a:endParaRPr lang="en-US" dirty="0"/>
          </a:p>
          <a:p>
            <a:r>
              <a:rPr lang="en-US" dirty="0"/>
              <a:t>Analytically honest: Overly critical; uncomfortable; does not feel good; it will force accountability and necessary if we really want to determine root causes.</a:t>
            </a:r>
          </a:p>
          <a:p>
            <a:endParaRPr lang="en-US" dirty="0"/>
          </a:p>
        </p:txBody>
      </p:sp>
      <p:sp>
        <p:nvSpPr>
          <p:cNvPr id="4" name="Slide Number Placeholder 3"/>
          <p:cNvSpPr>
            <a:spLocks noGrp="1"/>
          </p:cNvSpPr>
          <p:nvPr>
            <p:ph type="sldNum" sz="quarter" idx="10"/>
          </p:nvPr>
        </p:nvSpPr>
        <p:spPr/>
        <p:txBody>
          <a:bodyPr/>
          <a:lstStyle/>
          <a:p>
            <a:fld id="{E22EFC22-C9ED-4A51-9449-98C16BCBFC89}" type="slidenum">
              <a:rPr lang="en-US" smtClean="0"/>
              <a:t>24</a:t>
            </a:fld>
            <a:endParaRPr lang="en-US"/>
          </a:p>
        </p:txBody>
      </p:sp>
    </p:spTree>
    <p:extLst>
      <p:ext uri="{BB962C8B-B14F-4D97-AF65-F5344CB8AC3E}">
        <p14:creationId xmlns:p14="http://schemas.microsoft.com/office/powerpoint/2010/main" val="52031897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E22EFC22-C9ED-4A51-9449-98C16BCBFC89}" type="slidenum">
              <a:rPr lang="en-US" smtClean="0"/>
              <a:t>25</a:t>
            </a:fld>
            <a:endParaRPr lang="en-US"/>
          </a:p>
        </p:txBody>
      </p:sp>
    </p:spTree>
    <p:extLst>
      <p:ext uri="{BB962C8B-B14F-4D97-AF65-F5344CB8AC3E}">
        <p14:creationId xmlns:p14="http://schemas.microsoft.com/office/powerpoint/2010/main" val="190600955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E22EFC22-C9ED-4A51-9449-98C16BCBFC89}" type="slidenum">
              <a:rPr lang="en-US" smtClean="0"/>
              <a:t>26</a:t>
            </a:fld>
            <a:endParaRPr lang="en-US"/>
          </a:p>
        </p:txBody>
      </p:sp>
    </p:spTree>
    <p:extLst>
      <p:ext uri="{BB962C8B-B14F-4D97-AF65-F5344CB8AC3E}">
        <p14:creationId xmlns:p14="http://schemas.microsoft.com/office/powerpoint/2010/main" val="285708425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Due to time constraints, I am going to make some assumptions and complete the RCA for you.  Write down anything I am missing as we go through this process.  You can use it in your breakout session.  </a:t>
            </a:r>
          </a:p>
          <a:p>
            <a:endParaRPr lang="en-US" dirty="0"/>
          </a:p>
          <a:p>
            <a:r>
              <a:rPr lang="en-US" dirty="0"/>
              <a:t>We are told the ADA solved all disability issues and we have a better system then any other country.  Maybe!  The statistical data and actionable data lead me to believe we need more action, more tools, because we have not achieved equality.</a:t>
            </a:r>
          </a:p>
        </p:txBody>
      </p:sp>
      <p:sp>
        <p:nvSpPr>
          <p:cNvPr id="4" name="Slide Number Placeholder 3"/>
          <p:cNvSpPr>
            <a:spLocks noGrp="1"/>
          </p:cNvSpPr>
          <p:nvPr>
            <p:ph type="sldNum" sz="quarter" idx="10"/>
          </p:nvPr>
        </p:nvSpPr>
        <p:spPr/>
        <p:txBody>
          <a:bodyPr/>
          <a:lstStyle/>
          <a:p>
            <a:fld id="{E22EFC22-C9ED-4A51-9449-98C16BCBFC89}" type="slidenum">
              <a:rPr lang="en-US" smtClean="0"/>
              <a:t>27</a:t>
            </a:fld>
            <a:endParaRPr lang="en-US"/>
          </a:p>
        </p:txBody>
      </p:sp>
    </p:spTree>
    <p:extLst>
      <p:ext uri="{BB962C8B-B14F-4D97-AF65-F5344CB8AC3E}">
        <p14:creationId xmlns:p14="http://schemas.microsoft.com/office/powerpoint/2010/main" val="186474518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2400" dirty="0">
                <a:latin typeface="Arial" panose="020B0604020202020204" pitchFamily="34" charset="0"/>
                <a:cs typeface="Arial" panose="020B0604020202020204" pitchFamily="34" charset="0"/>
              </a:rPr>
              <a:t>I want to pause here and really dig down what discriminatory TPR codes mean before we move on with the RCA!</a:t>
            </a:r>
          </a:p>
          <a:p>
            <a:pPr lvl="1"/>
            <a:endParaRPr lang="en-US" sz="2400" dirty="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E22EFC22-C9ED-4A51-9449-98C16BCBFC89}" type="slidenum">
              <a:rPr lang="en-US" smtClean="0"/>
              <a:t>28</a:t>
            </a:fld>
            <a:endParaRPr lang="en-US"/>
          </a:p>
        </p:txBody>
      </p:sp>
    </p:spTree>
    <p:extLst>
      <p:ext uri="{BB962C8B-B14F-4D97-AF65-F5344CB8AC3E}">
        <p14:creationId xmlns:p14="http://schemas.microsoft.com/office/powerpoint/2010/main" val="343118551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not, we are focused on symptoms not real root cause system advocacy.</a:t>
            </a:r>
          </a:p>
        </p:txBody>
      </p:sp>
      <p:sp>
        <p:nvSpPr>
          <p:cNvPr id="4" name="Slide Number Placeholder 3"/>
          <p:cNvSpPr>
            <a:spLocks noGrp="1"/>
          </p:cNvSpPr>
          <p:nvPr>
            <p:ph type="sldNum" sz="quarter" idx="10"/>
          </p:nvPr>
        </p:nvSpPr>
        <p:spPr/>
        <p:txBody>
          <a:bodyPr/>
          <a:lstStyle/>
          <a:p>
            <a:fld id="{E22EFC22-C9ED-4A51-9449-98C16BCBFC89}" type="slidenum">
              <a:rPr lang="en-US" smtClean="0"/>
              <a:t>29</a:t>
            </a:fld>
            <a:endParaRPr lang="en-US"/>
          </a:p>
        </p:txBody>
      </p:sp>
    </p:spTree>
    <p:extLst>
      <p:ext uri="{BB962C8B-B14F-4D97-AF65-F5344CB8AC3E}">
        <p14:creationId xmlns:p14="http://schemas.microsoft.com/office/powerpoint/2010/main" val="33678561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 how many people are familiar with TPR</a:t>
            </a:r>
            <a:r>
              <a:rPr lang="en-US" baseline="0" dirty="0"/>
              <a:t> codes</a:t>
            </a:r>
          </a:p>
          <a:p>
            <a:r>
              <a:rPr lang="en-US" baseline="0" dirty="0"/>
              <a:t>- Get a rough hand</a:t>
            </a:r>
            <a:r>
              <a:rPr lang="en-US" baseline="0"/>
              <a:t>, nod  </a:t>
            </a:r>
            <a:r>
              <a:rPr lang="en-US" baseline="0" dirty="0"/>
              <a:t>or shout outs count</a:t>
            </a:r>
            <a:endParaRPr lang="en-US" dirty="0"/>
          </a:p>
        </p:txBody>
      </p:sp>
      <p:sp>
        <p:nvSpPr>
          <p:cNvPr id="4" name="Slide Number Placeholder 3"/>
          <p:cNvSpPr>
            <a:spLocks noGrp="1"/>
          </p:cNvSpPr>
          <p:nvPr>
            <p:ph type="sldNum" sz="quarter" idx="10"/>
          </p:nvPr>
        </p:nvSpPr>
        <p:spPr/>
        <p:txBody>
          <a:bodyPr/>
          <a:lstStyle/>
          <a:p>
            <a:fld id="{E22EFC22-C9ED-4A51-9449-98C16BCBFC89}" type="slidenum">
              <a:rPr lang="en-US" smtClean="0"/>
              <a:t>3</a:t>
            </a:fld>
            <a:endParaRPr lang="en-US"/>
          </a:p>
        </p:txBody>
      </p:sp>
    </p:spTree>
    <p:extLst>
      <p:ext uri="{BB962C8B-B14F-4D97-AF65-F5344CB8AC3E}">
        <p14:creationId xmlns:p14="http://schemas.microsoft.com/office/powerpoint/2010/main" val="346271316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2EFC22-C9ED-4A51-9449-98C16BCBFC89}" type="slidenum">
              <a:rPr lang="en-US" smtClean="0"/>
              <a:t>30</a:t>
            </a:fld>
            <a:endParaRPr lang="en-US"/>
          </a:p>
        </p:txBody>
      </p:sp>
    </p:spTree>
    <p:extLst>
      <p:ext uri="{BB962C8B-B14F-4D97-AF65-F5344CB8AC3E}">
        <p14:creationId xmlns:p14="http://schemas.microsoft.com/office/powerpoint/2010/main" val="223387163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3200" dirty="0">
                <a:latin typeface="Arial" panose="020B0604020202020204" pitchFamily="34" charset="0"/>
                <a:cs typeface="Arial" panose="020B0604020202020204" pitchFamily="34" charset="0"/>
              </a:rPr>
              <a:t>Article 5 – Equality and non-discrimination </a:t>
            </a:r>
          </a:p>
          <a:p>
            <a:pPr lvl="2"/>
            <a:r>
              <a:rPr lang="en-US" sz="3000" dirty="0">
                <a:latin typeface="Arial" panose="020B0604020202020204" pitchFamily="34" charset="0"/>
                <a:cs typeface="Arial" panose="020B0604020202020204" pitchFamily="34" charset="0"/>
              </a:rPr>
              <a:t>1. States Parties recognize that all persons are equal before and under the law and are entitled without any discrimination to the equal protection and equal benefit of the law.</a:t>
            </a:r>
          </a:p>
          <a:p>
            <a:pPr marL="548640" lvl="2" indent="0">
              <a:buNone/>
            </a:pPr>
            <a:endParaRPr lang="en-US" sz="3000" dirty="0">
              <a:latin typeface="Arial" panose="020B0604020202020204" pitchFamily="34" charset="0"/>
              <a:cs typeface="Arial" panose="020B0604020202020204" pitchFamily="34" charset="0"/>
            </a:endParaRPr>
          </a:p>
          <a:p>
            <a:pPr lvl="2"/>
            <a:r>
              <a:rPr lang="en-US" sz="3000" dirty="0">
                <a:latin typeface="Arial" panose="020B0604020202020204" pitchFamily="34" charset="0"/>
                <a:cs typeface="Arial" panose="020B0604020202020204" pitchFamily="34" charset="0"/>
              </a:rPr>
              <a:t>2. States Parties shall prohibit all discrimination on the basis of disability and guarantee to persons with disabilities equal and effective legal protection against discrimination on all grounds.</a:t>
            </a:r>
          </a:p>
          <a:p>
            <a:endParaRPr lang="en-US" dirty="0"/>
          </a:p>
        </p:txBody>
      </p:sp>
      <p:sp>
        <p:nvSpPr>
          <p:cNvPr id="4" name="Slide Number Placeholder 3"/>
          <p:cNvSpPr>
            <a:spLocks noGrp="1"/>
          </p:cNvSpPr>
          <p:nvPr>
            <p:ph type="sldNum" sz="quarter" idx="10"/>
          </p:nvPr>
        </p:nvSpPr>
        <p:spPr/>
        <p:txBody>
          <a:bodyPr/>
          <a:lstStyle/>
          <a:p>
            <a:fld id="{E22EFC22-C9ED-4A51-9449-98C16BCBFC89}" type="slidenum">
              <a:rPr lang="en-US" smtClean="0"/>
              <a:t>31</a:t>
            </a:fld>
            <a:endParaRPr lang="en-US"/>
          </a:p>
        </p:txBody>
      </p:sp>
    </p:spTree>
    <p:extLst>
      <p:ext uri="{BB962C8B-B14F-4D97-AF65-F5344CB8AC3E}">
        <p14:creationId xmlns:p14="http://schemas.microsoft.com/office/powerpoint/2010/main" val="41384909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2EFC22-C9ED-4A51-9449-98C16BCBFC89}" type="slidenum">
              <a:rPr lang="en-US" smtClean="0"/>
              <a:t>32</a:t>
            </a:fld>
            <a:endParaRPr lang="en-US"/>
          </a:p>
        </p:txBody>
      </p:sp>
    </p:spTree>
    <p:extLst>
      <p:ext uri="{BB962C8B-B14F-4D97-AF65-F5344CB8AC3E}">
        <p14:creationId xmlns:p14="http://schemas.microsoft.com/office/powerpoint/2010/main" val="359689891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2EFC22-C9ED-4A51-9449-98C16BCBFC89}" type="slidenum">
              <a:rPr lang="en-US" smtClean="0"/>
              <a:t>33</a:t>
            </a:fld>
            <a:endParaRPr lang="en-US"/>
          </a:p>
        </p:txBody>
      </p:sp>
    </p:spTree>
    <p:extLst>
      <p:ext uri="{BB962C8B-B14F-4D97-AF65-F5344CB8AC3E}">
        <p14:creationId xmlns:p14="http://schemas.microsoft.com/office/powerpoint/2010/main" val="55438021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I DO NOT SPEAK FOR THE ENTIRE DISABILITY MOVEMENT.  </a:t>
            </a:r>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 do not have time today but these five answers could and should result in their own root cause analysis.  They need to be addressed and are symptoms of a bigger problem.</a:t>
            </a:r>
            <a:r>
              <a:rPr lang="en-US" sz="1200" dirty="0">
                <a:latin typeface="Arial" panose="020B0604020202020204" pitchFamily="34" charset="0"/>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This may be our local, state, regional, national and international advocacy organizations (Regional IL Advocacy group, NCIL, APRIL, etc.)</a:t>
            </a:r>
          </a:p>
          <a:p>
            <a:endParaRPr lang="en-US" sz="1200" dirty="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E22EFC22-C9ED-4A51-9449-98C16BCBFC89}" type="slidenum">
              <a:rPr lang="en-US" smtClean="0"/>
              <a:t>34</a:t>
            </a:fld>
            <a:endParaRPr lang="en-US"/>
          </a:p>
        </p:txBody>
      </p:sp>
    </p:spTree>
    <p:extLst>
      <p:ext uri="{BB962C8B-B14F-4D97-AF65-F5344CB8AC3E}">
        <p14:creationId xmlns:p14="http://schemas.microsoft.com/office/powerpoint/2010/main" val="371232148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CILs hiring people with or without disabilities that are not qualified to provide services or operate a disability liberation civil rights organization; </a:t>
            </a:r>
          </a:p>
          <a:p>
            <a:r>
              <a:rPr lang="en-US" dirty="0"/>
              <a:t>SILCs comprised of individuals with and without disabilities without fundamental knowledge of our movement or CILs;</a:t>
            </a:r>
          </a:p>
          <a:p>
            <a:r>
              <a:rPr lang="en-US" dirty="0"/>
              <a:t>I have observed system advocacy being on hold “until democratic control of government is regained.”</a:t>
            </a:r>
          </a:p>
          <a:p>
            <a:endParaRPr lang="en-US" dirty="0"/>
          </a:p>
          <a:p>
            <a:endParaRPr lang="en-US" dirty="0"/>
          </a:p>
          <a:p>
            <a:r>
              <a:rPr lang="en-US" dirty="0"/>
              <a:t>Contemporary knowledge of services; who should define the movement (organization providing training to us on how to provide transition services without identifying the real root causes of discriminatory TPR codes (how to provide training to parents with disabilities on being parents instead of changing the discriminatory codes).  Another example is transition.  You will see a training for CILs relating to Designing a CIL transition youth program to move youth from school to work.  Then we hear CILs are not reporting or  failing at transitioning.  Root cause analysis would validate the five reasons we are discussing now and specially CILs cannot provide effective transition services because we do not have funding and yes we have a root cause analysis for the funding issue also.</a:t>
            </a:r>
          </a:p>
        </p:txBody>
      </p:sp>
      <p:sp>
        <p:nvSpPr>
          <p:cNvPr id="4" name="Slide Number Placeholder 3"/>
          <p:cNvSpPr>
            <a:spLocks noGrp="1"/>
          </p:cNvSpPr>
          <p:nvPr>
            <p:ph type="sldNum" sz="quarter" idx="10"/>
          </p:nvPr>
        </p:nvSpPr>
        <p:spPr/>
        <p:txBody>
          <a:bodyPr/>
          <a:lstStyle/>
          <a:p>
            <a:fld id="{E22EFC22-C9ED-4A51-9449-98C16BCBFC89}" type="slidenum">
              <a:rPr lang="en-US" smtClean="0"/>
              <a:t>35</a:t>
            </a:fld>
            <a:endParaRPr lang="en-US"/>
          </a:p>
        </p:txBody>
      </p:sp>
    </p:spTree>
    <p:extLst>
      <p:ext uri="{BB962C8B-B14F-4D97-AF65-F5344CB8AC3E}">
        <p14:creationId xmlns:p14="http://schemas.microsoft.com/office/powerpoint/2010/main" val="24136326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3"/>
            <a:endParaRPr lang="en-US" sz="44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How many of you have heard of the CRPD? </a:t>
            </a:r>
            <a:endParaRPr lang="en-US" dirty="0"/>
          </a:p>
        </p:txBody>
      </p:sp>
      <p:sp>
        <p:nvSpPr>
          <p:cNvPr id="4" name="Slide Number Placeholder 3"/>
          <p:cNvSpPr>
            <a:spLocks noGrp="1"/>
          </p:cNvSpPr>
          <p:nvPr>
            <p:ph type="sldNum" sz="quarter" idx="10"/>
          </p:nvPr>
        </p:nvSpPr>
        <p:spPr/>
        <p:txBody>
          <a:bodyPr/>
          <a:lstStyle/>
          <a:p>
            <a:fld id="{E22EFC22-C9ED-4A51-9449-98C16BCBFC89}" type="slidenum">
              <a:rPr lang="en-US" smtClean="0"/>
              <a:t>36</a:t>
            </a:fld>
            <a:endParaRPr lang="en-US"/>
          </a:p>
        </p:txBody>
      </p:sp>
    </p:spTree>
    <p:extLst>
      <p:ext uri="{BB962C8B-B14F-4D97-AF65-F5344CB8AC3E}">
        <p14:creationId xmlns:p14="http://schemas.microsoft.com/office/powerpoint/2010/main" val="144280916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371600" marR="0" lvl="3"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The </a:t>
            </a:r>
            <a:r>
              <a:rPr lang="en-US" dirty="0"/>
              <a:t>CRPD is a tool we can use for system advocacy!  When ratified by the U.S., our government would submit a comprehensive report on measures taken to give effect to its obligations within two years after the entry into force of the Convention.  CILs and other DPOs should submit shadow reports to prevent the fox guarding the hen house scenario.  (youth with disabilities not graduating high school, lack of peer based youth transition, and youth in corrections as examples).  We can do the shadow reporting ourselves or we can direct our national advocacy organization to use our information.  The </a:t>
            </a:r>
            <a:r>
              <a:rPr lang="en-US" sz="1200" dirty="0">
                <a:latin typeface="Arial" panose="020B0604020202020204" pitchFamily="34" charset="0"/>
                <a:cs typeface="Arial" panose="020B0604020202020204" pitchFamily="34" charset="0"/>
              </a:rPr>
              <a:t>U.S. became a signatory on July 30, 2009 and Senate ratification failed in 2012.  </a:t>
            </a:r>
          </a:p>
          <a:p>
            <a:pPr marL="1371600" marR="0" lvl="3" indent="0" algn="l" defTabSz="914400" rtl="0" eaLnBrk="1" fontAlgn="auto" latinLnBrk="0" hangingPunct="1">
              <a:lnSpc>
                <a:spcPct val="100000"/>
              </a:lnSpc>
              <a:spcBef>
                <a:spcPts val="0"/>
              </a:spcBef>
              <a:spcAft>
                <a:spcPts val="0"/>
              </a:spcAft>
              <a:buClrTx/>
              <a:buSzTx/>
              <a:buFontTx/>
              <a:buNone/>
              <a:tabLst/>
              <a:defRPr/>
            </a:pPr>
            <a:endParaRPr lang="en-US" sz="1200" dirty="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E22EFC22-C9ED-4A51-9449-98C16BCBFC89}" type="slidenum">
              <a:rPr lang="en-US" smtClean="0"/>
              <a:t>37</a:t>
            </a:fld>
            <a:endParaRPr lang="en-US"/>
          </a:p>
        </p:txBody>
      </p:sp>
    </p:spTree>
    <p:extLst>
      <p:ext uri="{BB962C8B-B14F-4D97-AF65-F5344CB8AC3E}">
        <p14:creationId xmlns:p14="http://schemas.microsoft.com/office/powerpoint/2010/main" val="77546830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2-5 minutes</a:t>
            </a:r>
          </a:p>
        </p:txBody>
      </p:sp>
      <p:sp>
        <p:nvSpPr>
          <p:cNvPr id="4" name="Slide Number Placeholder 3"/>
          <p:cNvSpPr>
            <a:spLocks noGrp="1"/>
          </p:cNvSpPr>
          <p:nvPr>
            <p:ph type="sldNum" sz="quarter" idx="10"/>
          </p:nvPr>
        </p:nvSpPr>
        <p:spPr/>
        <p:txBody>
          <a:bodyPr/>
          <a:lstStyle/>
          <a:p>
            <a:fld id="{E22EFC22-C9ED-4A51-9449-98C16BCBFC89}" type="slidenum">
              <a:rPr lang="en-US" smtClean="0"/>
              <a:t>38</a:t>
            </a:fld>
            <a:endParaRPr lang="en-US"/>
          </a:p>
        </p:txBody>
      </p:sp>
    </p:spTree>
    <p:extLst>
      <p:ext uri="{BB962C8B-B14F-4D97-AF65-F5344CB8AC3E}">
        <p14:creationId xmlns:p14="http://schemas.microsoft.com/office/powerpoint/2010/main" val="364655197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2EFC22-C9ED-4A51-9449-98C16BCBFC89}" type="slidenum">
              <a:rPr lang="en-US" smtClean="0"/>
              <a:t>39</a:t>
            </a:fld>
            <a:endParaRPr lang="en-US"/>
          </a:p>
        </p:txBody>
      </p:sp>
    </p:spTree>
    <p:extLst>
      <p:ext uri="{BB962C8B-B14F-4D97-AF65-F5344CB8AC3E}">
        <p14:creationId xmlns:p14="http://schemas.microsoft.com/office/powerpoint/2010/main" val="41833828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Metals – Gold class, Silver</a:t>
            </a:r>
            <a:r>
              <a:rPr lang="en-US" baseline="0" dirty="0"/>
              <a:t> class, Bronze/tin class</a:t>
            </a:r>
          </a:p>
          <a:p>
            <a:r>
              <a:rPr lang="en-US" baseline="0" dirty="0"/>
              <a:t>	Noble lie: Mother earth is parent…born with metals </a:t>
            </a:r>
          </a:p>
          <a:p>
            <a:endParaRPr lang="en-US" baseline="0" dirty="0"/>
          </a:p>
          <a:p>
            <a:r>
              <a:rPr lang="en-US" baseline="0" dirty="0"/>
              <a:t>Families joined with several others to create a village;  A village realizing its true potential becomes a city-state. </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E22EFC22-C9ED-4A51-9449-98C16BCBFC89}" type="slidenum">
              <a:rPr lang="en-US" smtClean="0"/>
              <a:t>4</a:t>
            </a:fld>
            <a:endParaRPr lang="en-US"/>
          </a:p>
        </p:txBody>
      </p:sp>
    </p:spTree>
    <p:extLst>
      <p:ext uri="{BB962C8B-B14F-4D97-AF65-F5344CB8AC3E}">
        <p14:creationId xmlns:p14="http://schemas.microsoft.com/office/powerpoint/2010/main" val="368610277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2EFC22-C9ED-4A51-9449-98C16BCBFC89}" type="slidenum">
              <a:rPr lang="en-US" smtClean="0"/>
              <a:t>40</a:t>
            </a:fld>
            <a:endParaRPr lang="en-US"/>
          </a:p>
        </p:txBody>
      </p:sp>
    </p:spTree>
    <p:extLst>
      <p:ext uri="{BB962C8B-B14F-4D97-AF65-F5344CB8AC3E}">
        <p14:creationId xmlns:p14="http://schemas.microsoft.com/office/powerpoint/2010/main" val="9389443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2EFC22-C9ED-4A51-9449-98C16BCBFC89}" type="slidenum">
              <a:rPr lang="en-US" smtClean="0"/>
              <a:t>41</a:t>
            </a:fld>
            <a:endParaRPr lang="en-US"/>
          </a:p>
        </p:txBody>
      </p:sp>
    </p:spTree>
    <p:extLst>
      <p:ext uri="{BB962C8B-B14F-4D97-AF65-F5344CB8AC3E}">
        <p14:creationId xmlns:p14="http://schemas.microsoft.com/office/powerpoint/2010/main" val="17147285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2EFC22-C9ED-4A51-9449-98C16BCBFC89}" type="slidenum">
              <a:rPr lang="en-US" smtClean="0"/>
              <a:t>42</a:t>
            </a:fld>
            <a:endParaRPr lang="en-US"/>
          </a:p>
        </p:txBody>
      </p:sp>
    </p:spTree>
    <p:extLst>
      <p:ext uri="{BB962C8B-B14F-4D97-AF65-F5344CB8AC3E}">
        <p14:creationId xmlns:p14="http://schemas.microsoft.com/office/powerpoint/2010/main" val="282610737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Develop</a:t>
            </a:r>
            <a:r>
              <a:rPr lang="en-US" baseline="0" dirty="0"/>
              <a:t> that narrative </a:t>
            </a:r>
            <a:endParaRPr lang="en-US" dirty="0"/>
          </a:p>
        </p:txBody>
      </p:sp>
      <p:sp>
        <p:nvSpPr>
          <p:cNvPr id="4" name="Slide Number Placeholder 3"/>
          <p:cNvSpPr>
            <a:spLocks noGrp="1"/>
          </p:cNvSpPr>
          <p:nvPr>
            <p:ph type="sldNum" sz="quarter" idx="10"/>
          </p:nvPr>
        </p:nvSpPr>
        <p:spPr/>
        <p:txBody>
          <a:bodyPr/>
          <a:lstStyle/>
          <a:p>
            <a:fld id="{E22EFC22-C9ED-4A51-9449-98C16BCBFC89}" type="slidenum">
              <a:rPr lang="en-US" smtClean="0"/>
              <a:t>43</a:t>
            </a:fld>
            <a:endParaRPr lang="en-US"/>
          </a:p>
        </p:txBody>
      </p:sp>
    </p:spTree>
    <p:extLst>
      <p:ext uri="{BB962C8B-B14F-4D97-AF65-F5344CB8AC3E}">
        <p14:creationId xmlns:p14="http://schemas.microsoft.com/office/powerpoint/2010/main" val="93571558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2EFC22-C9ED-4A51-9449-98C16BCBFC89}" type="slidenum">
              <a:rPr lang="en-US" smtClean="0"/>
              <a:t>44</a:t>
            </a:fld>
            <a:endParaRPr lang="en-US"/>
          </a:p>
        </p:txBody>
      </p:sp>
    </p:spTree>
    <p:extLst>
      <p:ext uri="{BB962C8B-B14F-4D97-AF65-F5344CB8AC3E}">
        <p14:creationId xmlns:p14="http://schemas.microsoft.com/office/powerpoint/2010/main" val="320112743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2EFC22-C9ED-4A51-9449-98C16BCBFC89}" type="slidenum">
              <a:rPr lang="en-US" smtClean="0"/>
              <a:t>45</a:t>
            </a:fld>
            <a:endParaRPr lang="en-US"/>
          </a:p>
        </p:txBody>
      </p:sp>
    </p:spTree>
    <p:extLst>
      <p:ext uri="{BB962C8B-B14F-4D97-AF65-F5344CB8AC3E}">
        <p14:creationId xmlns:p14="http://schemas.microsoft.com/office/powerpoint/2010/main" val="164814583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5 minutes</a:t>
            </a:r>
          </a:p>
        </p:txBody>
      </p:sp>
      <p:sp>
        <p:nvSpPr>
          <p:cNvPr id="4" name="Slide Number Placeholder 3"/>
          <p:cNvSpPr>
            <a:spLocks noGrp="1"/>
          </p:cNvSpPr>
          <p:nvPr>
            <p:ph type="sldNum" sz="quarter" idx="10"/>
          </p:nvPr>
        </p:nvSpPr>
        <p:spPr/>
        <p:txBody>
          <a:bodyPr/>
          <a:lstStyle/>
          <a:p>
            <a:fld id="{E22EFC22-C9ED-4A51-9449-98C16BCBFC89}" type="slidenum">
              <a:rPr lang="en-US" smtClean="0"/>
              <a:t>46</a:t>
            </a:fld>
            <a:endParaRPr lang="en-US"/>
          </a:p>
        </p:txBody>
      </p:sp>
    </p:spTree>
    <p:extLst>
      <p:ext uri="{BB962C8B-B14F-4D97-AF65-F5344CB8AC3E}">
        <p14:creationId xmlns:p14="http://schemas.microsoft.com/office/powerpoint/2010/main" val="358919722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22EFC22-C9ED-4A51-9449-98C16BCBFC89}" type="slidenum">
              <a:rPr lang="en-US" smtClean="0"/>
              <a:t>47</a:t>
            </a:fld>
            <a:endParaRPr lang="en-US"/>
          </a:p>
        </p:txBody>
      </p:sp>
    </p:spTree>
    <p:extLst>
      <p:ext uri="{BB962C8B-B14F-4D97-AF65-F5344CB8AC3E}">
        <p14:creationId xmlns:p14="http://schemas.microsoft.com/office/powerpoint/2010/main" val="53165265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22EFC22-C9ED-4A51-9449-98C16BCBFC89}" type="slidenum">
              <a:rPr lang="en-US" smtClean="0"/>
              <a:t>48</a:t>
            </a:fld>
            <a:endParaRPr lang="en-US"/>
          </a:p>
        </p:txBody>
      </p:sp>
    </p:spTree>
    <p:extLst>
      <p:ext uri="{BB962C8B-B14F-4D97-AF65-F5344CB8AC3E}">
        <p14:creationId xmlns:p14="http://schemas.microsoft.com/office/powerpoint/2010/main" val="304858299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22EFC22-C9ED-4A51-9449-98C16BCBFC89}" type="slidenum">
              <a:rPr lang="en-US" smtClean="0"/>
              <a:t>49</a:t>
            </a:fld>
            <a:endParaRPr lang="en-US"/>
          </a:p>
        </p:txBody>
      </p:sp>
    </p:spTree>
    <p:extLst>
      <p:ext uri="{BB962C8B-B14F-4D97-AF65-F5344CB8AC3E}">
        <p14:creationId xmlns:p14="http://schemas.microsoft.com/office/powerpoint/2010/main" val="28241203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2EFC22-C9ED-4A51-9449-98C16BCBFC89}" type="slidenum">
              <a:rPr lang="en-US" smtClean="0"/>
              <a:t>5</a:t>
            </a:fld>
            <a:endParaRPr lang="en-US"/>
          </a:p>
        </p:txBody>
      </p:sp>
    </p:spTree>
    <p:extLst>
      <p:ext uri="{BB962C8B-B14F-4D97-AF65-F5344CB8AC3E}">
        <p14:creationId xmlns:p14="http://schemas.microsoft.com/office/powerpoint/2010/main" val="28061105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dirty="0">
                <a:latin typeface="Arial" panose="020B0604020202020204" pitchFamily="34" charset="0"/>
                <a:cs typeface="Arial" panose="020B0604020202020204" pitchFamily="34" charset="0"/>
              </a:rPr>
              <a:t>Historically, </a:t>
            </a:r>
            <a:r>
              <a:rPr lang="en-US" altLang="en-US" sz="1200" dirty="0" err="1">
                <a:latin typeface="Arial" panose="020B0604020202020204" pitchFamily="34" charset="0"/>
                <a:cs typeface="Arial" panose="020B0604020202020204" pitchFamily="34" charset="0"/>
              </a:rPr>
              <a:t>PwDs</a:t>
            </a:r>
            <a:r>
              <a:rPr lang="en-US" altLang="en-US" sz="1200" dirty="0">
                <a:latin typeface="Arial" panose="020B0604020202020204" pitchFamily="34" charset="0"/>
                <a:cs typeface="Arial" panose="020B0604020202020204" pitchFamily="34" charset="0"/>
              </a:rPr>
              <a:t> have been one of the most ostracized, alienated, and persecuted communities globally</a:t>
            </a:r>
          </a:p>
          <a:p>
            <a:endParaRPr lang="en-US" dirty="0"/>
          </a:p>
          <a:p>
            <a:r>
              <a:rPr lang="en-US" dirty="0"/>
              <a:t>Spanish Conquistadors</a:t>
            </a:r>
            <a:r>
              <a:rPr lang="en-US" baseline="0" dirty="0"/>
              <a:t> claimed that the American Indians were “ideal slaves.” </a:t>
            </a:r>
            <a:endParaRPr lang="en-US" dirty="0"/>
          </a:p>
          <a:p>
            <a:r>
              <a:rPr lang="en-US" dirty="0"/>
              <a:t>Aristotle: “only those humans</a:t>
            </a:r>
            <a:r>
              <a:rPr lang="en-US" baseline="0" dirty="0"/>
              <a:t> suited to life as a slave should become one – natural slaves” </a:t>
            </a:r>
            <a:endParaRPr lang="en-US" dirty="0"/>
          </a:p>
        </p:txBody>
      </p:sp>
      <p:sp>
        <p:nvSpPr>
          <p:cNvPr id="4" name="Slide Number Placeholder 3"/>
          <p:cNvSpPr>
            <a:spLocks noGrp="1"/>
          </p:cNvSpPr>
          <p:nvPr>
            <p:ph type="sldNum" sz="quarter" idx="10"/>
          </p:nvPr>
        </p:nvSpPr>
        <p:spPr/>
        <p:txBody>
          <a:bodyPr/>
          <a:lstStyle/>
          <a:p>
            <a:fld id="{E22EFC22-C9ED-4A51-9449-98C16BCBFC89}" type="slidenum">
              <a:rPr lang="en-US" smtClean="0"/>
              <a:t>6</a:t>
            </a:fld>
            <a:endParaRPr lang="en-US"/>
          </a:p>
        </p:txBody>
      </p:sp>
    </p:spTree>
    <p:extLst>
      <p:ext uri="{BB962C8B-B14F-4D97-AF65-F5344CB8AC3E}">
        <p14:creationId xmlns:p14="http://schemas.microsoft.com/office/powerpoint/2010/main" val="28527340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Deep-rooted bias against</a:t>
            </a:r>
            <a:r>
              <a:rPr lang="en-US" baseline="0" dirty="0"/>
              <a:t> </a:t>
            </a:r>
            <a:r>
              <a:rPr lang="en-US" baseline="0" dirty="0" err="1"/>
              <a:t>PwDs</a:t>
            </a:r>
            <a:r>
              <a:rPr lang="en-US" baseline="0" dirty="0"/>
              <a:t> persists throughout society; across multiple cultures </a:t>
            </a:r>
            <a:endParaRPr lang="en-US" dirty="0"/>
          </a:p>
        </p:txBody>
      </p:sp>
      <p:sp>
        <p:nvSpPr>
          <p:cNvPr id="4" name="Slide Number Placeholder 3"/>
          <p:cNvSpPr>
            <a:spLocks noGrp="1"/>
          </p:cNvSpPr>
          <p:nvPr>
            <p:ph type="sldNum" sz="quarter" idx="10"/>
          </p:nvPr>
        </p:nvSpPr>
        <p:spPr/>
        <p:txBody>
          <a:bodyPr/>
          <a:lstStyle/>
          <a:p>
            <a:fld id="{E22EFC22-C9ED-4A51-9449-98C16BCBFC89}" type="slidenum">
              <a:rPr lang="en-US" smtClean="0"/>
              <a:t>7</a:t>
            </a:fld>
            <a:endParaRPr lang="en-US"/>
          </a:p>
        </p:txBody>
      </p:sp>
    </p:spTree>
    <p:extLst>
      <p:ext uri="{BB962C8B-B14F-4D97-AF65-F5344CB8AC3E}">
        <p14:creationId xmlns:p14="http://schemas.microsoft.com/office/powerpoint/2010/main" val="27295411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2EFC22-C9ED-4A51-9449-98C16BCBFC89}" type="slidenum">
              <a:rPr lang="en-US" smtClean="0"/>
              <a:t>8</a:t>
            </a:fld>
            <a:endParaRPr lang="en-US"/>
          </a:p>
        </p:txBody>
      </p:sp>
    </p:spTree>
    <p:extLst>
      <p:ext uri="{BB962C8B-B14F-4D97-AF65-F5344CB8AC3E}">
        <p14:creationId xmlns:p14="http://schemas.microsoft.com/office/powerpoint/2010/main" val="22940874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2EFC22-C9ED-4A51-9449-98C16BCBFC89}" type="slidenum">
              <a:rPr lang="en-US" smtClean="0"/>
              <a:t>9</a:t>
            </a:fld>
            <a:endParaRPr lang="en-US"/>
          </a:p>
        </p:txBody>
      </p:sp>
    </p:spTree>
    <p:extLst>
      <p:ext uri="{BB962C8B-B14F-4D97-AF65-F5344CB8AC3E}">
        <p14:creationId xmlns:p14="http://schemas.microsoft.com/office/powerpoint/2010/main" val="28861701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11292840" y="0"/>
            <a:ext cx="914400" cy="6858000"/>
          </a:xfrm>
          <a:prstGeom prst="rect">
            <a:avLst/>
          </a:pr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6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04C32853-2E7C-4819-9773-72A73A35EB92}" type="datetimeFigureOut">
              <a:rPr lang="en-US" smtClean="0"/>
              <a:t>4/1/2019</a:t>
            </a:fld>
            <a:endParaRPr lang="en-US"/>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a:p>
        </p:txBody>
      </p:sp>
      <p:sp>
        <p:nvSpPr>
          <p:cNvPr id="6" name="Slide Number Placeholder 5"/>
          <p:cNvSpPr>
            <a:spLocks noGrp="1"/>
          </p:cNvSpPr>
          <p:nvPr>
            <p:ph type="sldNum" sz="quarter" idx="12"/>
          </p:nvPr>
        </p:nvSpPr>
        <p:spPr/>
        <p:txBody>
          <a:bodyPr vert="horz" lIns="45720" tIns="45720" rIns="45720" bIns="45720" rtlCol="0" anchor="ctr">
            <a:normAutofit/>
          </a:bodyPr>
          <a:lstStyle>
            <a:lvl1pPr>
              <a:defRPr lang="en-US"/>
            </a:lvl1pPr>
          </a:lstStyle>
          <a:p>
            <a:fld id="{2D5B38AF-6010-466C-96E2-4F77587762C3}" type="slidenum">
              <a:rPr lang="en-US" smtClean="0"/>
              <a:t>‹#›</a:t>
            </a:fld>
            <a:endParaRPr lang="en-US"/>
          </a:p>
        </p:txBody>
      </p:sp>
      <p:sp>
        <p:nvSpPr>
          <p:cNvPr id="7" name="Rectangle 6"/>
          <p:cNvSpPr/>
          <p:nvPr/>
        </p:nvSpPr>
        <p:spPr>
          <a:xfrm>
            <a:off x="0" y="0"/>
            <a:ext cx="457200" cy="6858000"/>
          </a:xfrm>
          <a:prstGeom prst="rect">
            <a:avLst/>
          </a:pr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61068316"/>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C32853-2E7C-4819-9773-72A73A35EB92}" type="datetimeFigureOut">
              <a:rPr lang="en-US" smtClean="0"/>
              <a:t>4/1/2019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5B38AF-6010-466C-96E2-4F77587762C3}" type="slidenum">
              <a:rPr lang="en-US" smtClean="0"/>
              <a:t>‹#›</a:t>
            </a:fld>
            <a:endParaRPr lang="en-US"/>
          </a:p>
        </p:txBody>
      </p:sp>
    </p:spTree>
    <p:extLst>
      <p:ext uri="{BB962C8B-B14F-4D97-AF65-F5344CB8AC3E}">
        <p14:creationId xmlns:p14="http://schemas.microsoft.com/office/powerpoint/2010/main" val="1084842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C32853-2E7C-4819-9773-72A73A35EB92}" type="datetimeFigureOut">
              <a:rPr lang="en-US" smtClean="0"/>
              <a:t>4/1/2019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5B38AF-6010-466C-96E2-4F77587762C3}" type="slidenum">
              <a:rPr lang="en-US" smtClean="0"/>
              <a:t>‹#›</a:t>
            </a:fld>
            <a:endParaRPr lang="en-US"/>
          </a:p>
        </p:txBody>
      </p:sp>
    </p:spTree>
    <p:extLst>
      <p:ext uri="{BB962C8B-B14F-4D97-AF65-F5344CB8AC3E}">
        <p14:creationId xmlns:p14="http://schemas.microsoft.com/office/powerpoint/2010/main" val="2871670176"/>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C32853-2E7C-4819-9773-72A73A35EB92}" type="datetimeFigureOut">
              <a:rPr lang="en-US" smtClean="0"/>
              <a:t>4/1/2019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5B38AF-6010-466C-96E2-4F77587762C3}" type="slidenum">
              <a:rPr lang="en-US" smtClean="0"/>
              <a:t>‹#›</a:t>
            </a:fld>
            <a:endParaRPr lang="en-US"/>
          </a:p>
        </p:txBody>
      </p:sp>
    </p:spTree>
    <p:extLst>
      <p:ext uri="{BB962C8B-B14F-4D97-AF65-F5344CB8AC3E}">
        <p14:creationId xmlns:p14="http://schemas.microsoft.com/office/powerpoint/2010/main" val="1454780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Rectangle 7"/>
          <p:cNvSpPr/>
          <p:nvPr/>
        </p:nvSpPr>
        <p:spPr>
          <a:xfrm>
            <a:off x="11292840" y="0"/>
            <a:ext cx="914400" cy="6858000"/>
          </a:xfrm>
          <a:prstGeom prst="rect">
            <a:avLst/>
          </a:pr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C32853-2E7C-4819-9773-72A73A35EB92}" type="datetimeFigureOut">
              <a:rPr lang="en-US" smtClean="0"/>
              <a:t>4/1/2019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5B38AF-6010-466C-96E2-4F77587762C3}" type="slidenum">
              <a:rPr lang="en-US" smtClean="0"/>
              <a:t>‹#›</a:t>
            </a:fld>
            <a:endParaRPr lang="en-US"/>
          </a:p>
        </p:txBody>
      </p:sp>
      <p:sp>
        <p:nvSpPr>
          <p:cNvPr id="7" name="Rectangle 6"/>
          <p:cNvSpPr/>
          <p:nvPr/>
        </p:nvSpPr>
        <p:spPr>
          <a:xfrm>
            <a:off x="0" y="0"/>
            <a:ext cx="457200" cy="6858000"/>
          </a:xfrm>
          <a:prstGeom prst="rect">
            <a:avLst/>
          </a:pr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35714468"/>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4C32853-2E7C-4819-9773-72A73A35EB92}" type="datetimeFigureOut">
              <a:rPr lang="en-US" smtClean="0"/>
              <a:t>4/1/2019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5B38AF-6010-466C-96E2-4F77587762C3}" type="slidenum">
              <a:rPr lang="en-US" smtClean="0"/>
              <a:t>‹#›</a:t>
            </a:fld>
            <a:endParaRPr lang="en-US"/>
          </a:p>
        </p:txBody>
      </p:sp>
    </p:spTree>
    <p:extLst>
      <p:ext uri="{BB962C8B-B14F-4D97-AF65-F5344CB8AC3E}">
        <p14:creationId xmlns:p14="http://schemas.microsoft.com/office/powerpoint/2010/main" val="1296325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61872" y="1717879"/>
            <a:ext cx="4480560" cy="731520"/>
          </a:xfrm>
        </p:spPr>
        <p:txBody>
          <a:bodyPr anchor="b">
            <a:normAutofit/>
          </a:bodyPr>
          <a:lstStyle>
            <a:lvl1pPr marL="0" indent="0">
              <a:spcBef>
                <a:spcPts val="0"/>
              </a:spcBef>
              <a:buNone/>
              <a:defRPr sz="2000" b="0">
                <a:solidFill>
                  <a:schemeClr val="tx1">
                    <a:lumMod val="6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13"/>
          </p:nvPr>
        </p:nvSpPr>
        <p:spPr>
          <a:xfrm>
            <a:off x="6126480" y="1717879"/>
            <a:ext cx="4480560" cy="731520"/>
          </a:xfrm>
        </p:spPr>
        <p:txBody>
          <a:bodyPr anchor="b">
            <a:normAutofit/>
          </a:bodyPr>
          <a:lstStyle>
            <a:lvl1pPr marL="0" indent="0">
              <a:spcBef>
                <a:spcPts val="0"/>
              </a:spcBef>
              <a:buFontTx/>
              <a:buNone/>
              <a:defRPr lang="en-US" sz="2000" b="0" kern="1200" spc="10" baseline="0" dirty="0">
                <a:solidFill>
                  <a:schemeClr val="tx1">
                    <a:lumMod val="65000"/>
                  </a:schemeClr>
                </a:solidFill>
                <a:latin typeface="+mn-lt"/>
                <a:ea typeface="+mn-ea"/>
                <a:cs typeface="+mn-cs"/>
              </a:defRPr>
            </a:lvl1pPr>
          </a:lstStyle>
          <a:p>
            <a:pPr lvl="0"/>
            <a:r>
              <a:rPr lang="en-US"/>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32853-2E7C-4819-9773-72A73A35EB92}" type="datetimeFigureOut">
              <a:rPr lang="en-US" smtClean="0"/>
              <a:t>4/1/2019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5B38AF-6010-466C-96E2-4F77587762C3}" type="slidenum">
              <a:rPr lang="en-US" smtClean="0"/>
              <a:t>‹#›</a:t>
            </a:fld>
            <a:endParaRPr lang="en-US"/>
          </a:p>
        </p:txBody>
      </p:sp>
    </p:spTree>
    <p:extLst>
      <p:ext uri="{BB962C8B-B14F-4D97-AF65-F5344CB8AC3E}">
        <p14:creationId xmlns:p14="http://schemas.microsoft.com/office/powerpoint/2010/main" val="3087377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4C32853-2E7C-4819-9773-72A73A35EB92}" type="datetimeFigureOut">
              <a:rPr lang="en-US" smtClean="0"/>
              <a:t>4/1/2019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5B38AF-6010-466C-96E2-4F77587762C3}" type="slidenum">
              <a:rPr lang="en-US" smtClean="0"/>
              <a:t>‹#›</a:t>
            </a:fld>
            <a:endParaRPr lang="en-US"/>
          </a:p>
        </p:txBody>
      </p:sp>
    </p:spTree>
    <p:extLst>
      <p:ext uri="{BB962C8B-B14F-4D97-AF65-F5344CB8AC3E}">
        <p14:creationId xmlns:p14="http://schemas.microsoft.com/office/powerpoint/2010/main" val="1933943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C32853-2E7C-4819-9773-72A73A35EB92}" type="datetimeFigureOut">
              <a:rPr lang="en-US" smtClean="0"/>
              <a:t>4/1/2019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5B38AF-6010-466C-96E2-4F77587762C3}" type="slidenum">
              <a:rPr lang="en-US" smtClean="0"/>
              <a:t>‹#›</a:t>
            </a:fld>
            <a:endParaRPr lang="en-US"/>
          </a:p>
        </p:txBody>
      </p:sp>
    </p:spTree>
    <p:extLst>
      <p:ext uri="{BB962C8B-B14F-4D97-AF65-F5344CB8AC3E}">
        <p14:creationId xmlns:p14="http://schemas.microsoft.com/office/powerpoint/2010/main" val="3909435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4C32853-2E7C-4819-9773-72A73A35EB92}" type="datetimeFigureOut">
              <a:rPr lang="en-US" smtClean="0"/>
              <a:t>4/1/2019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5B38AF-6010-466C-96E2-4F77587762C3}" type="slidenum">
              <a:rPr lang="en-US" smtClean="0"/>
              <a:t>‹#›</a:t>
            </a:fld>
            <a:endParaRPr lang="en-US"/>
          </a:p>
        </p:txBody>
      </p:sp>
    </p:spTree>
    <p:extLst>
      <p:ext uri="{BB962C8B-B14F-4D97-AF65-F5344CB8AC3E}">
        <p14:creationId xmlns:p14="http://schemas.microsoft.com/office/powerpoint/2010/main" val="21089559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tx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1292840" cy="512892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tx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4C32853-2E7C-4819-9773-72A73A35EB92}" type="datetimeFigureOut">
              <a:rPr lang="en-US" smtClean="0"/>
              <a:t>4/1/2019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5B38AF-6010-466C-96E2-4F77587762C3}" type="slidenum">
              <a:rPr lang="en-US" smtClean="0"/>
              <a:t>‹#›</a:t>
            </a:fld>
            <a:endParaRPr lang="en-US"/>
          </a:p>
        </p:txBody>
      </p:sp>
    </p:spTree>
    <p:extLst>
      <p:ext uri="{BB962C8B-B14F-4D97-AF65-F5344CB8AC3E}">
        <p14:creationId xmlns:p14="http://schemas.microsoft.com/office/powerpoint/2010/main" val="9136053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1">
                    <a:lumMod val="50000"/>
                  </a:schemeClr>
                </a:solidFill>
              </a:defRPr>
            </a:lvl1pPr>
          </a:lstStyle>
          <a:p>
            <a:fld id="{04C32853-2E7C-4819-9773-72A73A35EB92}" type="datetimeFigureOut">
              <a:rPr lang="en-US" smtClean="0"/>
              <a:t>4/1/2019</a:t>
            </a:fld>
            <a:endParaRPr lang="en-US"/>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rgbClr val="969696"/>
                </a:solidFill>
              </a:defRPr>
            </a:lvl1pPr>
          </a:lstStyle>
          <a:p>
            <a:endParaRPr lang="en-US"/>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rgbClr val="777777"/>
                </a:solidFill>
              </a:defRPr>
            </a:lvl1pPr>
          </a:lstStyle>
          <a:p>
            <a:fld id="{2D5B38AF-6010-466C-96E2-4F77587762C3}" type="slidenum">
              <a:rPr lang="en-US" smtClean="0"/>
              <a:t>‹#›</a:t>
            </a:fld>
            <a:endParaRPr lang="en-US"/>
          </a:p>
        </p:txBody>
      </p:sp>
    </p:spTree>
    <p:extLst>
      <p:ext uri="{BB962C8B-B14F-4D97-AF65-F5344CB8AC3E}">
        <p14:creationId xmlns:p14="http://schemas.microsoft.com/office/powerpoint/2010/main" val="3402307563"/>
      </p:ext>
    </p:extLst>
  </p:cSld>
  <p:clrMap bg1="dk1" tx1="lt1" bg2="dk2" tx2="lt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Lst>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8234" y="2271773"/>
            <a:ext cx="10745595" cy="1436506"/>
          </a:xfrm>
        </p:spPr>
        <p:txBody>
          <a:bodyPr>
            <a:normAutofit fontScale="90000"/>
          </a:bodyPr>
          <a:lstStyle/>
          <a:p>
            <a:pPr algn="ctr"/>
            <a:r>
              <a:rPr lang="en-US" sz="4400" dirty="0"/>
              <a:t>The Importance of Parental Rights for the Disability Community: An Attempt to Address Discriminatory Termination of Parental Rights Codes in the US</a:t>
            </a:r>
            <a:endParaRPr lang="en-US" sz="4400" dirty="0">
              <a:latin typeface="Arial" panose="020B0604020202020204" pitchFamily="34" charset="0"/>
              <a:cs typeface="Arial" panose="020B0604020202020204" pitchFamily="34" charset="0"/>
            </a:endParaRPr>
          </a:p>
        </p:txBody>
      </p:sp>
      <p:sp>
        <p:nvSpPr>
          <p:cNvPr id="4" name="Subtitle 3"/>
          <p:cNvSpPr>
            <a:spLocks noGrp="1"/>
          </p:cNvSpPr>
          <p:nvPr>
            <p:ph type="subTitle" idx="1"/>
          </p:nvPr>
        </p:nvSpPr>
        <p:spPr/>
        <p:txBody>
          <a:bodyPr>
            <a:normAutofit fontScale="77500" lnSpcReduction="20000"/>
          </a:bodyPr>
          <a:lstStyle/>
          <a:p>
            <a:pPr algn="ctr"/>
            <a:r>
              <a:rPr lang="en-US" sz="3900" dirty="0">
                <a:solidFill>
                  <a:schemeClr val="tx1"/>
                </a:solidFill>
              </a:rPr>
              <a:t>William Toombs¹, Robert Crooks² and </a:t>
            </a:r>
          </a:p>
          <a:p>
            <a:pPr algn="ctr"/>
            <a:r>
              <a:rPr lang="en-US" sz="3900" dirty="0">
                <a:solidFill>
                  <a:schemeClr val="tx1"/>
                </a:solidFill>
              </a:rPr>
              <a:t>W. </a:t>
            </a:r>
            <a:r>
              <a:rPr lang="en-US" sz="3900" dirty="0" err="1">
                <a:solidFill>
                  <a:schemeClr val="tx1"/>
                </a:solidFill>
              </a:rPr>
              <a:t>Kirt</a:t>
            </a:r>
            <a:r>
              <a:rPr lang="en-US" sz="3900" dirty="0">
                <a:solidFill>
                  <a:schemeClr val="tx1"/>
                </a:solidFill>
              </a:rPr>
              <a:t> Toombs² </a:t>
            </a:r>
          </a:p>
          <a:p>
            <a:pPr algn="ctr"/>
            <a:r>
              <a:rPr lang="en-US" sz="2400" dirty="0">
                <a:solidFill>
                  <a:schemeClr val="tx1"/>
                </a:solidFill>
              </a:rPr>
              <a:t>1 – ISU Doctoral Candidate &amp; Idaho SILC Member, 2 – EOCIL Institute for Disability Studies and Policy </a:t>
            </a:r>
          </a:p>
        </p:txBody>
      </p:sp>
    </p:spTree>
    <p:extLst>
      <p:ext uri="{BB962C8B-B14F-4D97-AF65-F5344CB8AC3E}">
        <p14:creationId xmlns:p14="http://schemas.microsoft.com/office/powerpoint/2010/main" val="34040988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9570" y="70340"/>
            <a:ext cx="6630178" cy="1237762"/>
          </a:xfrm>
        </p:spPr>
        <p:txBody>
          <a:bodyPr>
            <a:normAutofit fontScale="90000"/>
          </a:bodyPr>
          <a:lstStyle/>
          <a:p>
            <a:pPr algn="ctr"/>
            <a:r>
              <a:rPr lang="en-US" altLang="en-US" dirty="0">
                <a:latin typeface="Times New Roman" panose="02020603050405020304" pitchFamily="18" charset="0"/>
                <a:cs typeface="Times New Roman" panose="02020603050405020304" pitchFamily="18" charset="0"/>
              </a:rPr>
              <a:t>State by State TPR Codes </a:t>
            </a:r>
            <a:br>
              <a:rPr lang="en-US" altLang="en-US" dirty="0">
                <a:latin typeface="Times New Roman" panose="02020603050405020304" pitchFamily="18" charset="0"/>
                <a:cs typeface="Times New Roman" panose="02020603050405020304" pitchFamily="18" charset="0"/>
              </a:rPr>
            </a:b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524880472"/>
              </p:ext>
            </p:extLst>
          </p:nvPr>
        </p:nvGraphicFramePr>
        <p:xfrm>
          <a:off x="1376179" y="689221"/>
          <a:ext cx="8696960" cy="6102700"/>
        </p:xfrm>
        <a:graphic>
          <a:graphicData uri="http://schemas.openxmlformats.org/drawingml/2006/table">
            <a:tbl>
              <a:tblPr firstRow="1" bandRow="1">
                <a:tableStyleId>{5C22544A-7EE6-4342-B048-85BDC9FD1C3A}</a:tableStyleId>
              </a:tblPr>
              <a:tblGrid>
                <a:gridCol w="1087120">
                  <a:extLst>
                    <a:ext uri="{9D8B030D-6E8A-4147-A177-3AD203B41FA5}">
                      <a16:colId xmlns:a16="http://schemas.microsoft.com/office/drawing/2014/main" val="20000"/>
                    </a:ext>
                  </a:extLst>
                </a:gridCol>
                <a:gridCol w="1087120">
                  <a:extLst>
                    <a:ext uri="{9D8B030D-6E8A-4147-A177-3AD203B41FA5}">
                      <a16:colId xmlns:a16="http://schemas.microsoft.com/office/drawing/2014/main" val="20001"/>
                    </a:ext>
                  </a:extLst>
                </a:gridCol>
                <a:gridCol w="1087120">
                  <a:extLst>
                    <a:ext uri="{9D8B030D-6E8A-4147-A177-3AD203B41FA5}">
                      <a16:colId xmlns:a16="http://schemas.microsoft.com/office/drawing/2014/main" val="20002"/>
                    </a:ext>
                  </a:extLst>
                </a:gridCol>
                <a:gridCol w="1087120">
                  <a:extLst>
                    <a:ext uri="{9D8B030D-6E8A-4147-A177-3AD203B41FA5}">
                      <a16:colId xmlns:a16="http://schemas.microsoft.com/office/drawing/2014/main" val="20003"/>
                    </a:ext>
                  </a:extLst>
                </a:gridCol>
                <a:gridCol w="1087120">
                  <a:extLst>
                    <a:ext uri="{9D8B030D-6E8A-4147-A177-3AD203B41FA5}">
                      <a16:colId xmlns:a16="http://schemas.microsoft.com/office/drawing/2014/main" val="20004"/>
                    </a:ext>
                  </a:extLst>
                </a:gridCol>
                <a:gridCol w="1087120">
                  <a:extLst>
                    <a:ext uri="{9D8B030D-6E8A-4147-A177-3AD203B41FA5}">
                      <a16:colId xmlns:a16="http://schemas.microsoft.com/office/drawing/2014/main" val="20005"/>
                    </a:ext>
                  </a:extLst>
                </a:gridCol>
                <a:gridCol w="1087120">
                  <a:extLst>
                    <a:ext uri="{9D8B030D-6E8A-4147-A177-3AD203B41FA5}">
                      <a16:colId xmlns:a16="http://schemas.microsoft.com/office/drawing/2014/main" val="20006"/>
                    </a:ext>
                  </a:extLst>
                </a:gridCol>
                <a:gridCol w="1087120">
                  <a:extLst>
                    <a:ext uri="{9D8B030D-6E8A-4147-A177-3AD203B41FA5}">
                      <a16:colId xmlns:a16="http://schemas.microsoft.com/office/drawing/2014/main" val="20007"/>
                    </a:ext>
                  </a:extLst>
                </a:gridCol>
              </a:tblGrid>
              <a:tr h="500542">
                <a:tc>
                  <a:txBody>
                    <a:bodyPr/>
                    <a:lstStyle/>
                    <a:p>
                      <a:r>
                        <a:rPr lang="en-US" dirty="0">
                          <a:solidFill>
                            <a:schemeClr val="bg1"/>
                          </a:solidFill>
                        </a:rPr>
                        <a:t>State</a:t>
                      </a:r>
                    </a:p>
                  </a:txBody>
                  <a:tcPr/>
                </a:tc>
                <a:tc>
                  <a:txBody>
                    <a:bodyPr/>
                    <a:lstStyle/>
                    <a:p>
                      <a:endParaRPr lang="en-US" dirty="0"/>
                    </a:p>
                  </a:txBody>
                  <a:tcPr/>
                </a:tc>
                <a:tc>
                  <a:txBody>
                    <a:bodyPr/>
                    <a:lstStyle/>
                    <a:p>
                      <a:r>
                        <a:rPr lang="en-US" dirty="0"/>
                        <a:t>Y</a:t>
                      </a:r>
                    </a:p>
                  </a:txBody>
                  <a:tcPr/>
                </a:tc>
                <a:tc>
                  <a:txBody>
                    <a:bodyPr/>
                    <a:lstStyle/>
                    <a:p>
                      <a:r>
                        <a:rPr lang="en-US" dirty="0"/>
                        <a:t>N</a:t>
                      </a:r>
                    </a:p>
                  </a:txBody>
                  <a:tcPr/>
                </a:tc>
                <a:tc>
                  <a:txBody>
                    <a:bodyPr/>
                    <a:lstStyle/>
                    <a:p>
                      <a:r>
                        <a:rPr lang="en-US" dirty="0"/>
                        <a:t>ID/DD</a:t>
                      </a:r>
                    </a:p>
                  </a:txBody>
                  <a:tcPr/>
                </a:tc>
                <a:tc>
                  <a:txBody>
                    <a:bodyPr/>
                    <a:lstStyle/>
                    <a:p>
                      <a:r>
                        <a:rPr lang="en-US" dirty="0" err="1"/>
                        <a:t>Cogn</a:t>
                      </a:r>
                      <a:r>
                        <a:rPr lang="en-US" dirty="0"/>
                        <a:t>. </a:t>
                      </a:r>
                    </a:p>
                  </a:txBody>
                  <a:tcPr/>
                </a:tc>
                <a:tc>
                  <a:txBody>
                    <a:bodyPr/>
                    <a:lstStyle/>
                    <a:p>
                      <a:r>
                        <a:rPr lang="en-US" dirty="0" err="1"/>
                        <a:t>Emot</a:t>
                      </a:r>
                      <a:r>
                        <a:rPr lang="en-US" dirty="0"/>
                        <a:t>.</a:t>
                      </a:r>
                    </a:p>
                  </a:txBody>
                  <a:tcPr/>
                </a:tc>
                <a:tc>
                  <a:txBody>
                    <a:bodyPr/>
                    <a:lstStyle/>
                    <a:p>
                      <a:r>
                        <a:rPr lang="en-US" dirty="0"/>
                        <a:t>Phys. </a:t>
                      </a:r>
                    </a:p>
                  </a:txBody>
                  <a:tcPr/>
                </a:tc>
                <a:extLst>
                  <a:ext uri="{0D108BD9-81ED-4DB2-BD59-A6C34878D82A}">
                    <a16:rowId xmlns:a16="http://schemas.microsoft.com/office/drawing/2014/main" val="10000"/>
                  </a:ext>
                </a:extLst>
              </a:tr>
              <a:tr h="500542">
                <a:tc>
                  <a:txBody>
                    <a:bodyPr/>
                    <a:lstStyle/>
                    <a:p>
                      <a:r>
                        <a:rPr lang="en-US" dirty="0"/>
                        <a:t>AK</a:t>
                      </a:r>
                    </a:p>
                  </a:txBody>
                  <a:tcPr/>
                </a:tc>
                <a:tc>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X</a:t>
                      </a:r>
                    </a:p>
                  </a:txBody>
                  <a:tcPr/>
                </a:tc>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X</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X</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X</a:t>
                      </a:r>
                    </a:p>
                  </a:txBody>
                  <a:tcPr/>
                </a:tc>
                <a:tc>
                  <a:txBody>
                    <a:bodyPr/>
                    <a:lstStyle/>
                    <a:p>
                      <a:endParaRPr lang="en-US"/>
                    </a:p>
                  </a:txBody>
                  <a:tcPr/>
                </a:tc>
                <a:extLst>
                  <a:ext uri="{0D108BD9-81ED-4DB2-BD59-A6C34878D82A}">
                    <a16:rowId xmlns:a16="http://schemas.microsoft.com/office/drawing/2014/main" val="10001"/>
                  </a:ext>
                </a:extLst>
              </a:tr>
              <a:tr h="500542">
                <a:tc>
                  <a:txBody>
                    <a:bodyPr/>
                    <a:lstStyle/>
                    <a:p>
                      <a:r>
                        <a:rPr lang="en-US" dirty="0"/>
                        <a:t>AL</a:t>
                      </a:r>
                    </a:p>
                  </a:txBody>
                  <a:tcPr/>
                </a:tc>
                <a:tc>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X</a:t>
                      </a:r>
                    </a:p>
                  </a:txBody>
                  <a:tcPr/>
                </a:tc>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X</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X</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X</a:t>
                      </a:r>
                    </a:p>
                  </a:txBody>
                  <a:tcPr/>
                </a:tc>
                <a:tc>
                  <a:txBody>
                    <a:bodyPr/>
                    <a:lstStyle/>
                    <a:p>
                      <a:endParaRPr lang="en-US"/>
                    </a:p>
                  </a:txBody>
                  <a:tcPr/>
                </a:tc>
                <a:extLst>
                  <a:ext uri="{0D108BD9-81ED-4DB2-BD59-A6C34878D82A}">
                    <a16:rowId xmlns:a16="http://schemas.microsoft.com/office/drawing/2014/main" val="10002"/>
                  </a:ext>
                </a:extLst>
              </a:tr>
              <a:tr h="500542">
                <a:tc>
                  <a:txBody>
                    <a:bodyPr/>
                    <a:lstStyle/>
                    <a:p>
                      <a:r>
                        <a:rPr lang="en-US" dirty="0"/>
                        <a:t>AR</a:t>
                      </a:r>
                    </a:p>
                  </a:txBody>
                  <a:tcPr/>
                </a:tc>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a:t>X</a:t>
                      </a:r>
                      <a:endParaRPr lang="en-US" b="1" dirty="0"/>
                    </a:p>
                  </a:txBody>
                  <a:tcPr/>
                </a:tc>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X</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X</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X</a:t>
                      </a:r>
                    </a:p>
                  </a:txBody>
                  <a:tcPr/>
                </a:tc>
                <a:tc>
                  <a:txBody>
                    <a:bodyPr/>
                    <a:lstStyle/>
                    <a:p>
                      <a:endParaRPr lang="en-US"/>
                    </a:p>
                  </a:txBody>
                  <a:tcPr/>
                </a:tc>
                <a:extLst>
                  <a:ext uri="{0D108BD9-81ED-4DB2-BD59-A6C34878D82A}">
                    <a16:rowId xmlns:a16="http://schemas.microsoft.com/office/drawing/2014/main" val="10003"/>
                  </a:ext>
                </a:extLst>
              </a:tr>
              <a:tr h="500542">
                <a:tc>
                  <a:txBody>
                    <a:bodyPr/>
                    <a:lstStyle/>
                    <a:p>
                      <a:r>
                        <a:rPr lang="en-US" dirty="0"/>
                        <a:t>AZ</a:t>
                      </a:r>
                    </a:p>
                  </a:txBody>
                  <a:tcPr/>
                </a:tc>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a:t>X</a:t>
                      </a:r>
                      <a:endParaRPr lang="en-US" b="1" dirty="0"/>
                    </a:p>
                  </a:txBody>
                  <a:tcPr/>
                </a:tc>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X</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X</a:t>
                      </a:r>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4"/>
                  </a:ext>
                </a:extLst>
              </a:tr>
              <a:tr h="500542">
                <a:tc>
                  <a:txBody>
                    <a:bodyPr/>
                    <a:lstStyle/>
                    <a:p>
                      <a:r>
                        <a:rPr lang="en-US" dirty="0"/>
                        <a:t>CA</a:t>
                      </a:r>
                    </a:p>
                  </a:txBody>
                  <a:tcPr/>
                </a:tc>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a:t>X</a:t>
                      </a:r>
                      <a:endParaRPr lang="en-US" b="1" dirty="0"/>
                    </a:p>
                  </a:txBody>
                  <a:tcPr/>
                </a:tc>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X</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X</a:t>
                      </a:r>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5"/>
                  </a:ext>
                </a:extLst>
              </a:tr>
              <a:tr h="500542">
                <a:tc>
                  <a:txBody>
                    <a:bodyPr/>
                    <a:lstStyle/>
                    <a:p>
                      <a:r>
                        <a:rPr lang="en-US" dirty="0"/>
                        <a:t>CO</a:t>
                      </a:r>
                    </a:p>
                  </a:txBody>
                  <a:tcPr/>
                </a:tc>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X</a:t>
                      </a:r>
                    </a:p>
                  </a:txBody>
                  <a:tcPr/>
                </a:tc>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X</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X</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X</a:t>
                      </a:r>
                    </a:p>
                  </a:txBody>
                  <a:tcPr/>
                </a:tc>
                <a:tc>
                  <a:txBody>
                    <a:bodyPr/>
                    <a:lstStyle/>
                    <a:p>
                      <a:endParaRPr lang="en-US"/>
                    </a:p>
                  </a:txBody>
                  <a:tcPr/>
                </a:tc>
                <a:extLst>
                  <a:ext uri="{0D108BD9-81ED-4DB2-BD59-A6C34878D82A}">
                    <a16:rowId xmlns:a16="http://schemas.microsoft.com/office/drawing/2014/main" val="10006"/>
                  </a:ext>
                </a:extLst>
              </a:tr>
              <a:tr h="500542">
                <a:tc>
                  <a:txBody>
                    <a:bodyPr/>
                    <a:lstStyle/>
                    <a:p>
                      <a:r>
                        <a:rPr lang="en-US" dirty="0"/>
                        <a:t>CT</a:t>
                      </a:r>
                    </a:p>
                  </a:txBody>
                  <a:tcPr/>
                </a:tc>
                <a:tc>
                  <a:txBody>
                    <a:bodyPr/>
                    <a:lstStyle/>
                    <a:p>
                      <a:endParaRPr lang="en-US" dirty="0"/>
                    </a:p>
                  </a:txBody>
                  <a:tcPr/>
                </a:tc>
                <a:tc>
                  <a:txBody>
                    <a:bodyPr/>
                    <a:lstStyle/>
                    <a:p>
                      <a:endParaRPr lang="en-US"/>
                    </a:p>
                  </a:txBody>
                  <a:tcPr/>
                </a:tc>
                <a:tc>
                  <a:txBody>
                    <a:bodyPr/>
                    <a:lstStyle/>
                    <a:p>
                      <a:pPr algn="ctr"/>
                      <a:r>
                        <a:rPr lang="en-US" sz="3200" b="1" dirty="0">
                          <a:solidFill>
                            <a:srgbClr val="00B050"/>
                          </a:solidFill>
                          <a:latin typeface="Times New Roman" panose="02020603050405020304" pitchFamily="18" charset="0"/>
                          <a:cs typeface="Times New Roman" panose="02020603050405020304" pitchFamily="18" charset="0"/>
                        </a:rPr>
                        <a:t>√</a:t>
                      </a:r>
                      <a:endParaRPr lang="en-US" sz="3200" b="1" dirty="0">
                        <a:solidFill>
                          <a:srgbClr val="00B050"/>
                        </a:solidFill>
                      </a:endParaRP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7"/>
                  </a:ext>
                </a:extLst>
              </a:tr>
              <a:tr h="500542">
                <a:tc>
                  <a:txBody>
                    <a:bodyPr/>
                    <a:lstStyle/>
                    <a:p>
                      <a:r>
                        <a:rPr lang="en-US" dirty="0"/>
                        <a:t>DE</a:t>
                      </a:r>
                    </a:p>
                  </a:txBody>
                  <a:tcPr/>
                </a:tc>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X</a:t>
                      </a:r>
                    </a:p>
                  </a:txBody>
                  <a:tcPr/>
                </a:tc>
                <a:tc>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a:t>X</a:t>
                      </a:r>
                      <a:endParaRPr lang="en-US"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X</a:t>
                      </a:r>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8"/>
                  </a:ext>
                </a:extLst>
              </a:tr>
              <a:tr h="500542">
                <a:tc>
                  <a:txBody>
                    <a:bodyPr/>
                    <a:lstStyle/>
                    <a:p>
                      <a:r>
                        <a:rPr lang="en-US" dirty="0"/>
                        <a:t>FL</a:t>
                      </a:r>
                    </a:p>
                  </a:txBody>
                  <a:tcPr/>
                </a:tc>
                <a:tc>
                  <a:txBody>
                    <a:bodyPr/>
                    <a:lstStyle/>
                    <a:p>
                      <a:endParaRPr lang="en-US"/>
                    </a:p>
                  </a:txBody>
                  <a:tcPr/>
                </a:tc>
                <a:tc>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1" dirty="0">
                          <a:solidFill>
                            <a:srgbClr val="00B050"/>
                          </a:solidFill>
                          <a:latin typeface="Times New Roman" panose="02020603050405020304" pitchFamily="18" charset="0"/>
                          <a:cs typeface="Times New Roman" panose="02020603050405020304" pitchFamily="18" charset="0"/>
                        </a:rPr>
                        <a:t>√</a:t>
                      </a:r>
                      <a:endParaRPr lang="en-US" sz="2800" b="1" dirty="0">
                        <a:solidFill>
                          <a:srgbClr val="00B050"/>
                        </a:solidFill>
                      </a:endParaRP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9"/>
                  </a:ext>
                </a:extLst>
              </a:tr>
              <a:tr h="500542">
                <a:tc>
                  <a:txBody>
                    <a:bodyPr/>
                    <a:lstStyle/>
                    <a:p>
                      <a:r>
                        <a:rPr lang="en-US" dirty="0"/>
                        <a:t>GA</a:t>
                      </a:r>
                    </a:p>
                  </a:txBody>
                  <a:tcPr/>
                </a:tc>
                <a:tc>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a:t>X</a:t>
                      </a:r>
                      <a:endParaRPr lang="en-US" b="1" dirty="0"/>
                    </a:p>
                  </a:txBody>
                  <a:tcPr/>
                </a:tc>
                <a:tc>
                  <a:txBody>
                    <a:bodyPr/>
                    <a:lstStyle/>
                    <a:p>
                      <a:endParaRPr lang="en-US"/>
                    </a:p>
                  </a:txBody>
                  <a:tcPr/>
                </a:tc>
                <a:tc>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X</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X</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X</a:t>
                      </a:r>
                    </a:p>
                  </a:txBody>
                  <a:tcPr/>
                </a:tc>
                <a:extLst>
                  <a:ext uri="{0D108BD9-81ED-4DB2-BD59-A6C34878D82A}">
                    <a16:rowId xmlns:a16="http://schemas.microsoft.com/office/drawing/2014/main" val="10010"/>
                  </a:ext>
                </a:extLst>
              </a:tr>
              <a:tr h="500542">
                <a:tc>
                  <a:txBody>
                    <a:bodyPr/>
                    <a:lstStyle/>
                    <a:p>
                      <a:r>
                        <a:rPr lang="en-US" dirty="0"/>
                        <a:t>HI</a:t>
                      </a:r>
                    </a:p>
                  </a:txBody>
                  <a:tcPr/>
                </a:tc>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X</a:t>
                      </a:r>
                    </a:p>
                  </a:txBody>
                  <a:tcPr/>
                </a:tc>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a:t>X</a:t>
                      </a:r>
                      <a:endParaRPr lang="en-US"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X</a:t>
                      </a:r>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42451022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2064978612"/>
              </p:ext>
            </p:extLst>
          </p:nvPr>
        </p:nvGraphicFramePr>
        <p:xfrm>
          <a:off x="1414279" y="365760"/>
          <a:ext cx="8696960" cy="6416208"/>
        </p:xfrm>
        <a:graphic>
          <a:graphicData uri="http://schemas.openxmlformats.org/drawingml/2006/table">
            <a:tbl>
              <a:tblPr firstRow="1" bandRow="1">
                <a:tableStyleId>{5C22544A-7EE6-4342-B048-85BDC9FD1C3A}</a:tableStyleId>
              </a:tblPr>
              <a:tblGrid>
                <a:gridCol w="1087120">
                  <a:extLst>
                    <a:ext uri="{9D8B030D-6E8A-4147-A177-3AD203B41FA5}">
                      <a16:colId xmlns:a16="http://schemas.microsoft.com/office/drawing/2014/main" val="20000"/>
                    </a:ext>
                  </a:extLst>
                </a:gridCol>
                <a:gridCol w="1087120">
                  <a:extLst>
                    <a:ext uri="{9D8B030D-6E8A-4147-A177-3AD203B41FA5}">
                      <a16:colId xmlns:a16="http://schemas.microsoft.com/office/drawing/2014/main" val="20001"/>
                    </a:ext>
                  </a:extLst>
                </a:gridCol>
                <a:gridCol w="1087120">
                  <a:extLst>
                    <a:ext uri="{9D8B030D-6E8A-4147-A177-3AD203B41FA5}">
                      <a16:colId xmlns:a16="http://schemas.microsoft.com/office/drawing/2014/main" val="20002"/>
                    </a:ext>
                  </a:extLst>
                </a:gridCol>
                <a:gridCol w="1087120">
                  <a:extLst>
                    <a:ext uri="{9D8B030D-6E8A-4147-A177-3AD203B41FA5}">
                      <a16:colId xmlns:a16="http://schemas.microsoft.com/office/drawing/2014/main" val="20003"/>
                    </a:ext>
                  </a:extLst>
                </a:gridCol>
                <a:gridCol w="1087120">
                  <a:extLst>
                    <a:ext uri="{9D8B030D-6E8A-4147-A177-3AD203B41FA5}">
                      <a16:colId xmlns:a16="http://schemas.microsoft.com/office/drawing/2014/main" val="20004"/>
                    </a:ext>
                  </a:extLst>
                </a:gridCol>
                <a:gridCol w="1087120">
                  <a:extLst>
                    <a:ext uri="{9D8B030D-6E8A-4147-A177-3AD203B41FA5}">
                      <a16:colId xmlns:a16="http://schemas.microsoft.com/office/drawing/2014/main" val="20005"/>
                    </a:ext>
                  </a:extLst>
                </a:gridCol>
                <a:gridCol w="1087120">
                  <a:extLst>
                    <a:ext uri="{9D8B030D-6E8A-4147-A177-3AD203B41FA5}">
                      <a16:colId xmlns:a16="http://schemas.microsoft.com/office/drawing/2014/main" val="20006"/>
                    </a:ext>
                  </a:extLst>
                </a:gridCol>
                <a:gridCol w="1087120">
                  <a:extLst>
                    <a:ext uri="{9D8B030D-6E8A-4147-A177-3AD203B41FA5}">
                      <a16:colId xmlns:a16="http://schemas.microsoft.com/office/drawing/2014/main" val="20007"/>
                    </a:ext>
                  </a:extLst>
                </a:gridCol>
              </a:tblGrid>
              <a:tr h="502944">
                <a:tc>
                  <a:txBody>
                    <a:bodyPr/>
                    <a:lstStyle/>
                    <a:p>
                      <a:r>
                        <a:rPr lang="en-US" dirty="0">
                          <a:solidFill>
                            <a:schemeClr val="bg1"/>
                          </a:solidFill>
                        </a:rPr>
                        <a:t>State</a:t>
                      </a:r>
                    </a:p>
                  </a:txBody>
                  <a:tcPr/>
                </a:tc>
                <a:tc>
                  <a:txBody>
                    <a:bodyPr/>
                    <a:lstStyle/>
                    <a:p>
                      <a:endParaRPr lang="en-US" dirty="0"/>
                    </a:p>
                  </a:txBody>
                  <a:tcPr/>
                </a:tc>
                <a:tc>
                  <a:txBody>
                    <a:bodyPr/>
                    <a:lstStyle/>
                    <a:p>
                      <a:r>
                        <a:rPr lang="en-US" dirty="0"/>
                        <a:t>Y</a:t>
                      </a:r>
                    </a:p>
                  </a:txBody>
                  <a:tcPr/>
                </a:tc>
                <a:tc>
                  <a:txBody>
                    <a:bodyPr/>
                    <a:lstStyle/>
                    <a:p>
                      <a:r>
                        <a:rPr lang="en-US" dirty="0"/>
                        <a:t>N</a:t>
                      </a:r>
                    </a:p>
                  </a:txBody>
                  <a:tcPr/>
                </a:tc>
                <a:tc>
                  <a:txBody>
                    <a:bodyPr/>
                    <a:lstStyle/>
                    <a:p>
                      <a:r>
                        <a:rPr lang="en-US" dirty="0"/>
                        <a:t>ID/DD</a:t>
                      </a:r>
                    </a:p>
                  </a:txBody>
                  <a:tcPr/>
                </a:tc>
                <a:tc>
                  <a:txBody>
                    <a:bodyPr/>
                    <a:lstStyle/>
                    <a:p>
                      <a:r>
                        <a:rPr lang="en-US" dirty="0" err="1"/>
                        <a:t>Cogn</a:t>
                      </a:r>
                      <a:r>
                        <a:rPr lang="en-US" dirty="0"/>
                        <a:t>.</a:t>
                      </a:r>
                    </a:p>
                  </a:txBody>
                  <a:tcPr/>
                </a:tc>
                <a:tc>
                  <a:txBody>
                    <a:bodyPr/>
                    <a:lstStyle/>
                    <a:p>
                      <a:r>
                        <a:rPr lang="en-US" dirty="0" err="1"/>
                        <a:t>Emot</a:t>
                      </a:r>
                      <a:r>
                        <a:rPr lang="en-US" dirty="0"/>
                        <a:t>.</a:t>
                      </a:r>
                      <a:r>
                        <a:rPr lang="en-US" baseline="0" dirty="0"/>
                        <a:t> </a:t>
                      </a:r>
                      <a:endParaRPr lang="en-US" dirty="0"/>
                    </a:p>
                  </a:txBody>
                  <a:tcPr/>
                </a:tc>
                <a:tc>
                  <a:txBody>
                    <a:bodyPr/>
                    <a:lstStyle/>
                    <a:p>
                      <a:r>
                        <a:rPr lang="en-US" dirty="0"/>
                        <a:t>Phys.</a:t>
                      </a:r>
                    </a:p>
                  </a:txBody>
                  <a:tcPr/>
                </a:tc>
                <a:extLst>
                  <a:ext uri="{0D108BD9-81ED-4DB2-BD59-A6C34878D82A}">
                    <a16:rowId xmlns:a16="http://schemas.microsoft.com/office/drawing/2014/main" val="10000"/>
                  </a:ext>
                </a:extLst>
              </a:tr>
              <a:tr h="502944">
                <a:tc>
                  <a:txBody>
                    <a:bodyPr/>
                    <a:lstStyle/>
                    <a:p>
                      <a:r>
                        <a:rPr lang="en-US" dirty="0"/>
                        <a:t>ID</a:t>
                      </a:r>
                    </a:p>
                  </a:txBody>
                  <a:tcPr/>
                </a:tc>
                <a:tc>
                  <a:txBody>
                    <a:bodyPr/>
                    <a:lstStyle/>
                    <a:p>
                      <a:endParaRPr lang="en-US" dirty="0"/>
                    </a:p>
                  </a:txBody>
                  <a:tcPr/>
                </a:tc>
                <a:tc>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dirty="0">
                          <a:solidFill>
                            <a:srgbClr val="00B050"/>
                          </a:solidFill>
                          <a:latin typeface="Times New Roman" panose="02020603050405020304" pitchFamily="18" charset="0"/>
                          <a:cs typeface="Times New Roman" panose="02020603050405020304" pitchFamily="18" charset="0"/>
                        </a:rPr>
                        <a:t>√</a:t>
                      </a:r>
                      <a:endParaRPr lang="en-US" sz="3200" b="1" dirty="0">
                        <a:solidFill>
                          <a:srgbClr val="00B050"/>
                        </a:solidFill>
                      </a:endParaRP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1"/>
                  </a:ext>
                </a:extLst>
              </a:tr>
              <a:tr h="502944">
                <a:tc>
                  <a:txBody>
                    <a:bodyPr/>
                    <a:lstStyle/>
                    <a:p>
                      <a:r>
                        <a:rPr lang="en-US" dirty="0"/>
                        <a:t>IL</a:t>
                      </a:r>
                    </a:p>
                  </a:txBody>
                  <a:tcPr/>
                </a:tc>
                <a:tc>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X</a:t>
                      </a:r>
                    </a:p>
                  </a:txBody>
                  <a:tcPr/>
                </a:tc>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a:t>X</a:t>
                      </a:r>
                      <a:endParaRPr lang="en-US"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X</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X</a:t>
                      </a:r>
                    </a:p>
                  </a:txBody>
                  <a:tcPr/>
                </a:tc>
                <a:tc>
                  <a:txBody>
                    <a:bodyPr/>
                    <a:lstStyle/>
                    <a:p>
                      <a:endParaRPr lang="en-US"/>
                    </a:p>
                  </a:txBody>
                  <a:tcPr/>
                </a:tc>
                <a:extLst>
                  <a:ext uri="{0D108BD9-81ED-4DB2-BD59-A6C34878D82A}">
                    <a16:rowId xmlns:a16="http://schemas.microsoft.com/office/drawing/2014/main" val="10002"/>
                  </a:ext>
                </a:extLst>
              </a:tr>
              <a:tr h="502944">
                <a:tc>
                  <a:txBody>
                    <a:bodyPr/>
                    <a:lstStyle/>
                    <a:p>
                      <a:r>
                        <a:rPr lang="en-US" dirty="0"/>
                        <a:t>IN</a:t>
                      </a:r>
                    </a:p>
                  </a:txBody>
                  <a:tcPr/>
                </a:tc>
                <a:tc>
                  <a:txBody>
                    <a:bodyPr/>
                    <a:lstStyle/>
                    <a:p>
                      <a:endParaRPr lang="en-US"/>
                    </a:p>
                  </a:txBody>
                  <a:tcPr/>
                </a:tc>
                <a:tc>
                  <a:txBody>
                    <a:bodyPr/>
                    <a:lstStyle/>
                    <a:p>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dirty="0">
                          <a:solidFill>
                            <a:srgbClr val="00B050"/>
                          </a:solidFill>
                          <a:latin typeface="Times New Roman" panose="02020603050405020304" pitchFamily="18" charset="0"/>
                          <a:cs typeface="Times New Roman" panose="02020603050405020304" pitchFamily="18" charset="0"/>
                        </a:rPr>
                        <a:t>√</a:t>
                      </a:r>
                      <a:endParaRPr lang="en-US" sz="3200" b="1" dirty="0">
                        <a:solidFill>
                          <a:srgbClr val="00B050"/>
                        </a:solidFill>
                      </a:endParaRPr>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3"/>
                  </a:ext>
                </a:extLst>
              </a:tr>
              <a:tr h="502944">
                <a:tc>
                  <a:txBody>
                    <a:bodyPr/>
                    <a:lstStyle/>
                    <a:p>
                      <a:r>
                        <a:rPr lang="en-US" dirty="0"/>
                        <a:t>IA</a:t>
                      </a:r>
                    </a:p>
                  </a:txBody>
                  <a:tcPr/>
                </a:tc>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X</a:t>
                      </a:r>
                    </a:p>
                  </a:txBody>
                  <a:tcPr/>
                </a:tc>
                <a:tc>
                  <a:txBody>
                    <a:bodyPr/>
                    <a:lstStyle/>
                    <a:p>
                      <a:endParaRPr lang="en-US"/>
                    </a:p>
                  </a:txBody>
                  <a:tcPr/>
                </a:tc>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X</a:t>
                      </a:r>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4"/>
                  </a:ext>
                </a:extLst>
              </a:tr>
              <a:tr h="502944">
                <a:tc>
                  <a:txBody>
                    <a:bodyPr/>
                    <a:lstStyle/>
                    <a:p>
                      <a:r>
                        <a:rPr lang="en-US" dirty="0"/>
                        <a:t>KS</a:t>
                      </a:r>
                    </a:p>
                  </a:txBody>
                  <a:tcPr/>
                </a:tc>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a:t>X</a:t>
                      </a:r>
                      <a:endParaRPr lang="en-US" b="1" dirty="0"/>
                    </a:p>
                  </a:txBody>
                  <a:tcPr/>
                </a:tc>
                <a:tc>
                  <a:txBody>
                    <a:bodyPr/>
                    <a:lstStyle/>
                    <a:p>
                      <a:endParaRPr lang="en-US"/>
                    </a:p>
                  </a:txBody>
                  <a:tcPr/>
                </a:tc>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a:t>X</a:t>
                      </a:r>
                      <a:endParaRPr lang="en-US"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X</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X</a:t>
                      </a:r>
                    </a:p>
                  </a:txBody>
                  <a:tcPr/>
                </a:tc>
                <a:extLst>
                  <a:ext uri="{0D108BD9-81ED-4DB2-BD59-A6C34878D82A}">
                    <a16:rowId xmlns:a16="http://schemas.microsoft.com/office/drawing/2014/main" val="10005"/>
                  </a:ext>
                </a:extLst>
              </a:tr>
              <a:tr h="502944">
                <a:tc>
                  <a:txBody>
                    <a:bodyPr/>
                    <a:lstStyle/>
                    <a:p>
                      <a:r>
                        <a:rPr lang="en-US" dirty="0"/>
                        <a:t>KY</a:t>
                      </a:r>
                    </a:p>
                  </a:txBody>
                  <a:tcPr/>
                </a:tc>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X</a:t>
                      </a:r>
                    </a:p>
                  </a:txBody>
                  <a:tcPr/>
                </a:tc>
                <a:tc>
                  <a:txBody>
                    <a:bodyPr/>
                    <a:lstStyle/>
                    <a:p>
                      <a:endParaRPr lang="en-US"/>
                    </a:p>
                  </a:txBody>
                  <a:tcPr/>
                </a:tc>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X</a:t>
                      </a:r>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6"/>
                  </a:ext>
                </a:extLst>
              </a:tr>
              <a:tr h="502944">
                <a:tc>
                  <a:txBody>
                    <a:bodyPr/>
                    <a:lstStyle/>
                    <a:p>
                      <a:r>
                        <a:rPr lang="en-US" dirty="0"/>
                        <a:t>LA</a:t>
                      </a:r>
                    </a:p>
                  </a:txBody>
                  <a:tcPr/>
                </a:tc>
                <a:tc>
                  <a:txBody>
                    <a:bodyPr/>
                    <a:lstStyle/>
                    <a:p>
                      <a:endParaRPr lang="en-US"/>
                    </a:p>
                  </a:txBody>
                  <a:tcPr/>
                </a:tc>
                <a:tc>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dirty="0">
                          <a:solidFill>
                            <a:srgbClr val="00B050"/>
                          </a:solidFill>
                          <a:latin typeface="Times New Roman" panose="02020603050405020304" pitchFamily="18" charset="0"/>
                          <a:cs typeface="Times New Roman" panose="02020603050405020304" pitchFamily="18" charset="0"/>
                        </a:rPr>
                        <a:t>√</a:t>
                      </a:r>
                      <a:endParaRPr lang="en-US" sz="3200" b="1" dirty="0">
                        <a:solidFill>
                          <a:srgbClr val="00B050"/>
                        </a:solidFill>
                      </a:endParaRP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7"/>
                  </a:ext>
                </a:extLst>
              </a:tr>
              <a:tr h="502944">
                <a:tc>
                  <a:txBody>
                    <a:bodyPr/>
                    <a:lstStyle/>
                    <a:p>
                      <a:r>
                        <a:rPr lang="en-US" dirty="0"/>
                        <a:t>MA</a:t>
                      </a:r>
                    </a:p>
                  </a:txBody>
                  <a:tcPr/>
                </a:tc>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a:t>X</a:t>
                      </a:r>
                      <a:endParaRPr lang="en-US" b="1" dirty="0"/>
                    </a:p>
                  </a:txBody>
                  <a:tcPr/>
                </a:tc>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a:t>X</a:t>
                      </a:r>
                      <a:endParaRPr lang="en-US"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a:t>X</a:t>
                      </a:r>
                      <a:endParaRPr lang="en-US" b="1" dirty="0"/>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8"/>
                  </a:ext>
                </a:extLst>
              </a:tr>
              <a:tr h="502944">
                <a:tc>
                  <a:txBody>
                    <a:bodyPr/>
                    <a:lstStyle/>
                    <a:p>
                      <a:r>
                        <a:rPr lang="en-US" dirty="0"/>
                        <a:t>MD</a:t>
                      </a:r>
                    </a:p>
                  </a:txBody>
                  <a:tcPr/>
                </a:tc>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X</a:t>
                      </a:r>
                    </a:p>
                  </a:txBody>
                  <a:tcPr/>
                </a:tc>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a:t>X</a:t>
                      </a:r>
                      <a:endParaRPr lang="en-US"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X</a:t>
                      </a:r>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9"/>
                  </a:ext>
                </a:extLst>
              </a:tr>
              <a:tr h="502944">
                <a:tc>
                  <a:txBody>
                    <a:bodyPr/>
                    <a:lstStyle/>
                    <a:p>
                      <a:r>
                        <a:rPr lang="en-US" dirty="0"/>
                        <a:t>ME</a:t>
                      </a:r>
                    </a:p>
                  </a:txBody>
                  <a:tcPr/>
                </a:tc>
                <a:tc>
                  <a:txBody>
                    <a:bodyPr/>
                    <a:lstStyle/>
                    <a:p>
                      <a:endParaRPr lang="en-US"/>
                    </a:p>
                  </a:txBody>
                  <a:tcPr/>
                </a:tc>
                <a:tc>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dirty="0">
                          <a:solidFill>
                            <a:srgbClr val="00B050"/>
                          </a:solidFill>
                          <a:latin typeface="Times New Roman" panose="02020603050405020304" pitchFamily="18" charset="0"/>
                          <a:cs typeface="Times New Roman" panose="02020603050405020304" pitchFamily="18" charset="0"/>
                        </a:rPr>
                        <a:t>√</a:t>
                      </a:r>
                      <a:endParaRPr lang="en-US" sz="3200" b="1" dirty="0">
                        <a:solidFill>
                          <a:srgbClr val="00B050"/>
                        </a:solidFill>
                      </a:endParaRPr>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10"/>
                  </a:ext>
                </a:extLst>
              </a:tr>
              <a:tr h="502944">
                <a:tc>
                  <a:txBody>
                    <a:bodyPr/>
                    <a:lstStyle/>
                    <a:p>
                      <a:r>
                        <a:rPr lang="en-US" dirty="0"/>
                        <a:t>MI</a:t>
                      </a:r>
                    </a:p>
                  </a:txBody>
                  <a:tcPr/>
                </a:tc>
                <a:tc>
                  <a:txBody>
                    <a:bodyPr/>
                    <a:lstStyle/>
                    <a:p>
                      <a:endParaRPr lang="en-US"/>
                    </a:p>
                  </a:txBody>
                  <a:tcPr/>
                </a:tc>
                <a:tc>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dirty="0">
                          <a:solidFill>
                            <a:srgbClr val="00B050"/>
                          </a:solidFill>
                          <a:latin typeface="Times New Roman" panose="02020603050405020304" pitchFamily="18" charset="0"/>
                          <a:cs typeface="Times New Roman" panose="02020603050405020304" pitchFamily="18" charset="0"/>
                        </a:rPr>
                        <a:t>√</a:t>
                      </a:r>
                      <a:endParaRPr lang="en-US" sz="3200" b="1" dirty="0">
                        <a:solidFill>
                          <a:srgbClr val="00B050"/>
                        </a:solidFill>
                      </a:endParaRPr>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29628956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888921978"/>
              </p:ext>
            </p:extLst>
          </p:nvPr>
        </p:nvGraphicFramePr>
        <p:xfrm>
          <a:off x="1274579" y="92321"/>
          <a:ext cx="8696960" cy="6664202"/>
        </p:xfrm>
        <a:graphic>
          <a:graphicData uri="http://schemas.openxmlformats.org/drawingml/2006/table">
            <a:tbl>
              <a:tblPr firstRow="1" bandRow="1">
                <a:tableStyleId>{5C22544A-7EE6-4342-B048-85BDC9FD1C3A}</a:tableStyleId>
              </a:tblPr>
              <a:tblGrid>
                <a:gridCol w="1087120">
                  <a:extLst>
                    <a:ext uri="{9D8B030D-6E8A-4147-A177-3AD203B41FA5}">
                      <a16:colId xmlns:a16="http://schemas.microsoft.com/office/drawing/2014/main" val="20000"/>
                    </a:ext>
                  </a:extLst>
                </a:gridCol>
                <a:gridCol w="1087120">
                  <a:extLst>
                    <a:ext uri="{9D8B030D-6E8A-4147-A177-3AD203B41FA5}">
                      <a16:colId xmlns:a16="http://schemas.microsoft.com/office/drawing/2014/main" val="20001"/>
                    </a:ext>
                  </a:extLst>
                </a:gridCol>
                <a:gridCol w="1087120">
                  <a:extLst>
                    <a:ext uri="{9D8B030D-6E8A-4147-A177-3AD203B41FA5}">
                      <a16:colId xmlns:a16="http://schemas.microsoft.com/office/drawing/2014/main" val="20002"/>
                    </a:ext>
                  </a:extLst>
                </a:gridCol>
                <a:gridCol w="1087120">
                  <a:extLst>
                    <a:ext uri="{9D8B030D-6E8A-4147-A177-3AD203B41FA5}">
                      <a16:colId xmlns:a16="http://schemas.microsoft.com/office/drawing/2014/main" val="20003"/>
                    </a:ext>
                  </a:extLst>
                </a:gridCol>
                <a:gridCol w="1087120">
                  <a:extLst>
                    <a:ext uri="{9D8B030D-6E8A-4147-A177-3AD203B41FA5}">
                      <a16:colId xmlns:a16="http://schemas.microsoft.com/office/drawing/2014/main" val="20004"/>
                    </a:ext>
                  </a:extLst>
                </a:gridCol>
                <a:gridCol w="1087120">
                  <a:extLst>
                    <a:ext uri="{9D8B030D-6E8A-4147-A177-3AD203B41FA5}">
                      <a16:colId xmlns:a16="http://schemas.microsoft.com/office/drawing/2014/main" val="20005"/>
                    </a:ext>
                  </a:extLst>
                </a:gridCol>
                <a:gridCol w="1087120">
                  <a:extLst>
                    <a:ext uri="{9D8B030D-6E8A-4147-A177-3AD203B41FA5}">
                      <a16:colId xmlns:a16="http://schemas.microsoft.com/office/drawing/2014/main" val="20006"/>
                    </a:ext>
                  </a:extLst>
                </a:gridCol>
                <a:gridCol w="1087120">
                  <a:extLst>
                    <a:ext uri="{9D8B030D-6E8A-4147-A177-3AD203B41FA5}">
                      <a16:colId xmlns:a16="http://schemas.microsoft.com/office/drawing/2014/main" val="20007"/>
                    </a:ext>
                  </a:extLst>
                </a:gridCol>
              </a:tblGrid>
              <a:tr h="500542">
                <a:tc>
                  <a:txBody>
                    <a:bodyPr/>
                    <a:lstStyle/>
                    <a:p>
                      <a:r>
                        <a:rPr lang="en-US" dirty="0">
                          <a:solidFill>
                            <a:schemeClr val="bg1"/>
                          </a:solidFill>
                        </a:rPr>
                        <a:t>State</a:t>
                      </a:r>
                    </a:p>
                  </a:txBody>
                  <a:tcPr/>
                </a:tc>
                <a:tc>
                  <a:txBody>
                    <a:bodyPr/>
                    <a:lstStyle/>
                    <a:p>
                      <a:endParaRPr lang="en-US" dirty="0"/>
                    </a:p>
                  </a:txBody>
                  <a:tcPr/>
                </a:tc>
                <a:tc>
                  <a:txBody>
                    <a:bodyPr/>
                    <a:lstStyle/>
                    <a:p>
                      <a:r>
                        <a:rPr lang="en-US" dirty="0"/>
                        <a:t>Y</a:t>
                      </a:r>
                    </a:p>
                  </a:txBody>
                  <a:tcPr/>
                </a:tc>
                <a:tc>
                  <a:txBody>
                    <a:bodyPr/>
                    <a:lstStyle/>
                    <a:p>
                      <a:r>
                        <a:rPr lang="en-US" dirty="0"/>
                        <a:t>N</a:t>
                      </a:r>
                    </a:p>
                  </a:txBody>
                  <a:tcPr/>
                </a:tc>
                <a:tc>
                  <a:txBody>
                    <a:bodyPr/>
                    <a:lstStyle/>
                    <a:p>
                      <a:r>
                        <a:rPr lang="en-US" dirty="0"/>
                        <a:t>ID/DD</a:t>
                      </a:r>
                    </a:p>
                  </a:txBody>
                  <a:tcPr/>
                </a:tc>
                <a:tc>
                  <a:txBody>
                    <a:bodyPr/>
                    <a:lstStyle/>
                    <a:p>
                      <a:r>
                        <a:rPr lang="en-US" dirty="0" err="1"/>
                        <a:t>Cogn</a:t>
                      </a:r>
                      <a:r>
                        <a:rPr lang="en-US" dirty="0"/>
                        <a:t>.</a:t>
                      </a:r>
                    </a:p>
                  </a:txBody>
                  <a:tcPr/>
                </a:tc>
                <a:tc>
                  <a:txBody>
                    <a:bodyPr/>
                    <a:lstStyle/>
                    <a:p>
                      <a:r>
                        <a:rPr lang="en-US" dirty="0" err="1"/>
                        <a:t>Emot</a:t>
                      </a:r>
                      <a:r>
                        <a:rPr lang="en-US" dirty="0"/>
                        <a:t>.</a:t>
                      </a:r>
                      <a:r>
                        <a:rPr lang="en-US" baseline="0" dirty="0"/>
                        <a:t> </a:t>
                      </a:r>
                      <a:endParaRPr lang="en-US" dirty="0"/>
                    </a:p>
                  </a:txBody>
                  <a:tcPr/>
                </a:tc>
                <a:tc>
                  <a:txBody>
                    <a:bodyPr/>
                    <a:lstStyle/>
                    <a:p>
                      <a:r>
                        <a:rPr lang="en-US" dirty="0"/>
                        <a:t>Phys.</a:t>
                      </a:r>
                    </a:p>
                  </a:txBody>
                  <a:tcPr/>
                </a:tc>
                <a:extLst>
                  <a:ext uri="{0D108BD9-81ED-4DB2-BD59-A6C34878D82A}">
                    <a16:rowId xmlns:a16="http://schemas.microsoft.com/office/drawing/2014/main" val="10000"/>
                  </a:ext>
                </a:extLst>
              </a:tr>
              <a:tr h="500542">
                <a:tc>
                  <a:txBody>
                    <a:bodyPr/>
                    <a:lstStyle/>
                    <a:p>
                      <a:r>
                        <a:rPr lang="en-US" dirty="0"/>
                        <a:t>MN</a:t>
                      </a:r>
                    </a:p>
                  </a:txBody>
                  <a:tcPr/>
                </a:tc>
                <a:tc>
                  <a:txBody>
                    <a:bodyPr/>
                    <a:lstStyle/>
                    <a:p>
                      <a:endParaRPr lang="en-US" dirty="0"/>
                    </a:p>
                  </a:txBody>
                  <a:tcPr/>
                </a:tc>
                <a:tc>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dirty="0">
                          <a:solidFill>
                            <a:srgbClr val="00B050"/>
                          </a:solidFill>
                          <a:latin typeface="Times New Roman" panose="02020603050405020304" pitchFamily="18" charset="0"/>
                          <a:cs typeface="Times New Roman" panose="02020603050405020304" pitchFamily="18" charset="0"/>
                        </a:rPr>
                        <a:t>√</a:t>
                      </a:r>
                      <a:endParaRPr lang="en-US" sz="3200" b="1" dirty="0">
                        <a:solidFill>
                          <a:srgbClr val="00B050"/>
                        </a:solidFill>
                      </a:endParaRP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1"/>
                  </a:ext>
                </a:extLst>
              </a:tr>
              <a:tr h="500542">
                <a:tc>
                  <a:txBody>
                    <a:bodyPr/>
                    <a:lstStyle/>
                    <a:p>
                      <a:r>
                        <a:rPr lang="en-US" dirty="0"/>
                        <a:t>MO</a:t>
                      </a:r>
                    </a:p>
                  </a:txBody>
                  <a:tcPr/>
                </a:tc>
                <a:tc>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a:t>X</a:t>
                      </a:r>
                      <a:endParaRPr lang="en-US" b="1"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2"/>
                  </a:ext>
                </a:extLst>
              </a:tr>
              <a:tr h="500542">
                <a:tc>
                  <a:txBody>
                    <a:bodyPr/>
                    <a:lstStyle/>
                    <a:p>
                      <a:r>
                        <a:rPr lang="en-US" dirty="0"/>
                        <a:t>MS</a:t>
                      </a:r>
                    </a:p>
                  </a:txBody>
                  <a:tcPr/>
                </a:tc>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a:t>X</a:t>
                      </a:r>
                      <a:endParaRPr lang="en-US" b="1" dirty="0"/>
                    </a:p>
                  </a:txBody>
                  <a:tcPr/>
                </a:tc>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X</a:t>
                      </a:r>
                    </a:p>
                  </a:txBody>
                  <a:tcPr/>
                </a:tc>
                <a:tc>
                  <a:txBody>
                    <a:bodyPr/>
                    <a:lstStyle/>
                    <a:p>
                      <a:endParaRPr lang="en-US"/>
                    </a:p>
                  </a:txBody>
                  <a:tcPr/>
                </a:tc>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X</a:t>
                      </a:r>
                    </a:p>
                  </a:txBody>
                  <a:tcPr/>
                </a:tc>
                <a:extLst>
                  <a:ext uri="{0D108BD9-81ED-4DB2-BD59-A6C34878D82A}">
                    <a16:rowId xmlns:a16="http://schemas.microsoft.com/office/drawing/2014/main" val="10003"/>
                  </a:ext>
                </a:extLst>
              </a:tr>
              <a:tr h="500542">
                <a:tc>
                  <a:txBody>
                    <a:bodyPr/>
                    <a:lstStyle/>
                    <a:p>
                      <a:r>
                        <a:rPr lang="en-US" dirty="0"/>
                        <a:t>MT</a:t>
                      </a:r>
                    </a:p>
                  </a:txBody>
                  <a:tcPr/>
                </a:tc>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a:t>X</a:t>
                      </a:r>
                      <a:endParaRPr lang="en-US" b="1" dirty="0"/>
                    </a:p>
                  </a:txBody>
                  <a:tcPr/>
                </a:tc>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a:t>X</a:t>
                      </a:r>
                      <a:endParaRPr lang="en-US"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a:t>X</a:t>
                      </a:r>
                      <a:endParaRPr lang="en-US"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X</a:t>
                      </a:r>
                    </a:p>
                  </a:txBody>
                  <a:tcPr/>
                </a:tc>
                <a:tc>
                  <a:txBody>
                    <a:bodyPr/>
                    <a:lstStyle/>
                    <a:p>
                      <a:endParaRPr lang="en-US"/>
                    </a:p>
                  </a:txBody>
                  <a:tcPr/>
                </a:tc>
                <a:extLst>
                  <a:ext uri="{0D108BD9-81ED-4DB2-BD59-A6C34878D82A}">
                    <a16:rowId xmlns:a16="http://schemas.microsoft.com/office/drawing/2014/main" val="10004"/>
                  </a:ext>
                </a:extLst>
              </a:tr>
              <a:tr h="500542">
                <a:tc>
                  <a:txBody>
                    <a:bodyPr/>
                    <a:lstStyle/>
                    <a:p>
                      <a:r>
                        <a:rPr lang="en-US" dirty="0"/>
                        <a:t>NE</a:t>
                      </a:r>
                    </a:p>
                  </a:txBody>
                  <a:tcPr/>
                </a:tc>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a:t>X</a:t>
                      </a:r>
                      <a:endParaRPr lang="en-US" b="1" dirty="0"/>
                    </a:p>
                  </a:txBody>
                  <a:tcPr/>
                </a:tc>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a:t>X</a:t>
                      </a:r>
                      <a:endParaRPr lang="en-US"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a:t>X</a:t>
                      </a:r>
                      <a:endParaRPr lang="en-US" b="1" dirty="0"/>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5"/>
                  </a:ext>
                </a:extLst>
              </a:tr>
              <a:tr h="500542">
                <a:tc>
                  <a:txBody>
                    <a:bodyPr/>
                    <a:lstStyle/>
                    <a:p>
                      <a:r>
                        <a:rPr lang="en-US" dirty="0"/>
                        <a:t>NV</a:t>
                      </a:r>
                    </a:p>
                  </a:txBody>
                  <a:tcPr/>
                </a:tc>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a:t>X</a:t>
                      </a:r>
                      <a:endParaRPr lang="en-US" b="1" dirty="0"/>
                    </a:p>
                  </a:txBody>
                  <a:tcPr/>
                </a:tc>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a:t>X</a:t>
                      </a:r>
                      <a:endParaRPr lang="en-US"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X</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X</a:t>
                      </a:r>
                    </a:p>
                  </a:txBody>
                  <a:tcPr/>
                </a:tc>
                <a:tc>
                  <a:txBody>
                    <a:bodyPr/>
                    <a:lstStyle/>
                    <a:p>
                      <a:endParaRPr lang="en-US"/>
                    </a:p>
                  </a:txBody>
                  <a:tcPr/>
                </a:tc>
                <a:extLst>
                  <a:ext uri="{0D108BD9-81ED-4DB2-BD59-A6C34878D82A}">
                    <a16:rowId xmlns:a16="http://schemas.microsoft.com/office/drawing/2014/main" val="10006"/>
                  </a:ext>
                </a:extLst>
              </a:tr>
              <a:tr h="500542">
                <a:tc>
                  <a:txBody>
                    <a:bodyPr/>
                    <a:lstStyle/>
                    <a:p>
                      <a:r>
                        <a:rPr lang="en-US" dirty="0"/>
                        <a:t>NH</a:t>
                      </a:r>
                    </a:p>
                  </a:txBody>
                  <a:tcPr/>
                </a:tc>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X</a:t>
                      </a:r>
                    </a:p>
                  </a:txBody>
                  <a:tcPr/>
                </a:tc>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a:t>X</a:t>
                      </a:r>
                      <a:endParaRPr lang="en-US"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X</a:t>
                      </a:r>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7"/>
                  </a:ext>
                </a:extLst>
              </a:tr>
              <a:tr h="500542">
                <a:tc>
                  <a:txBody>
                    <a:bodyPr/>
                    <a:lstStyle/>
                    <a:p>
                      <a:r>
                        <a:rPr lang="en-US" dirty="0"/>
                        <a:t>NJ</a:t>
                      </a:r>
                    </a:p>
                  </a:txBody>
                  <a:tcPr/>
                </a:tc>
                <a:tc>
                  <a:txBody>
                    <a:bodyPr/>
                    <a:lstStyle/>
                    <a:p>
                      <a:endParaRPr lang="en-US"/>
                    </a:p>
                  </a:txBody>
                  <a:tcPr/>
                </a:tc>
                <a:tc>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dirty="0">
                          <a:solidFill>
                            <a:srgbClr val="00B050"/>
                          </a:solidFill>
                          <a:latin typeface="Times New Roman" panose="02020603050405020304" pitchFamily="18" charset="0"/>
                          <a:cs typeface="Times New Roman" panose="02020603050405020304" pitchFamily="18" charset="0"/>
                        </a:rPr>
                        <a:t>√</a:t>
                      </a:r>
                      <a:endParaRPr lang="en-US" sz="3200" b="1" dirty="0">
                        <a:solidFill>
                          <a:srgbClr val="00B050"/>
                        </a:solidFill>
                      </a:endParaRPr>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8"/>
                  </a:ext>
                </a:extLst>
              </a:tr>
              <a:tr h="500542">
                <a:tc>
                  <a:txBody>
                    <a:bodyPr/>
                    <a:lstStyle/>
                    <a:p>
                      <a:r>
                        <a:rPr lang="en-US" dirty="0"/>
                        <a:t>NM</a:t>
                      </a:r>
                    </a:p>
                  </a:txBody>
                  <a:tcPr/>
                </a:tc>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a:t>X</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a:t>X</a:t>
                      </a:r>
                      <a:endParaRPr lang="en-US"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a:t>X</a:t>
                      </a:r>
                      <a:endParaRPr lang="en-US" b="1" dirty="0"/>
                    </a:p>
                  </a:txBody>
                  <a:tcPr/>
                </a:tc>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X</a:t>
                      </a:r>
                    </a:p>
                  </a:txBody>
                  <a:tcPr/>
                </a:tc>
                <a:extLst>
                  <a:ext uri="{0D108BD9-81ED-4DB2-BD59-A6C34878D82A}">
                    <a16:rowId xmlns:a16="http://schemas.microsoft.com/office/drawing/2014/main" val="10009"/>
                  </a:ext>
                </a:extLst>
              </a:tr>
              <a:tr h="500542">
                <a:tc>
                  <a:txBody>
                    <a:bodyPr/>
                    <a:lstStyle/>
                    <a:p>
                      <a:r>
                        <a:rPr lang="en-US" dirty="0"/>
                        <a:t>NY</a:t>
                      </a:r>
                    </a:p>
                  </a:txBody>
                  <a:tcPr/>
                </a:tc>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a:t>X</a:t>
                      </a:r>
                      <a:endParaRPr lang="en-US" b="1" dirty="0"/>
                    </a:p>
                  </a:txBody>
                  <a:tcPr/>
                </a:tc>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a:t>X</a:t>
                      </a:r>
                      <a:endParaRPr lang="en-US"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a:t>X</a:t>
                      </a:r>
                      <a:endParaRPr lang="en-US" b="1" dirty="0"/>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10"/>
                  </a:ext>
                </a:extLst>
              </a:tr>
              <a:tr h="500542">
                <a:tc>
                  <a:txBody>
                    <a:bodyPr/>
                    <a:lstStyle/>
                    <a:p>
                      <a:r>
                        <a:rPr lang="en-US" dirty="0"/>
                        <a:t>NC</a:t>
                      </a:r>
                    </a:p>
                  </a:txBody>
                  <a:tcPr/>
                </a:tc>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a:t>X</a:t>
                      </a:r>
                      <a:endParaRPr lang="en-US" b="1" dirty="0"/>
                    </a:p>
                  </a:txBody>
                  <a:tcPr/>
                </a:tc>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a:t>X</a:t>
                      </a:r>
                      <a:endParaRPr lang="en-US"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a:t>X</a:t>
                      </a:r>
                      <a:endParaRPr lang="en-US" b="1" dirty="0"/>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11"/>
                  </a:ext>
                </a:extLst>
              </a:tr>
              <a:tr h="500542">
                <a:tc>
                  <a:txBody>
                    <a:bodyPr/>
                    <a:lstStyle/>
                    <a:p>
                      <a:r>
                        <a:rPr lang="en-US" dirty="0"/>
                        <a:t>ND</a:t>
                      </a:r>
                    </a:p>
                  </a:txBody>
                  <a:tcPr/>
                </a:tc>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X</a:t>
                      </a:r>
                    </a:p>
                  </a:txBody>
                  <a:tcPr/>
                </a:tc>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a:t>X</a:t>
                      </a:r>
                      <a:endParaRPr lang="en-US"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X</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X</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X</a:t>
                      </a:r>
                    </a:p>
                  </a:txBody>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974198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9570" y="70340"/>
            <a:ext cx="6630178" cy="1237762"/>
          </a:xfrm>
        </p:spPr>
        <p:txBody>
          <a:bodyPr>
            <a:normAutofit fontScale="90000"/>
          </a:bodyPr>
          <a:lstStyle/>
          <a:p>
            <a:pPr algn="ctr"/>
            <a:br>
              <a:rPr lang="en-US" altLang="en-US" dirty="0">
                <a:latin typeface="Times New Roman" panose="02020603050405020304" pitchFamily="18" charset="0"/>
                <a:cs typeface="Times New Roman" panose="02020603050405020304" pitchFamily="18" charset="0"/>
              </a:rPr>
            </a:b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376903092"/>
              </p:ext>
            </p:extLst>
          </p:nvPr>
        </p:nvGraphicFramePr>
        <p:xfrm>
          <a:off x="1376179" y="346321"/>
          <a:ext cx="8696960" cy="6399394"/>
        </p:xfrm>
        <a:graphic>
          <a:graphicData uri="http://schemas.openxmlformats.org/drawingml/2006/table">
            <a:tbl>
              <a:tblPr firstRow="1" bandRow="1">
                <a:tableStyleId>{5C22544A-7EE6-4342-B048-85BDC9FD1C3A}</a:tableStyleId>
              </a:tblPr>
              <a:tblGrid>
                <a:gridCol w="1087120">
                  <a:extLst>
                    <a:ext uri="{9D8B030D-6E8A-4147-A177-3AD203B41FA5}">
                      <a16:colId xmlns:a16="http://schemas.microsoft.com/office/drawing/2014/main" val="20000"/>
                    </a:ext>
                  </a:extLst>
                </a:gridCol>
                <a:gridCol w="1087120">
                  <a:extLst>
                    <a:ext uri="{9D8B030D-6E8A-4147-A177-3AD203B41FA5}">
                      <a16:colId xmlns:a16="http://schemas.microsoft.com/office/drawing/2014/main" val="20001"/>
                    </a:ext>
                  </a:extLst>
                </a:gridCol>
                <a:gridCol w="1087120">
                  <a:extLst>
                    <a:ext uri="{9D8B030D-6E8A-4147-A177-3AD203B41FA5}">
                      <a16:colId xmlns:a16="http://schemas.microsoft.com/office/drawing/2014/main" val="20002"/>
                    </a:ext>
                  </a:extLst>
                </a:gridCol>
                <a:gridCol w="1087120">
                  <a:extLst>
                    <a:ext uri="{9D8B030D-6E8A-4147-A177-3AD203B41FA5}">
                      <a16:colId xmlns:a16="http://schemas.microsoft.com/office/drawing/2014/main" val="20003"/>
                    </a:ext>
                  </a:extLst>
                </a:gridCol>
                <a:gridCol w="1087120">
                  <a:extLst>
                    <a:ext uri="{9D8B030D-6E8A-4147-A177-3AD203B41FA5}">
                      <a16:colId xmlns:a16="http://schemas.microsoft.com/office/drawing/2014/main" val="20004"/>
                    </a:ext>
                  </a:extLst>
                </a:gridCol>
                <a:gridCol w="1087120">
                  <a:extLst>
                    <a:ext uri="{9D8B030D-6E8A-4147-A177-3AD203B41FA5}">
                      <a16:colId xmlns:a16="http://schemas.microsoft.com/office/drawing/2014/main" val="20005"/>
                    </a:ext>
                  </a:extLst>
                </a:gridCol>
                <a:gridCol w="1087120">
                  <a:extLst>
                    <a:ext uri="{9D8B030D-6E8A-4147-A177-3AD203B41FA5}">
                      <a16:colId xmlns:a16="http://schemas.microsoft.com/office/drawing/2014/main" val="20006"/>
                    </a:ext>
                  </a:extLst>
                </a:gridCol>
                <a:gridCol w="1087120">
                  <a:extLst>
                    <a:ext uri="{9D8B030D-6E8A-4147-A177-3AD203B41FA5}">
                      <a16:colId xmlns:a16="http://schemas.microsoft.com/office/drawing/2014/main" val="20007"/>
                    </a:ext>
                  </a:extLst>
                </a:gridCol>
              </a:tblGrid>
              <a:tr h="500542">
                <a:tc>
                  <a:txBody>
                    <a:bodyPr/>
                    <a:lstStyle/>
                    <a:p>
                      <a:r>
                        <a:rPr lang="en-US" dirty="0">
                          <a:solidFill>
                            <a:schemeClr val="bg1"/>
                          </a:solidFill>
                        </a:rPr>
                        <a:t>State</a:t>
                      </a:r>
                    </a:p>
                  </a:txBody>
                  <a:tcPr/>
                </a:tc>
                <a:tc>
                  <a:txBody>
                    <a:bodyPr/>
                    <a:lstStyle/>
                    <a:p>
                      <a:endParaRPr lang="en-US" dirty="0"/>
                    </a:p>
                  </a:txBody>
                  <a:tcPr/>
                </a:tc>
                <a:tc>
                  <a:txBody>
                    <a:bodyPr/>
                    <a:lstStyle/>
                    <a:p>
                      <a:r>
                        <a:rPr lang="en-US" dirty="0"/>
                        <a:t>Y</a:t>
                      </a:r>
                    </a:p>
                  </a:txBody>
                  <a:tcPr/>
                </a:tc>
                <a:tc>
                  <a:txBody>
                    <a:bodyPr/>
                    <a:lstStyle/>
                    <a:p>
                      <a:r>
                        <a:rPr lang="en-US" dirty="0"/>
                        <a:t>N</a:t>
                      </a:r>
                    </a:p>
                  </a:txBody>
                  <a:tcPr/>
                </a:tc>
                <a:tc>
                  <a:txBody>
                    <a:bodyPr/>
                    <a:lstStyle/>
                    <a:p>
                      <a:r>
                        <a:rPr lang="en-US" dirty="0"/>
                        <a:t>ID/DD</a:t>
                      </a:r>
                    </a:p>
                  </a:txBody>
                  <a:tcPr/>
                </a:tc>
                <a:tc>
                  <a:txBody>
                    <a:bodyPr/>
                    <a:lstStyle/>
                    <a:p>
                      <a:r>
                        <a:rPr lang="en-US" dirty="0" err="1"/>
                        <a:t>Cogn</a:t>
                      </a:r>
                      <a:r>
                        <a:rPr lang="en-US" dirty="0"/>
                        <a:t>.</a:t>
                      </a:r>
                    </a:p>
                  </a:txBody>
                  <a:tcPr/>
                </a:tc>
                <a:tc>
                  <a:txBody>
                    <a:bodyPr/>
                    <a:lstStyle/>
                    <a:p>
                      <a:r>
                        <a:rPr lang="en-US" dirty="0" err="1"/>
                        <a:t>Emot</a:t>
                      </a:r>
                      <a:r>
                        <a:rPr lang="en-US" dirty="0"/>
                        <a:t>.</a:t>
                      </a:r>
                      <a:r>
                        <a:rPr lang="en-US" baseline="0" dirty="0"/>
                        <a:t> </a:t>
                      </a:r>
                      <a:endParaRPr lang="en-US" dirty="0"/>
                    </a:p>
                  </a:txBody>
                  <a:tcPr/>
                </a:tc>
                <a:tc>
                  <a:txBody>
                    <a:bodyPr/>
                    <a:lstStyle/>
                    <a:p>
                      <a:r>
                        <a:rPr lang="en-US" dirty="0"/>
                        <a:t>Phys.</a:t>
                      </a:r>
                    </a:p>
                  </a:txBody>
                  <a:tcPr/>
                </a:tc>
                <a:extLst>
                  <a:ext uri="{0D108BD9-81ED-4DB2-BD59-A6C34878D82A}">
                    <a16:rowId xmlns:a16="http://schemas.microsoft.com/office/drawing/2014/main" val="10000"/>
                  </a:ext>
                </a:extLst>
              </a:tr>
              <a:tr h="500542">
                <a:tc>
                  <a:txBody>
                    <a:bodyPr/>
                    <a:lstStyle/>
                    <a:p>
                      <a:r>
                        <a:rPr lang="en-US" dirty="0"/>
                        <a:t>OH</a:t>
                      </a:r>
                    </a:p>
                  </a:txBody>
                  <a:tcPr/>
                </a:tc>
                <a:tc>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X</a:t>
                      </a:r>
                    </a:p>
                  </a:txBody>
                  <a:tcPr/>
                </a:tc>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a:t>X</a:t>
                      </a:r>
                      <a:endParaRPr lang="en-US"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X</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X</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X</a:t>
                      </a:r>
                    </a:p>
                  </a:txBody>
                  <a:tcPr/>
                </a:tc>
                <a:extLst>
                  <a:ext uri="{0D108BD9-81ED-4DB2-BD59-A6C34878D82A}">
                    <a16:rowId xmlns:a16="http://schemas.microsoft.com/office/drawing/2014/main" val="10001"/>
                  </a:ext>
                </a:extLst>
              </a:tr>
              <a:tr h="500542">
                <a:tc>
                  <a:txBody>
                    <a:bodyPr/>
                    <a:lstStyle/>
                    <a:p>
                      <a:r>
                        <a:rPr lang="en-US" dirty="0"/>
                        <a:t>OR</a:t>
                      </a:r>
                    </a:p>
                  </a:txBody>
                  <a:tcPr/>
                </a:tc>
                <a:tc>
                  <a:txBody>
                    <a:bodyPr/>
                    <a:lstStyle/>
                    <a:p>
                      <a:endParaRPr lang="en-US" dirty="0"/>
                    </a:p>
                  </a:txBody>
                  <a:tcPr/>
                </a:tc>
                <a:tc>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dirty="0">
                          <a:solidFill>
                            <a:srgbClr val="00B050"/>
                          </a:solidFill>
                          <a:latin typeface="Times New Roman" panose="02020603050405020304" pitchFamily="18" charset="0"/>
                          <a:cs typeface="Times New Roman" panose="02020603050405020304" pitchFamily="18" charset="0"/>
                        </a:rPr>
                        <a:t>√</a:t>
                      </a:r>
                      <a:endParaRPr lang="en-US" sz="3200" b="1" dirty="0">
                        <a:solidFill>
                          <a:srgbClr val="00B050"/>
                        </a:solidFill>
                      </a:endParaRP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2"/>
                  </a:ext>
                </a:extLst>
              </a:tr>
              <a:tr h="500542">
                <a:tc>
                  <a:txBody>
                    <a:bodyPr/>
                    <a:lstStyle/>
                    <a:p>
                      <a:r>
                        <a:rPr lang="en-US" dirty="0"/>
                        <a:t>OK</a:t>
                      </a:r>
                    </a:p>
                  </a:txBody>
                  <a:tcPr/>
                </a:tc>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X</a:t>
                      </a:r>
                    </a:p>
                  </a:txBody>
                  <a:tcPr/>
                </a:tc>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a:t>X</a:t>
                      </a:r>
                      <a:endParaRPr lang="en-US"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X</a:t>
                      </a:r>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3"/>
                  </a:ext>
                </a:extLst>
              </a:tr>
              <a:tr h="500542">
                <a:tc>
                  <a:txBody>
                    <a:bodyPr/>
                    <a:lstStyle/>
                    <a:p>
                      <a:r>
                        <a:rPr lang="en-US" dirty="0"/>
                        <a:t>PA</a:t>
                      </a:r>
                    </a:p>
                  </a:txBody>
                  <a:tcPr/>
                </a:tc>
                <a:tc>
                  <a:txBody>
                    <a:bodyPr/>
                    <a:lstStyle/>
                    <a:p>
                      <a:endParaRPr lang="en-US"/>
                    </a:p>
                  </a:txBody>
                  <a:tcPr/>
                </a:tc>
                <a:tc>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dirty="0">
                          <a:solidFill>
                            <a:srgbClr val="00B050"/>
                          </a:solidFill>
                          <a:latin typeface="Times New Roman" panose="02020603050405020304" pitchFamily="18" charset="0"/>
                          <a:cs typeface="Times New Roman" panose="02020603050405020304" pitchFamily="18" charset="0"/>
                        </a:rPr>
                        <a:t>√</a:t>
                      </a:r>
                      <a:endParaRPr lang="en-US" sz="3200" b="1" dirty="0">
                        <a:solidFill>
                          <a:srgbClr val="00B050"/>
                        </a:solidFill>
                      </a:endParaRP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4"/>
                  </a:ext>
                </a:extLst>
              </a:tr>
              <a:tr h="500542">
                <a:tc>
                  <a:txBody>
                    <a:bodyPr/>
                    <a:lstStyle/>
                    <a:p>
                      <a:r>
                        <a:rPr lang="en-US" dirty="0"/>
                        <a:t>RI</a:t>
                      </a:r>
                    </a:p>
                  </a:txBody>
                  <a:tcPr/>
                </a:tc>
                <a:tc>
                  <a:txBody>
                    <a:bodyPr/>
                    <a:lstStyle/>
                    <a:p>
                      <a:endParaRPr lang="en-US"/>
                    </a:p>
                  </a:txBody>
                  <a:tcPr/>
                </a:tc>
                <a:tc>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dirty="0">
                          <a:solidFill>
                            <a:srgbClr val="00B050"/>
                          </a:solidFill>
                          <a:latin typeface="Times New Roman" panose="02020603050405020304" pitchFamily="18" charset="0"/>
                          <a:cs typeface="Times New Roman" panose="02020603050405020304" pitchFamily="18" charset="0"/>
                        </a:rPr>
                        <a:t>√</a:t>
                      </a:r>
                      <a:endParaRPr lang="en-US" sz="3200" b="1" dirty="0">
                        <a:solidFill>
                          <a:srgbClr val="00B050"/>
                        </a:solidFill>
                      </a:endParaRP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5"/>
                  </a:ext>
                </a:extLst>
              </a:tr>
              <a:tr h="500542">
                <a:tc>
                  <a:txBody>
                    <a:bodyPr/>
                    <a:lstStyle/>
                    <a:p>
                      <a:r>
                        <a:rPr lang="en-US" dirty="0"/>
                        <a:t>SC</a:t>
                      </a:r>
                    </a:p>
                  </a:txBody>
                  <a:tcPr/>
                </a:tc>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X</a:t>
                      </a:r>
                    </a:p>
                  </a:txBody>
                  <a:tcPr/>
                </a:tc>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a:t>X</a:t>
                      </a:r>
                      <a:endParaRPr lang="en-US"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X</a:t>
                      </a:r>
                    </a:p>
                  </a:txBody>
                  <a:tcPr/>
                </a:tc>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X</a:t>
                      </a:r>
                    </a:p>
                  </a:txBody>
                  <a:tcPr/>
                </a:tc>
                <a:extLst>
                  <a:ext uri="{0D108BD9-81ED-4DB2-BD59-A6C34878D82A}">
                    <a16:rowId xmlns:a16="http://schemas.microsoft.com/office/drawing/2014/main" val="10006"/>
                  </a:ext>
                </a:extLst>
              </a:tr>
              <a:tr h="500542">
                <a:tc>
                  <a:txBody>
                    <a:bodyPr/>
                    <a:lstStyle/>
                    <a:p>
                      <a:r>
                        <a:rPr lang="en-US" dirty="0"/>
                        <a:t>SD</a:t>
                      </a:r>
                    </a:p>
                  </a:txBody>
                  <a:tcPr/>
                </a:tc>
                <a:tc>
                  <a:txBody>
                    <a:bodyPr/>
                    <a:lstStyle/>
                    <a:p>
                      <a:endParaRPr lang="en-US"/>
                    </a:p>
                  </a:txBody>
                  <a:tcPr/>
                </a:tc>
                <a:tc>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dirty="0">
                          <a:solidFill>
                            <a:srgbClr val="00B050"/>
                          </a:solidFill>
                          <a:latin typeface="Times New Roman" panose="02020603050405020304" pitchFamily="18" charset="0"/>
                          <a:cs typeface="Times New Roman" panose="02020603050405020304" pitchFamily="18" charset="0"/>
                        </a:rPr>
                        <a:t>√</a:t>
                      </a:r>
                      <a:endParaRPr lang="en-US" sz="3200" b="1" dirty="0">
                        <a:solidFill>
                          <a:srgbClr val="00B050"/>
                        </a:solidFill>
                      </a:endParaRP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7"/>
                  </a:ext>
                </a:extLst>
              </a:tr>
              <a:tr h="500542">
                <a:tc>
                  <a:txBody>
                    <a:bodyPr/>
                    <a:lstStyle/>
                    <a:p>
                      <a:r>
                        <a:rPr lang="en-US" dirty="0"/>
                        <a:t>TN</a:t>
                      </a:r>
                    </a:p>
                  </a:txBody>
                  <a:tcPr/>
                </a:tc>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a:t>X</a:t>
                      </a:r>
                      <a:endParaRPr lang="en-US" b="1" dirty="0"/>
                    </a:p>
                  </a:txBody>
                  <a:tcPr/>
                </a:tc>
                <a:tc>
                  <a:txBody>
                    <a:bodyPr/>
                    <a:lstStyle/>
                    <a:p>
                      <a:endParaRPr lang="en-US"/>
                    </a:p>
                  </a:txBody>
                  <a:tcPr/>
                </a:tc>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X</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X</a:t>
                      </a:r>
                    </a:p>
                  </a:txBody>
                  <a:tcPr/>
                </a:tc>
                <a:tc>
                  <a:txBody>
                    <a:bodyPr/>
                    <a:lstStyle/>
                    <a:p>
                      <a:endParaRPr lang="en-US"/>
                    </a:p>
                  </a:txBody>
                  <a:tcPr/>
                </a:tc>
                <a:extLst>
                  <a:ext uri="{0D108BD9-81ED-4DB2-BD59-A6C34878D82A}">
                    <a16:rowId xmlns:a16="http://schemas.microsoft.com/office/drawing/2014/main" val="10008"/>
                  </a:ext>
                </a:extLst>
              </a:tr>
              <a:tr h="500542">
                <a:tc>
                  <a:txBody>
                    <a:bodyPr/>
                    <a:lstStyle/>
                    <a:p>
                      <a:r>
                        <a:rPr lang="en-US" dirty="0"/>
                        <a:t>TX</a:t>
                      </a:r>
                    </a:p>
                  </a:txBody>
                  <a:tcPr/>
                </a:tc>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a:t>X</a:t>
                      </a:r>
                      <a:endParaRPr lang="en-US" b="1" dirty="0"/>
                    </a:p>
                  </a:txBody>
                  <a:tcPr/>
                </a:tc>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a:t>X</a:t>
                      </a:r>
                      <a:endParaRPr lang="en-US"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X</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X</a:t>
                      </a:r>
                    </a:p>
                  </a:txBody>
                  <a:tcPr/>
                </a:tc>
                <a:tc>
                  <a:txBody>
                    <a:bodyPr/>
                    <a:lstStyle/>
                    <a:p>
                      <a:endParaRPr lang="en-US"/>
                    </a:p>
                  </a:txBody>
                  <a:tcPr/>
                </a:tc>
                <a:extLst>
                  <a:ext uri="{0D108BD9-81ED-4DB2-BD59-A6C34878D82A}">
                    <a16:rowId xmlns:a16="http://schemas.microsoft.com/office/drawing/2014/main" val="10009"/>
                  </a:ext>
                </a:extLst>
              </a:tr>
              <a:tr h="500542">
                <a:tc>
                  <a:txBody>
                    <a:bodyPr/>
                    <a:lstStyle/>
                    <a:p>
                      <a:r>
                        <a:rPr lang="en-US" dirty="0"/>
                        <a:t>UT</a:t>
                      </a:r>
                    </a:p>
                  </a:txBody>
                  <a:tcPr/>
                </a:tc>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X</a:t>
                      </a:r>
                    </a:p>
                  </a:txBody>
                  <a:tcPr/>
                </a:tc>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a:t>X</a:t>
                      </a:r>
                      <a:endParaRPr lang="en-US"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X</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X</a:t>
                      </a:r>
                    </a:p>
                  </a:txBody>
                  <a:tcPr/>
                </a:tc>
                <a:tc>
                  <a:txBody>
                    <a:bodyPr/>
                    <a:lstStyle/>
                    <a:p>
                      <a:endParaRPr lang="en-US"/>
                    </a:p>
                  </a:txBody>
                  <a:tcPr/>
                </a:tc>
                <a:extLst>
                  <a:ext uri="{0D108BD9-81ED-4DB2-BD59-A6C34878D82A}">
                    <a16:rowId xmlns:a16="http://schemas.microsoft.com/office/drawing/2014/main" val="10010"/>
                  </a:ext>
                </a:extLst>
              </a:tr>
              <a:tr h="500542">
                <a:tc>
                  <a:txBody>
                    <a:bodyPr/>
                    <a:lstStyle/>
                    <a:p>
                      <a:r>
                        <a:rPr lang="en-US" dirty="0"/>
                        <a:t>VT</a:t>
                      </a:r>
                    </a:p>
                  </a:txBody>
                  <a:tcPr/>
                </a:tc>
                <a:tc>
                  <a:txBody>
                    <a:bodyPr/>
                    <a:lstStyle/>
                    <a:p>
                      <a:endParaRPr lang="en-US"/>
                    </a:p>
                  </a:txBody>
                  <a:tcPr/>
                </a:tc>
                <a:tc>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dirty="0">
                          <a:solidFill>
                            <a:srgbClr val="00B050"/>
                          </a:solidFill>
                          <a:latin typeface="Times New Roman" panose="02020603050405020304" pitchFamily="18" charset="0"/>
                          <a:cs typeface="Times New Roman" panose="02020603050405020304" pitchFamily="18" charset="0"/>
                        </a:rPr>
                        <a:t>√</a:t>
                      </a:r>
                      <a:endParaRPr lang="en-US" sz="3200" b="1" dirty="0">
                        <a:solidFill>
                          <a:srgbClr val="00B050"/>
                        </a:solidFill>
                      </a:endParaRP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29090340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720585908"/>
              </p:ext>
            </p:extLst>
          </p:nvPr>
        </p:nvGraphicFramePr>
        <p:xfrm>
          <a:off x="1376179" y="1730621"/>
          <a:ext cx="8696960" cy="3081830"/>
        </p:xfrm>
        <a:graphic>
          <a:graphicData uri="http://schemas.openxmlformats.org/drawingml/2006/table">
            <a:tbl>
              <a:tblPr firstRow="1" bandRow="1">
                <a:tableStyleId>{5C22544A-7EE6-4342-B048-85BDC9FD1C3A}</a:tableStyleId>
              </a:tblPr>
              <a:tblGrid>
                <a:gridCol w="1087120">
                  <a:extLst>
                    <a:ext uri="{9D8B030D-6E8A-4147-A177-3AD203B41FA5}">
                      <a16:colId xmlns:a16="http://schemas.microsoft.com/office/drawing/2014/main" val="20000"/>
                    </a:ext>
                  </a:extLst>
                </a:gridCol>
                <a:gridCol w="1087120">
                  <a:extLst>
                    <a:ext uri="{9D8B030D-6E8A-4147-A177-3AD203B41FA5}">
                      <a16:colId xmlns:a16="http://schemas.microsoft.com/office/drawing/2014/main" val="20001"/>
                    </a:ext>
                  </a:extLst>
                </a:gridCol>
                <a:gridCol w="1087120">
                  <a:extLst>
                    <a:ext uri="{9D8B030D-6E8A-4147-A177-3AD203B41FA5}">
                      <a16:colId xmlns:a16="http://schemas.microsoft.com/office/drawing/2014/main" val="20002"/>
                    </a:ext>
                  </a:extLst>
                </a:gridCol>
                <a:gridCol w="1087120">
                  <a:extLst>
                    <a:ext uri="{9D8B030D-6E8A-4147-A177-3AD203B41FA5}">
                      <a16:colId xmlns:a16="http://schemas.microsoft.com/office/drawing/2014/main" val="20003"/>
                    </a:ext>
                  </a:extLst>
                </a:gridCol>
                <a:gridCol w="1087120">
                  <a:extLst>
                    <a:ext uri="{9D8B030D-6E8A-4147-A177-3AD203B41FA5}">
                      <a16:colId xmlns:a16="http://schemas.microsoft.com/office/drawing/2014/main" val="20004"/>
                    </a:ext>
                  </a:extLst>
                </a:gridCol>
                <a:gridCol w="1087120">
                  <a:extLst>
                    <a:ext uri="{9D8B030D-6E8A-4147-A177-3AD203B41FA5}">
                      <a16:colId xmlns:a16="http://schemas.microsoft.com/office/drawing/2014/main" val="20005"/>
                    </a:ext>
                  </a:extLst>
                </a:gridCol>
                <a:gridCol w="1087120">
                  <a:extLst>
                    <a:ext uri="{9D8B030D-6E8A-4147-A177-3AD203B41FA5}">
                      <a16:colId xmlns:a16="http://schemas.microsoft.com/office/drawing/2014/main" val="20006"/>
                    </a:ext>
                  </a:extLst>
                </a:gridCol>
                <a:gridCol w="1087120">
                  <a:extLst>
                    <a:ext uri="{9D8B030D-6E8A-4147-A177-3AD203B41FA5}">
                      <a16:colId xmlns:a16="http://schemas.microsoft.com/office/drawing/2014/main" val="20007"/>
                    </a:ext>
                  </a:extLst>
                </a:gridCol>
              </a:tblGrid>
              <a:tr h="500542">
                <a:tc>
                  <a:txBody>
                    <a:bodyPr/>
                    <a:lstStyle/>
                    <a:p>
                      <a:r>
                        <a:rPr lang="en-US" dirty="0">
                          <a:solidFill>
                            <a:schemeClr val="bg1"/>
                          </a:solidFill>
                        </a:rPr>
                        <a:t>State</a:t>
                      </a:r>
                    </a:p>
                  </a:txBody>
                  <a:tcPr/>
                </a:tc>
                <a:tc>
                  <a:txBody>
                    <a:bodyPr/>
                    <a:lstStyle/>
                    <a:p>
                      <a:endParaRPr lang="en-US" dirty="0"/>
                    </a:p>
                  </a:txBody>
                  <a:tcPr/>
                </a:tc>
                <a:tc>
                  <a:txBody>
                    <a:bodyPr/>
                    <a:lstStyle/>
                    <a:p>
                      <a:r>
                        <a:rPr lang="en-US" dirty="0"/>
                        <a:t>Y</a:t>
                      </a:r>
                    </a:p>
                  </a:txBody>
                  <a:tcPr/>
                </a:tc>
                <a:tc>
                  <a:txBody>
                    <a:bodyPr/>
                    <a:lstStyle/>
                    <a:p>
                      <a:r>
                        <a:rPr lang="en-US" dirty="0"/>
                        <a:t>N</a:t>
                      </a:r>
                    </a:p>
                  </a:txBody>
                  <a:tcPr/>
                </a:tc>
                <a:tc>
                  <a:txBody>
                    <a:bodyPr/>
                    <a:lstStyle/>
                    <a:p>
                      <a:r>
                        <a:rPr lang="en-US" dirty="0"/>
                        <a:t>ID/DD</a:t>
                      </a:r>
                    </a:p>
                  </a:txBody>
                  <a:tcPr/>
                </a:tc>
                <a:tc>
                  <a:txBody>
                    <a:bodyPr/>
                    <a:lstStyle/>
                    <a:p>
                      <a:r>
                        <a:rPr lang="en-US" dirty="0" err="1"/>
                        <a:t>Cogn</a:t>
                      </a:r>
                      <a:r>
                        <a:rPr lang="en-US" dirty="0"/>
                        <a:t>.</a:t>
                      </a:r>
                    </a:p>
                  </a:txBody>
                  <a:tcPr/>
                </a:tc>
                <a:tc>
                  <a:txBody>
                    <a:bodyPr/>
                    <a:lstStyle/>
                    <a:p>
                      <a:r>
                        <a:rPr lang="en-US" dirty="0" err="1"/>
                        <a:t>Emot</a:t>
                      </a:r>
                      <a:r>
                        <a:rPr lang="en-US" dirty="0"/>
                        <a:t>.</a:t>
                      </a:r>
                      <a:r>
                        <a:rPr lang="en-US" baseline="0" dirty="0"/>
                        <a:t> </a:t>
                      </a:r>
                      <a:endParaRPr lang="en-US" dirty="0"/>
                    </a:p>
                  </a:txBody>
                  <a:tcPr/>
                </a:tc>
                <a:tc>
                  <a:txBody>
                    <a:bodyPr/>
                    <a:lstStyle/>
                    <a:p>
                      <a:r>
                        <a:rPr lang="en-US" dirty="0"/>
                        <a:t>Phys.</a:t>
                      </a:r>
                    </a:p>
                  </a:txBody>
                  <a:tcPr/>
                </a:tc>
                <a:extLst>
                  <a:ext uri="{0D108BD9-81ED-4DB2-BD59-A6C34878D82A}">
                    <a16:rowId xmlns:a16="http://schemas.microsoft.com/office/drawing/2014/main" val="10000"/>
                  </a:ext>
                </a:extLst>
              </a:tr>
              <a:tr h="500542">
                <a:tc>
                  <a:txBody>
                    <a:bodyPr/>
                    <a:lstStyle/>
                    <a:p>
                      <a:r>
                        <a:rPr lang="en-US" dirty="0"/>
                        <a:t>VA</a:t>
                      </a:r>
                    </a:p>
                  </a:txBody>
                  <a:tcPr/>
                </a:tc>
                <a:tc>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a:t>X</a:t>
                      </a:r>
                      <a:endParaRPr lang="en-US" b="1" dirty="0"/>
                    </a:p>
                  </a:txBody>
                  <a:tcPr/>
                </a:tc>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a:t>X</a:t>
                      </a:r>
                      <a:endParaRPr lang="en-US"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a:t>X</a:t>
                      </a:r>
                      <a:endParaRPr lang="en-US"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X</a:t>
                      </a:r>
                    </a:p>
                  </a:txBody>
                  <a:tcPr/>
                </a:tc>
                <a:tc>
                  <a:txBody>
                    <a:bodyPr/>
                    <a:lstStyle/>
                    <a:p>
                      <a:endParaRPr lang="en-US"/>
                    </a:p>
                  </a:txBody>
                  <a:tcPr/>
                </a:tc>
                <a:extLst>
                  <a:ext uri="{0D108BD9-81ED-4DB2-BD59-A6C34878D82A}">
                    <a16:rowId xmlns:a16="http://schemas.microsoft.com/office/drawing/2014/main" val="10001"/>
                  </a:ext>
                </a:extLst>
              </a:tr>
              <a:tr h="500542">
                <a:tc>
                  <a:txBody>
                    <a:bodyPr/>
                    <a:lstStyle/>
                    <a:p>
                      <a:r>
                        <a:rPr lang="en-US" dirty="0"/>
                        <a:t>WA</a:t>
                      </a:r>
                    </a:p>
                  </a:txBody>
                  <a:tcPr/>
                </a:tc>
                <a:tc>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a:t>X</a:t>
                      </a:r>
                      <a:endParaRPr lang="en-US" b="1" dirty="0"/>
                    </a:p>
                  </a:txBody>
                  <a:tcPr/>
                </a:tc>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a:t>X</a:t>
                      </a:r>
                      <a:endParaRPr lang="en-US"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a:t>X</a:t>
                      </a:r>
                      <a:endParaRPr lang="en-US" b="1" dirty="0"/>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2"/>
                  </a:ext>
                </a:extLst>
              </a:tr>
              <a:tr h="500542">
                <a:tc>
                  <a:txBody>
                    <a:bodyPr/>
                    <a:lstStyle/>
                    <a:p>
                      <a:r>
                        <a:rPr lang="en-US" dirty="0"/>
                        <a:t>WV</a:t>
                      </a:r>
                    </a:p>
                  </a:txBody>
                  <a:tcPr/>
                </a:tc>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a:t>X</a:t>
                      </a:r>
                      <a:endParaRPr lang="en-US" b="1" dirty="0"/>
                    </a:p>
                  </a:txBody>
                  <a:tcPr/>
                </a:tc>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a:t>X</a:t>
                      </a:r>
                      <a:endParaRPr lang="en-US"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a:t>X</a:t>
                      </a:r>
                      <a:endParaRPr lang="en-US"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X</a:t>
                      </a:r>
                    </a:p>
                  </a:txBody>
                  <a:tcPr/>
                </a:tc>
                <a:tc>
                  <a:txBody>
                    <a:bodyPr/>
                    <a:lstStyle/>
                    <a:p>
                      <a:endParaRPr lang="en-US"/>
                    </a:p>
                  </a:txBody>
                  <a:tcPr/>
                </a:tc>
                <a:extLst>
                  <a:ext uri="{0D108BD9-81ED-4DB2-BD59-A6C34878D82A}">
                    <a16:rowId xmlns:a16="http://schemas.microsoft.com/office/drawing/2014/main" val="10003"/>
                  </a:ext>
                </a:extLst>
              </a:tr>
              <a:tr h="500542">
                <a:tc>
                  <a:txBody>
                    <a:bodyPr/>
                    <a:lstStyle/>
                    <a:p>
                      <a:r>
                        <a:rPr lang="en-US" dirty="0"/>
                        <a:t>WI</a:t>
                      </a:r>
                    </a:p>
                  </a:txBody>
                  <a:tcPr/>
                </a:tc>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X</a:t>
                      </a:r>
                    </a:p>
                  </a:txBody>
                  <a:tcPr/>
                </a:tc>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a:t>X</a:t>
                      </a:r>
                      <a:endParaRPr lang="en-US"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X</a:t>
                      </a:r>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4"/>
                  </a:ext>
                </a:extLst>
              </a:tr>
              <a:tr h="500542">
                <a:tc>
                  <a:txBody>
                    <a:bodyPr/>
                    <a:lstStyle/>
                    <a:p>
                      <a:r>
                        <a:rPr lang="en-US" dirty="0"/>
                        <a:t>WY</a:t>
                      </a:r>
                    </a:p>
                  </a:txBody>
                  <a:tcPr/>
                </a:tc>
                <a:tc>
                  <a:txBody>
                    <a:bodyPr/>
                    <a:lstStyle/>
                    <a:p>
                      <a:endParaRPr lang="en-US"/>
                    </a:p>
                  </a:txBody>
                  <a:tcPr/>
                </a:tc>
                <a:tc>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dirty="0">
                          <a:solidFill>
                            <a:srgbClr val="00B050"/>
                          </a:solidFill>
                          <a:latin typeface="Times New Roman" panose="02020603050405020304" pitchFamily="18" charset="0"/>
                          <a:cs typeface="Times New Roman" panose="02020603050405020304" pitchFamily="18" charset="0"/>
                        </a:rPr>
                        <a:t>√</a:t>
                      </a:r>
                      <a:endParaRPr lang="en-US" sz="3200" b="1" dirty="0">
                        <a:solidFill>
                          <a:srgbClr val="00B050"/>
                        </a:solidFill>
                      </a:endParaRP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5"/>
                  </a:ext>
                </a:extLst>
              </a:tr>
            </a:tbl>
          </a:graphicData>
        </a:graphic>
      </p:graphicFrame>
      <p:sp>
        <p:nvSpPr>
          <p:cNvPr id="2" name="TextBox 1"/>
          <p:cNvSpPr txBox="1"/>
          <p:nvPr/>
        </p:nvSpPr>
        <p:spPr>
          <a:xfrm>
            <a:off x="212859" y="4914900"/>
            <a:ext cx="11023600" cy="646331"/>
          </a:xfrm>
          <a:prstGeom prst="rect">
            <a:avLst/>
          </a:prstGeom>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US" dirty="0"/>
              <a:t>Source: University of Minnesota, Institute on Community Integration; EOCIL’s Institute for Disability Studies and Policy  </a:t>
            </a:r>
          </a:p>
        </p:txBody>
      </p:sp>
    </p:spTree>
    <p:extLst>
      <p:ext uri="{BB962C8B-B14F-4D97-AF65-F5344CB8AC3E}">
        <p14:creationId xmlns:p14="http://schemas.microsoft.com/office/powerpoint/2010/main" val="27888188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9807" y="562896"/>
            <a:ext cx="9231976" cy="746975"/>
          </a:xfrm>
        </p:spPr>
        <p:txBody>
          <a:bodyPr>
            <a:normAutofit/>
          </a:bodyPr>
          <a:lstStyle/>
          <a:p>
            <a:pPr algn="ctr"/>
            <a:r>
              <a:rPr lang="en-US" i="1" dirty="0">
                <a:latin typeface="Arial" panose="020B0604020202020204" pitchFamily="34" charset="0"/>
                <a:cs typeface="Arial" panose="020B0604020202020204" pitchFamily="34" charset="0"/>
              </a:rPr>
              <a:t>Texas</a:t>
            </a:r>
          </a:p>
        </p:txBody>
      </p:sp>
      <p:sp>
        <p:nvSpPr>
          <p:cNvPr id="3" name="Content Placeholder 2"/>
          <p:cNvSpPr>
            <a:spLocks noGrp="1"/>
          </p:cNvSpPr>
          <p:nvPr>
            <p:ph idx="1"/>
          </p:nvPr>
        </p:nvSpPr>
        <p:spPr>
          <a:xfrm>
            <a:off x="204952" y="1679944"/>
            <a:ext cx="11556124" cy="4799683"/>
          </a:xfrm>
        </p:spPr>
        <p:txBody>
          <a:bodyPr>
            <a:normAutofit/>
          </a:bodyPr>
          <a:lstStyle/>
          <a:p>
            <a:r>
              <a:rPr lang="en-US" sz="3600" dirty="0">
                <a:latin typeface="Arial" panose="020B0604020202020204" pitchFamily="34" charset="0"/>
                <a:cs typeface="Arial" panose="020B0604020202020204" pitchFamily="34" charset="0"/>
              </a:rPr>
              <a:t>§§161.001;161.002(b);161.003;161.007</a:t>
            </a:r>
          </a:p>
          <a:p>
            <a:r>
              <a:rPr lang="en-US" sz="3600" dirty="0">
                <a:latin typeface="Arial" panose="020B0604020202020204" pitchFamily="34" charset="0"/>
                <a:cs typeface="Arial" panose="020B0604020202020204" pitchFamily="34" charset="0"/>
              </a:rPr>
              <a:t>“mental or emotional illness”; “Mental deficiency”	</a:t>
            </a:r>
          </a:p>
          <a:p>
            <a:r>
              <a:rPr lang="en-US" sz="3600" dirty="0">
                <a:latin typeface="Arial" panose="020B0604020202020204" pitchFamily="34" charset="0"/>
                <a:cs typeface="Arial" panose="020B0604020202020204" pitchFamily="34" charset="0"/>
              </a:rPr>
              <a:t>GOP dominant state</a:t>
            </a:r>
          </a:p>
          <a:p>
            <a:pPr lvl="1"/>
            <a:r>
              <a:rPr lang="en-US" sz="3400" dirty="0">
                <a:latin typeface="Arial" panose="020B0604020202020204" pitchFamily="34" charset="0"/>
                <a:cs typeface="Arial" panose="020B0604020202020204" pitchFamily="34" charset="0"/>
              </a:rPr>
              <a:t>Executive</a:t>
            </a:r>
          </a:p>
          <a:p>
            <a:pPr lvl="1"/>
            <a:r>
              <a:rPr lang="en-US" sz="3400" dirty="0">
                <a:latin typeface="Arial" panose="020B0604020202020204" pitchFamily="34" charset="0"/>
                <a:cs typeface="Arial" panose="020B0604020202020204" pitchFamily="34" charset="0"/>
              </a:rPr>
              <a:t>Legislature</a:t>
            </a:r>
          </a:p>
        </p:txBody>
      </p:sp>
    </p:spTree>
    <p:extLst>
      <p:ext uri="{BB962C8B-B14F-4D97-AF65-F5344CB8AC3E}">
        <p14:creationId xmlns:p14="http://schemas.microsoft.com/office/powerpoint/2010/main" val="31100367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9807" y="562896"/>
            <a:ext cx="9231976" cy="746975"/>
          </a:xfrm>
        </p:spPr>
        <p:txBody>
          <a:bodyPr>
            <a:normAutofit/>
          </a:bodyPr>
          <a:lstStyle/>
          <a:p>
            <a:pPr algn="ctr"/>
            <a:r>
              <a:rPr lang="en-US" i="1" dirty="0">
                <a:latin typeface="Arial" panose="020B0604020202020204" pitchFamily="34" charset="0"/>
                <a:cs typeface="Arial" panose="020B0604020202020204" pitchFamily="34" charset="0"/>
              </a:rPr>
              <a:t>California</a:t>
            </a:r>
          </a:p>
        </p:txBody>
      </p:sp>
      <p:sp>
        <p:nvSpPr>
          <p:cNvPr id="3" name="Content Placeholder 2"/>
          <p:cNvSpPr>
            <a:spLocks noGrp="1"/>
          </p:cNvSpPr>
          <p:nvPr>
            <p:ph idx="1"/>
          </p:nvPr>
        </p:nvSpPr>
        <p:spPr>
          <a:xfrm>
            <a:off x="204952" y="1679944"/>
            <a:ext cx="11556124" cy="4799683"/>
          </a:xfrm>
        </p:spPr>
        <p:txBody>
          <a:bodyPr>
            <a:normAutofit/>
          </a:bodyPr>
          <a:lstStyle/>
          <a:p>
            <a:r>
              <a:rPr lang="en-US" sz="3600" dirty="0">
                <a:latin typeface="Arial" panose="020B0604020202020204" pitchFamily="34" charset="0"/>
                <a:cs typeface="Arial" panose="020B0604020202020204" pitchFamily="34" charset="0"/>
              </a:rPr>
              <a:t>§§ 361.5(b); 366.26(c)(1)</a:t>
            </a:r>
          </a:p>
          <a:p>
            <a:r>
              <a:rPr lang="en-US" sz="3600" dirty="0">
                <a:latin typeface="Arial" panose="020B0604020202020204" pitchFamily="34" charset="0"/>
                <a:cs typeface="Arial" panose="020B0604020202020204" pitchFamily="34" charset="0"/>
              </a:rPr>
              <a:t>“Mental disability” </a:t>
            </a:r>
          </a:p>
          <a:p>
            <a:r>
              <a:rPr lang="en-US" sz="3600" dirty="0">
                <a:latin typeface="Arial" panose="020B0604020202020204" pitchFamily="34" charset="0"/>
                <a:cs typeface="Arial" panose="020B0604020202020204" pitchFamily="34" charset="0"/>
              </a:rPr>
              <a:t>Democratic Party dominant state</a:t>
            </a:r>
          </a:p>
          <a:p>
            <a:pPr lvl="1"/>
            <a:r>
              <a:rPr lang="en-US" sz="3400" dirty="0">
                <a:latin typeface="Arial" panose="020B0604020202020204" pitchFamily="34" charset="0"/>
                <a:cs typeface="Arial" panose="020B0604020202020204" pitchFamily="34" charset="0"/>
              </a:rPr>
              <a:t>Executive</a:t>
            </a:r>
          </a:p>
          <a:p>
            <a:pPr lvl="1"/>
            <a:r>
              <a:rPr lang="en-US" sz="3400" dirty="0">
                <a:latin typeface="Arial" panose="020B0604020202020204" pitchFamily="34" charset="0"/>
                <a:cs typeface="Arial" panose="020B0604020202020204" pitchFamily="34" charset="0"/>
              </a:rPr>
              <a:t>Legislature	</a:t>
            </a:r>
          </a:p>
        </p:txBody>
      </p:sp>
    </p:spTree>
    <p:extLst>
      <p:ext uri="{BB962C8B-B14F-4D97-AF65-F5344CB8AC3E}">
        <p14:creationId xmlns:p14="http://schemas.microsoft.com/office/powerpoint/2010/main" val="4630545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9807" y="562896"/>
            <a:ext cx="9231976" cy="746975"/>
          </a:xfrm>
        </p:spPr>
        <p:txBody>
          <a:bodyPr>
            <a:normAutofit/>
          </a:bodyPr>
          <a:lstStyle/>
          <a:p>
            <a:pPr algn="ctr"/>
            <a:r>
              <a:rPr lang="en-US" i="1" dirty="0">
                <a:latin typeface="Arial" panose="020B0604020202020204" pitchFamily="34" charset="0"/>
                <a:cs typeface="Arial" panose="020B0604020202020204" pitchFamily="34" charset="0"/>
              </a:rPr>
              <a:t>Colorado</a:t>
            </a:r>
          </a:p>
        </p:txBody>
      </p:sp>
      <p:sp>
        <p:nvSpPr>
          <p:cNvPr id="3" name="Content Placeholder 2"/>
          <p:cNvSpPr>
            <a:spLocks noGrp="1"/>
          </p:cNvSpPr>
          <p:nvPr>
            <p:ph idx="1"/>
          </p:nvPr>
        </p:nvSpPr>
        <p:spPr>
          <a:xfrm>
            <a:off x="204952" y="1679944"/>
            <a:ext cx="10869448" cy="4799683"/>
          </a:xfrm>
        </p:spPr>
        <p:txBody>
          <a:bodyPr>
            <a:normAutofit/>
          </a:bodyPr>
          <a:lstStyle/>
          <a:p>
            <a:r>
              <a:rPr lang="en-US" sz="3600" dirty="0">
                <a:latin typeface="Arial" panose="020B0604020202020204" pitchFamily="34" charset="0"/>
                <a:cs typeface="Arial" panose="020B0604020202020204" pitchFamily="34" charset="0"/>
              </a:rPr>
              <a:t> §§19-3-604</a:t>
            </a:r>
          </a:p>
          <a:p>
            <a:r>
              <a:rPr lang="en-US" sz="3600" dirty="0">
                <a:latin typeface="Arial" panose="020B0604020202020204" pitchFamily="34" charset="0"/>
                <a:cs typeface="Arial" panose="020B0604020202020204" pitchFamily="34" charset="0"/>
              </a:rPr>
              <a:t>“mental illness”; “emotional illness”’ “mental deficiency” </a:t>
            </a:r>
          </a:p>
          <a:p>
            <a:r>
              <a:rPr lang="en-US" sz="3600" dirty="0">
                <a:latin typeface="Arial" panose="020B0604020202020204" pitchFamily="34" charset="0"/>
                <a:cs typeface="Arial" panose="020B0604020202020204" pitchFamily="34" charset="0"/>
              </a:rPr>
              <a:t>Democratic Party dominant state/ mixed</a:t>
            </a:r>
          </a:p>
          <a:p>
            <a:pPr lvl="1"/>
            <a:r>
              <a:rPr lang="en-US" sz="3400" dirty="0">
                <a:latin typeface="Arial" panose="020B0604020202020204" pitchFamily="34" charset="0"/>
                <a:cs typeface="Arial" panose="020B0604020202020204" pitchFamily="34" charset="0"/>
              </a:rPr>
              <a:t>Executive</a:t>
            </a:r>
          </a:p>
          <a:p>
            <a:pPr lvl="1"/>
            <a:r>
              <a:rPr lang="en-US" sz="3400" dirty="0">
                <a:latin typeface="Arial" panose="020B0604020202020204" pitchFamily="34" charset="0"/>
                <a:cs typeface="Arial" panose="020B0604020202020204" pitchFamily="34" charset="0"/>
              </a:rPr>
              <a:t>Legislature – split (2016) </a:t>
            </a:r>
          </a:p>
        </p:txBody>
      </p:sp>
    </p:spTree>
    <p:extLst>
      <p:ext uri="{BB962C8B-B14F-4D97-AF65-F5344CB8AC3E}">
        <p14:creationId xmlns:p14="http://schemas.microsoft.com/office/powerpoint/2010/main" val="41626042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9807" y="562896"/>
            <a:ext cx="9231976" cy="746975"/>
          </a:xfrm>
        </p:spPr>
        <p:txBody>
          <a:bodyPr>
            <a:normAutofit/>
          </a:bodyPr>
          <a:lstStyle/>
          <a:p>
            <a:pPr algn="ctr"/>
            <a:r>
              <a:rPr lang="en-US" i="1" dirty="0">
                <a:latin typeface="Arial" panose="020B0604020202020204" pitchFamily="34" charset="0"/>
                <a:cs typeface="Arial" panose="020B0604020202020204" pitchFamily="34" charset="0"/>
              </a:rPr>
              <a:t>New York</a:t>
            </a:r>
          </a:p>
        </p:txBody>
      </p:sp>
      <p:sp>
        <p:nvSpPr>
          <p:cNvPr id="3" name="Content Placeholder 2"/>
          <p:cNvSpPr>
            <a:spLocks noGrp="1"/>
          </p:cNvSpPr>
          <p:nvPr>
            <p:ph idx="1"/>
          </p:nvPr>
        </p:nvSpPr>
        <p:spPr>
          <a:xfrm>
            <a:off x="204952" y="1679944"/>
            <a:ext cx="11556124" cy="4799683"/>
          </a:xfrm>
        </p:spPr>
        <p:txBody>
          <a:bodyPr>
            <a:normAutofit/>
          </a:bodyPr>
          <a:lstStyle/>
          <a:p>
            <a:r>
              <a:rPr lang="en-US" sz="3600" dirty="0">
                <a:latin typeface="Arial" panose="020B0604020202020204" pitchFamily="34" charset="0"/>
                <a:cs typeface="Arial" panose="020B0604020202020204" pitchFamily="34" charset="0"/>
              </a:rPr>
              <a:t> §§358-a;384-b</a:t>
            </a:r>
          </a:p>
          <a:p>
            <a:r>
              <a:rPr lang="en-US" sz="3600" dirty="0">
                <a:latin typeface="Arial" panose="020B0604020202020204" pitchFamily="34" charset="0"/>
                <a:cs typeface="Arial" panose="020B0604020202020204" pitchFamily="34" charset="0"/>
              </a:rPr>
              <a:t>“mental illnesses”; “mental retardation”</a:t>
            </a:r>
          </a:p>
          <a:p>
            <a:r>
              <a:rPr lang="en-US" sz="3600" dirty="0">
                <a:latin typeface="Arial" panose="020B0604020202020204" pitchFamily="34" charset="0"/>
                <a:cs typeface="Arial" panose="020B0604020202020204" pitchFamily="34" charset="0"/>
              </a:rPr>
              <a:t>Democratic Party dominant state</a:t>
            </a:r>
          </a:p>
          <a:p>
            <a:pPr lvl="1"/>
            <a:r>
              <a:rPr lang="en-US" sz="3400" dirty="0">
                <a:latin typeface="Arial" panose="020B0604020202020204" pitchFamily="34" charset="0"/>
                <a:cs typeface="Arial" panose="020B0604020202020204" pitchFamily="34" charset="0"/>
              </a:rPr>
              <a:t>Executive</a:t>
            </a:r>
          </a:p>
          <a:p>
            <a:pPr lvl="1"/>
            <a:r>
              <a:rPr lang="en-US" sz="3400" dirty="0">
                <a:latin typeface="Arial" panose="020B0604020202020204" pitchFamily="34" charset="0"/>
                <a:cs typeface="Arial" panose="020B0604020202020204" pitchFamily="34" charset="0"/>
              </a:rPr>
              <a:t>Legislature </a:t>
            </a:r>
          </a:p>
        </p:txBody>
      </p:sp>
    </p:spTree>
    <p:extLst>
      <p:ext uri="{BB962C8B-B14F-4D97-AF65-F5344CB8AC3E}">
        <p14:creationId xmlns:p14="http://schemas.microsoft.com/office/powerpoint/2010/main" val="9549621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2870" y="231820"/>
            <a:ext cx="9231976" cy="746975"/>
          </a:xfrm>
        </p:spPr>
        <p:txBody>
          <a:bodyPr>
            <a:normAutofit/>
          </a:bodyPr>
          <a:lstStyle/>
          <a:p>
            <a:pPr algn="ctr"/>
            <a:r>
              <a:rPr lang="en-US" i="1" dirty="0">
                <a:latin typeface="Arial" panose="020B0604020202020204" pitchFamily="34" charset="0"/>
                <a:cs typeface="Arial" panose="020B0604020202020204" pitchFamily="34" charset="0"/>
              </a:rPr>
              <a:t>Oregon</a:t>
            </a:r>
          </a:p>
        </p:txBody>
      </p:sp>
      <p:sp>
        <p:nvSpPr>
          <p:cNvPr id="3" name="Content Placeholder 2"/>
          <p:cNvSpPr>
            <a:spLocks noGrp="1"/>
          </p:cNvSpPr>
          <p:nvPr>
            <p:ph idx="1"/>
          </p:nvPr>
        </p:nvSpPr>
        <p:spPr>
          <a:xfrm>
            <a:off x="0" y="1198508"/>
            <a:ext cx="11240814" cy="5338770"/>
          </a:xfrm>
        </p:spPr>
        <p:txBody>
          <a:bodyPr>
            <a:normAutofit fontScale="92500" lnSpcReduction="10000"/>
          </a:bodyPr>
          <a:lstStyle/>
          <a:p>
            <a:r>
              <a:rPr lang="en-US" sz="3600" dirty="0">
                <a:latin typeface="Arial" panose="020B0604020202020204" pitchFamily="34" charset="0"/>
                <a:cs typeface="Arial" panose="020B0604020202020204" pitchFamily="34" charset="0"/>
              </a:rPr>
              <a:t> Power of the narrative</a:t>
            </a:r>
          </a:p>
          <a:p>
            <a:pPr lvl="1"/>
            <a:r>
              <a:rPr lang="en-US" sz="3400" dirty="0">
                <a:latin typeface="Arial" panose="020B0604020202020204" pitchFamily="34" charset="0"/>
                <a:cs typeface="Arial" panose="020B0604020202020204" pitchFamily="34" charset="0"/>
              </a:rPr>
              <a:t>Narrative Policy Framework (NPF)</a:t>
            </a:r>
          </a:p>
          <a:p>
            <a:pPr lvl="1"/>
            <a:r>
              <a:rPr lang="en-US" sz="3400" dirty="0">
                <a:latin typeface="Arial" panose="020B0604020202020204" pitchFamily="34" charset="0"/>
                <a:cs typeface="Arial" panose="020B0604020202020204" pitchFamily="34" charset="0"/>
              </a:rPr>
              <a:t>Case out of central Oregon</a:t>
            </a:r>
          </a:p>
          <a:p>
            <a:r>
              <a:rPr lang="en-US" sz="3600" dirty="0">
                <a:latin typeface="Arial" panose="020B0604020202020204" pitchFamily="34" charset="0"/>
                <a:cs typeface="Arial" panose="020B0604020202020204" pitchFamily="34" charset="0"/>
              </a:rPr>
              <a:t> EOCIL’s IDSP</a:t>
            </a:r>
          </a:p>
          <a:p>
            <a:pPr lvl="1"/>
            <a:r>
              <a:rPr lang="en-US" sz="3400" dirty="0">
                <a:latin typeface="Arial" panose="020B0604020202020204" pitchFamily="34" charset="0"/>
                <a:cs typeface="Arial" panose="020B0604020202020204" pitchFamily="34" charset="0"/>
              </a:rPr>
              <a:t>Researched the topic</a:t>
            </a:r>
          </a:p>
          <a:p>
            <a:pPr lvl="1"/>
            <a:r>
              <a:rPr lang="en-US" sz="3400" dirty="0">
                <a:latin typeface="Arial" panose="020B0604020202020204" pitchFamily="34" charset="0"/>
                <a:cs typeface="Arial" panose="020B0604020202020204" pitchFamily="34" charset="0"/>
              </a:rPr>
              <a:t>Developed white sheet</a:t>
            </a:r>
          </a:p>
          <a:p>
            <a:pPr lvl="2"/>
            <a:r>
              <a:rPr lang="en-US" sz="3200" dirty="0">
                <a:latin typeface="Arial" panose="020B0604020202020204" pitchFamily="34" charset="0"/>
                <a:cs typeface="Arial" panose="020B0604020202020204" pitchFamily="34" charset="0"/>
              </a:rPr>
              <a:t>Identified the issue; specific law</a:t>
            </a:r>
          </a:p>
          <a:p>
            <a:pPr lvl="2"/>
            <a:r>
              <a:rPr lang="en-US" sz="3200" dirty="0">
                <a:latin typeface="Arial" panose="020B0604020202020204" pitchFamily="34" charset="0"/>
                <a:cs typeface="Arial" panose="020B0604020202020204" pitchFamily="34" charset="0"/>
              </a:rPr>
              <a:t>Provided a narrative</a:t>
            </a:r>
          </a:p>
          <a:p>
            <a:pPr lvl="2"/>
            <a:r>
              <a:rPr lang="en-US" sz="3200" dirty="0">
                <a:latin typeface="Arial" panose="020B0604020202020204" pitchFamily="34" charset="0"/>
                <a:cs typeface="Arial" panose="020B0604020202020204" pitchFamily="34" charset="0"/>
              </a:rPr>
              <a:t>Action steps</a:t>
            </a:r>
          </a:p>
          <a:p>
            <a:pPr lvl="1"/>
            <a:r>
              <a:rPr lang="en-US" sz="3400" dirty="0">
                <a:latin typeface="Arial" panose="020B0604020202020204" pitchFamily="34" charset="0"/>
                <a:cs typeface="Arial" panose="020B0604020202020204" pitchFamily="34" charset="0"/>
              </a:rPr>
              <a:t>Worked with Oregon ADAPT and sought remedy through the legislature</a:t>
            </a:r>
          </a:p>
          <a:p>
            <a:endParaRPr lang="en-US" sz="3600" dirty="0">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65901" y="2459804"/>
            <a:ext cx="4674914" cy="2816178"/>
          </a:xfrm>
          <a:prstGeom prst="rect">
            <a:avLst/>
          </a:prstGeom>
        </p:spPr>
      </p:pic>
    </p:spTree>
    <p:extLst>
      <p:ext uri="{BB962C8B-B14F-4D97-AF65-F5344CB8AC3E}">
        <p14:creationId xmlns:p14="http://schemas.microsoft.com/office/powerpoint/2010/main" val="3689266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49823" y="231820"/>
            <a:ext cx="2365022" cy="746975"/>
          </a:xfrm>
        </p:spPr>
        <p:txBody>
          <a:bodyPr>
            <a:normAutofit fontScale="90000"/>
          </a:bodyPr>
          <a:lstStyle/>
          <a:p>
            <a:r>
              <a:rPr lang="en-US" i="1" dirty="0">
                <a:latin typeface="Arial" panose="020B0604020202020204" pitchFamily="34" charset="0"/>
                <a:cs typeface="Arial" panose="020B0604020202020204" pitchFamily="34" charset="0"/>
              </a:rPr>
              <a:t>AGENDA</a:t>
            </a:r>
          </a:p>
        </p:txBody>
      </p:sp>
      <p:sp>
        <p:nvSpPr>
          <p:cNvPr id="3" name="Content Placeholder 2"/>
          <p:cNvSpPr>
            <a:spLocks noGrp="1"/>
          </p:cNvSpPr>
          <p:nvPr>
            <p:ph idx="1"/>
          </p:nvPr>
        </p:nvSpPr>
        <p:spPr>
          <a:xfrm>
            <a:off x="470197" y="1293116"/>
            <a:ext cx="10820400" cy="5260084"/>
          </a:xfrm>
        </p:spPr>
        <p:txBody>
          <a:bodyPr>
            <a:normAutofit fontScale="92500" lnSpcReduction="10000"/>
          </a:bodyPr>
          <a:lstStyle/>
          <a:p>
            <a:r>
              <a:rPr lang="en-US" altLang="en-US" sz="3600" dirty="0">
                <a:latin typeface="Arial" panose="020B0604020202020204" pitchFamily="34" charset="0"/>
                <a:cs typeface="Arial" panose="020B0604020202020204" pitchFamily="34" charset="0"/>
              </a:rPr>
              <a:t>Define current issue and problem</a:t>
            </a:r>
            <a:endParaRPr lang="en-US" altLang="en-US" sz="1100" dirty="0">
              <a:latin typeface="Arial" panose="020B0604020202020204" pitchFamily="34" charset="0"/>
              <a:cs typeface="Arial" panose="020B0604020202020204" pitchFamily="34" charset="0"/>
            </a:endParaRPr>
          </a:p>
          <a:p>
            <a:pPr>
              <a:defRPr/>
            </a:pPr>
            <a:r>
              <a:rPr lang="en-US" altLang="en-US" sz="3600" dirty="0">
                <a:latin typeface="Arial" panose="020B0604020202020204" pitchFamily="34" charset="0"/>
                <a:cs typeface="Arial" panose="020B0604020202020204" pitchFamily="34" charset="0"/>
              </a:rPr>
              <a:t>Historical background</a:t>
            </a:r>
            <a:endParaRPr lang="en-US" altLang="en-US" sz="1100" dirty="0">
              <a:latin typeface="Arial" panose="020B0604020202020204" pitchFamily="34" charset="0"/>
              <a:cs typeface="Arial" panose="020B0604020202020204" pitchFamily="34" charset="0"/>
            </a:endParaRPr>
          </a:p>
          <a:p>
            <a:r>
              <a:rPr lang="en-US" altLang="en-US" sz="3600" dirty="0">
                <a:latin typeface="Arial" panose="020B0604020202020204" pitchFamily="34" charset="0"/>
                <a:cs typeface="Arial" panose="020B0604020202020204" pitchFamily="34" charset="0"/>
              </a:rPr>
              <a:t>Contemporary overview</a:t>
            </a:r>
            <a:endParaRPr lang="en-US" altLang="en-US" sz="1100" dirty="0">
              <a:latin typeface="Arial" panose="020B0604020202020204" pitchFamily="34" charset="0"/>
              <a:cs typeface="Arial" panose="020B0604020202020204" pitchFamily="34" charset="0"/>
            </a:endParaRPr>
          </a:p>
          <a:p>
            <a:r>
              <a:rPr lang="en-US" altLang="en-US" sz="3600" dirty="0">
                <a:latin typeface="Arial" panose="020B0604020202020204" pitchFamily="34" charset="0"/>
                <a:cs typeface="Arial" panose="020B0604020202020204" pitchFamily="34" charset="0"/>
              </a:rPr>
              <a:t>CIL Perspective</a:t>
            </a:r>
          </a:p>
          <a:p>
            <a:r>
              <a:rPr lang="en-US" altLang="en-US" sz="3600" dirty="0">
                <a:latin typeface="Arial" panose="020B0604020202020204" pitchFamily="34" charset="0"/>
                <a:cs typeface="Arial" panose="020B0604020202020204" pitchFamily="34" charset="0"/>
              </a:rPr>
              <a:t>Small group discussion</a:t>
            </a:r>
          </a:p>
          <a:p>
            <a:r>
              <a:rPr lang="en-US" altLang="en-US" sz="3600" dirty="0">
                <a:latin typeface="Arial" panose="020B0604020202020204" pitchFamily="34" charset="0"/>
                <a:cs typeface="Arial" panose="020B0604020202020204" pitchFamily="34" charset="0"/>
              </a:rPr>
              <a:t>Strategic policy development </a:t>
            </a:r>
          </a:p>
          <a:p>
            <a:r>
              <a:rPr lang="en-US" altLang="en-US" sz="3600" dirty="0">
                <a:latin typeface="Arial" panose="020B0604020202020204" pitchFamily="34" charset="0"/>
                <a:cs typeface="Arial" panose="020B0604020202020204" pitchFamily="34" charset="0"/>
              </a:rPr>
              <a:t>Accountability</a:t>
            </a:r>
          </a:p>
          <a:p>
            <a:r>
              <a:rPr lang="en-US" altLang="en-US" sz="3600" dirty="0">
                <a:latin typeface="Arial" panose="020B0604020202020204" pitchFamily="34" charset="0"/>
                <a:cs typeface="Arial" panose="020B0604020202020204" pitchFamily="34" charset="0"/>
              </a:rPr>
              <a:t>Conclusion/Discussion</a:t>
            </a:r>
          </a:p>
          <a:p>
            <a:endParaRPr lang="en-US" altLang="en-US"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0917921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9807" y="562896"/>
            <a:ext cx="9231976" cy="746975"/>
          </a:xfrm>
        </p:spPr>
        <p:txBody>
          <a:bodyPr>
            <a:normAutofit/>
          </a:bodyPr>
          <a:lstStyle/>
          <a:p>
            <a:pPr algn="ctr"/>
            <a:r>
              <a:rPr lang="en-US" i="1" dirty="0">
                <a:latin typeface="Arial" panose="020B0604020202020204" pitchFamily="34" charset="0"/>
                <a:cs typeface="Arial" panose="020B0604020202020204" pitchFamily="34" charset="0"/>
              </a:rPr>
              <a:t>Idaho</a:t>
            </a:r>
          </a:p>
        </p:txBody>
      </p:sp>
      <p:sp>
        <p:nvSpPr>
          <p:cNvPr id="3" name="Content Placeholder 2"/>
          <p:cNvSpPr>
            <a:spLocks noGrp="1"/>
          </p:cNvSpPr>
          <p:nvPr>
            <p:ph idx="1"/>
          </p:nvPr>
        </p:nvSpPr>
        <p:spPr>
          <a:xfrm>
            <a:off x="204952" y="1549400"/>
            <a:ext cx="11556124" cy="4930227"/>
          </a:xfrm>
        </p:spPr>
        <p:txBody>
          <a:bodyPr>
            <a:normAutofit/>
          </a:bodyPr>
          <a:lstStyle/>
          <a:p>
            <a:r>
              <a:rPr lang="en-US" sz="4000" dirty="0">
                <a:latin typeface="Arial" panose="020B0604020202020204" pitchFamily="34" charset="0"/>
                <a:cs typeface="Arial" panose="020B0604020202020204" pitchFamily="34" charset="0"/>
              </a:rPr>
              <a:t> </a:t>
            </a:r>
            <a:r>
              <a:rPr lang="en-US" sz="3200" dirty="0">
                <a:latin typeface="Arial" panose="020B0604020202020204" pitchFamily="34" charset="0"/>
                <a:cs typeface="Arial" panose="020B0604020202020204" pitchFamily="34" charset="0"/>
              </a:rPr>
              <a:t>Grassroots-led movement</a:t>
            </a:r>
          </a:p>
          <a:p>
            <a:r>
              <a:rPr lang="en-US" sz="3200" dirty="0">
                <a:latin typeface="Arial" panose="020B0604020202020204" pitchFamily="34" charset="0"/>
                <a:cs typeface="Arial" panose="020B0604020202020204" pitchFamily="34" charset="0"/>
              </a:rPr>
              <a:t> Idaho SILC</a:t>
            </a:r>
          </a:p>
          <a:p>
            <a:pPr lvl="1"/>
            <a:r>
              <a:rPr lang="en-US" sz="3200" dirty="0">
                <a:latin typeface="Arial" panose="020B0604020202020204" pitchFamily="34" charset="0"/>
                <a:cs typeface="Arial" panose="020B0604020202020204" pitchFamily="34" charset="0"/>
              </a:rPr>
              <a:t>Fathers And Mothers Independently Living with their Youth (FAMILY) committee </a:t>
            </a:r>
          </a:p>
          <a:p>
            <a:pPr lvl="1"/>
            <a:r>
              <a:rPr lang="en-US" sz="3200" dirty="0" err="1">
                <a:latin typeface="Arial" panose="020B0604020202020204" pitchFamily="34" charset="0"/>
                <a:cs typeface="Arial" panose="020B0604020202020204" pitchFamily="34" charset="0"/>
              </a:rPr>
              <a:t>PwDs</a:t>
            </a:r>
            <a:r>
              <a:rPr lang="en-US" sz="3200" dirty="0">
                <a:latin typeface="Arial" panose="020B0604020202020204" pitchFamily="34" charset="0"/>
                <a:cs typeface="Arial" panose="020B0604020202020204" pitchFamily="34" charset="0"/>
              </a:rPr>
              <a:t>, advocates, legislators, &amp; SMEs</a:t>
            </a:r>
          </a:p>
          <a:p>
            <a:r>
              <a:rPr lang="en-US" sz="3200" dirty="0">
                <a:latin typeface="Arial" panose="020B0604020202020204" pitchFamily="34" charset="0"/>
                <a:cs typeface="Arial" panose="020B0604020202020204" pitchFamily="34" charset="0"/>
              </a:rPr>
              <a:t> </a:t>
            </a:r>
            <a:r>
              <a:rPr lang="en-US" sz="3200" i="1" dirty="0">
                <a:latin typeface="Arial" panose="020B0604020202020204" pitchFamily="34" charset="0"/>
                <a:cs typeface="Arial" panose="020B0604020202020204" pitchFamily="34" charset="0"/>
              </a:rPr>
              <a:t>I am Sam</a:t>
            </a:r>
            <a:r>
              <a:rPr lang="en-US" sz="3200" dirty="0">
                <a:latin typeface="Arial" panose="020B0604020202020204" pitchFamily="34" charset="0"/>
                <a:cs typeface="Arial" panose="020B0604020202020204" pitchFamily="34" charset="0"/>
              </a:rPr>
              <a:t>; Power of the narrative </a:t>
            </a:r>
          </a:p>
          <a:p>
            <a:r>
              <a:rPr lang="en-US" sz="3200" dirty="0">
                <a:latin typeface="Arial" panose="020B0604020202020204" pitchFamily="34" charset="0"/>
                <a:cs typeface="Arial" panose="020B0604020202020204" pitchFamily="34" charset="0"/>
              </a:rPr>
              <a:t>FAMILY successfully introduces legislation in 2002 &amp; 2003</a:t>
            </a:r>
          </a:p>
          <a:p>
            <a:pPr lvl="1"/>
            <a:r>
              <a:rPr lang="en-US" sz="3000" dirty="0">
                <a:latin typeface="Arial" panose="020B0604020202020204" pitchFamily="34" charset="0"/>
                <a:cs typeface="Arial" panose="020B0604020202020204" pitchFamily="34" charset="0"/>
              </a:rPr>
              <a:t>1</a:t>
            </a:r>
            <a:r>
              <a:rPr lang="en-US" sz="3000" baseline="30000" dirty="0">
                <a:latin typeface="Arial" panose="020B0604020202020204" pitchFamily="34" charset="0"/>
                <a:cs typeface="Arial" panose="020B0604020202020204" pitchFamily="34" charset="0"/>
              </a:rPr>
              <a:t>st</a:t>
            </a:r>
            <a:r>
              <a:rPr lang="en-US" sz="3000" dirty="0">
                <a:latin typeface="Arial" panose="020B0604020202020204" pitchFamily="34" charset="0"/>
                <a:cs typeface="Arial" panose="020B0604020202020204" pitchFamily="34" charset="0"/>
              </a:rPr>
              <a:t> state in nation to include disability protections in TPR codes</a:t>
            </a:r>
          </a:p>
        </p:txBody>
      </p:sp>
    </p:spTree>
    <p:extLst>
      <p:ext uri="{BB962C8B-B14F-4D97-AF65-F5344CB8AC3E}">
        <p14:creationId xmlns:p14="http://schemas.microsoft.com/office/powerpoint/2010/main" val="28850787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4419" y="193720"/>
            <a:ext cx="9231976" cy="746975"/>
          </a:xfrm>
        </p:spPr>
        <p:txBody>
          <a:bodyPr>
            <a:normAutofit/>
          </a:bodyPr>
          <a:lstStyle/>
          <a:p>
            <a:pPr algn="ctr"/>
            <a:r>
              <a:rPr lang="en-US" i="1" dirty="0">
                <a:latin typeface="Arial" panose="020B0604020202020204" pitchFamily="34" charset="0"/>
                <a:cs typeface="Arial" panose="020B0604020202020204" pitchFamily="34" charset="0"/>
              </a:rPr>
              <a:t>Political Party Analysis</a:t>
            </a:r>
          </a:p>
        </p:txBody>
      </p:sp>
      <p:sp>
        <p:nvSpPr>
          <p:cNvPr id="3" name="Content Placeholder 2"/>
          <p:cNvSpPr>
            <a:spLocks noGrp="1"/>
          </p:cNvSpPr>
          <p:nvPr>
            <p:ph idx="1"/>
          </p:nvPr>
        </p:nvSpPr>
        <p:spPr>
          <a:xfrm>
            <a:off x="0" y="1258217"/>
            <a:ext cx="11240814" cy="5474370"/>
          </a:xfrm>
        </p:spPr>
        <p:txBody>
          <a:bodyPr>
            <a:normAutofit/>
          </a:bodyPr>
          <a:lstStyle/>
          <a:p>
            <a:r>
              <a:rPr lang="en-US" sz="3600" dirty="0">
                <a:latin typeface="Arial" panose="020B0604020202020204" pitchFamily="34" charset="0"/>
                <a:cs typeface="Arial" panose="020B0604020202020204" pitchFamily="34" charset="0"/>
              </a:rPr>
              <a:t> 8 Republican dominant states</a:t>
            </a:r>
          </a:p>
          <a:p>
            <a:pPr lvl="1"/>
            <a:r>
              <a:rPr lang="en-US" sz="3400" dirty="0">
                <a:latin typeface="Arial" panose="020B0604020202020204" pitchFamily="34" charset="0"/>
                <a:cs typeface="Arial" panose="020B0604020202020204" pitchFamily="34" charset="0"/>
              </a:rPr>
              <a:t>FL, ID, IN, LA, MI, PA, SD, WY</a:t>
            </a:r>
          </a:p>
          <a:p>
            <a:r>
              <a:rPr lang="en-US" sz="3600" dirty="0">
                <a:latin typeface="Arial" panose="020B0604020202020204" pitchFamily="34" charset="0"/>
                <a:cs typeface="Arial" panose="020B0604020202020204" pitchFamily="34" charset="0"/>
              </a:rPr>
              <a:t>7 Democratic dominant states</a:t>
            </a:r>
          </a:p>
          <a:p>
            <a:pPr lvl="1"/>
            <a:r>
              <a:rPr lang="en-US" sz="3400" dirty="0">
                <a:latin typeface="Arial" panose="020B0604020202020204" pitchFamily="34" charset="0"/>
                <a:cs typeface="Arial" panose="020B0604020202020204" pitchFamily="34" charset="0"/>
              </a:rPr>
              <a:t>CT, ME, MN, NJ, OR, RI, VT,</a:t>
            </a:r>
          </a:p>
          <a:p>
            <a:endParaRPr lang="en-US"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State legislatures</a:t>
            </a:r>
          </a:p>
          <a:p>
            <a:r>
              <a:rPr lang="en-US" sz="3600" dirty="0">
                <a:latin typeface="Arial" panose="020B0604020202020204" pitchFamily="34" charset="0"/>
                <a:cs typeface="Arial" panose="020B0604020202020204" pitchFamily="34" charset="0"/>
              </a:rPr>
              <a:t>Governors</a:t>
            </a:r>
          </a:p>
          <a:p>
            <a:r>
              <a:rPr lang="en-US" sz="3600" dirty="0">
                <a:latin typeface="Arial" panose="020B0604020202020204" pitchFamily="34" charset="0"/>
                <a:cs typeface="Arial" panose="020B0604020202020204" pitchFamily="34" charset="0"/>
              </a:rPr>
              <a:t>Federal legislators </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45300" y="2741612"/>
            <a:ext cx="4395514" cy="3990975"/>
          </a:xfrm>
          <a:prstGeom prst="rect">
            <a:avLst/>
          </a:prstGeom>
        </p:spPr>
      </p:pic>
    </p:spTree>
    <p:extLst>
      <p:ext uri="{BB962C8B-B14F-4D97-AF65-F5344CB8AC3E}">
        <p14:creationId xmlns:p14="http://schemas.microsoft.com/office/powerpoint/2010/main" val="31108088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2870" y="231820"/>
            <a:ext cx="9231976" cy="746975"/>
          </a:xfrm>
        </p:spPr>
        <p:txBody>
          <a:bodyPr>
            <a:normAutofit/>
          </a:bodyPr>
          <a:lstStyle/>
          <a:p>
            <a:pPr algn="ctr"/>
            <a:r>
              <a:rPr lang="en-US" i="1" dirty="0">
                <a:latin typeface="Arial" panose="020B0604020202020204" pitchFamily="34" charset="0"/>
                <a:cs typeface="Arial" panose="020B0604020202020204" pitchFamily="34" charset="0"/>
              </a:rPr>
              <a:t>Take Home Message</a:t>
            </a:r>
          </a:p>
        </p:txBody>
      </p:sp>
      <p:sp>
        <p:nvSpPr>
          <p:cNvPr id="3" name="Content Placeholder 2"/>
          <p:cNvSpPr>
            <a:spLocks noGrp="1"/>
          </p:cNvSpPr>
          <p:nvPr>
            <p:ph idx="1"/>
          </p:nvPr>
        </p:nvSpPr>
        <p:spPr>
          <a:xfrm>
            <a:off x="116713" y="1785362"/>
            <a:ext cx="11240814" cy="4799683"/>
          </a:xfrm>
        </p:spPr>
        <p:txBody>
          <a:bodyPr>
            <a:normAutofit/>
          </a:bodyPr>
          <a:lstStyle/>
          <a:p>
            <a:endParaRPr lang="en-US" sz="3600" dirty="0">
              <a:latin typeface="Arial" panose="020B0604020202020204" pitchFamily="34" charset="0"/>
              <a:cs typeface="Arial" panose="020B0604020202020204" pitchFamily="34" charset="0"/>
            </a:endParaRPr>
          </a:p>
          <a:p>
            <a:pPr marL="0" indent="0">
              <a:buNone/>
            </a:pPr>
            <a:r>
              <a:rPr lang="en-US" sz="4800" dirty="0">
                <a:latin typeface="Arial" panose="020B0604020202020204" pitchFamily="34" charset="0"/>
                <a:cs typeface="Arial" panose="020B0604020202020204" pitchFamily="34" charset="0"/>
              </a:rPr>
              <a:t>Develop a two-party policy plan</a:t>
            </a:r>
            <a:endParaRPr lang="en-US" sz="4600" dirty="0">
              <a:latin typeface="Arial" panose="020B0604020202020204" pitchFamily="34" charset="0"/>
              <a:cs typeface="Arial" panose="020B0604020202020204" pitchFamily="34" charset="0"/>
            </a:endParaRPr>
          </a:p>
          <a:p>
            <a:endParaRPr lang="en-US" sz="3600" dirty="0">
              <a:latin typeface="Arial" panose="020B0604020202020204" pitchFamily="34" charset="0"/>
              <a:cs typeface="Arial" panose="020B0604020202020204" pitchFamily="34" charset="0"/>
            </a:endParaRPr>
          </a:p>
          <a:p>
            <a:endParaRPr lang="en-US" sz="3600" dirty="0">
              <a:latin typeface="Arial" panose="020B0604020202020204" pitchFamily="34" charset="0"/>
              <a:cs typeface="Arial" panose="020B0604020202020204" pitchFamily="34" charset="0"/>
            </a:endParaRPr>
          </a:p>
          <a:p>
            <a:pPr marL="0" indent="0">
              <a:buNone/>
            </a:pPr>
            <a:r>
              <a:rPr lang="en-US" sz="36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839084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2870" y="205740"/>
            <a:ext cx="9231976" cy="1268729"/>
          </a:xfrm>
        </p:spPr>
        <p:txBody>
          <a:bodyPr>
            <a:noAutofit/>
          </a:bodyPr>
          <a:lstStyle/>
          <a:p>
            <a:pPr algn="ctr"/>
            <a:r>
              <a:rPr lang="en-US" i="1" dirty="0">
                <a:latin typeface="Arial" panose="020B0604020202020204" pitchFamily="34" charset="0"/>
                <a:cs typeface="Arial" panose="020B0604020202020204" pitchFamily="34" charset="0"/>
              </a:rPr>
              <a:t>CIL Perspective: </a:t>
            </a:r>
            <a:r>
              <a:rPr lang="en-US" dirty="0">
                <a:latin typeface="Arial" panose="020B0604020202020204" pitchFamily="34" charset="0"/>
                <a:cs typeface="Arial" panose="020B0604020202020204" pitchFamily="34" charset="0"/>
              </a:rPr>
              <a:t>Starting Premise/Disclosures</a:t>
            </a:r>
            <a:endParaRPr lang="en-US" i="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8316" y="1691640"/>
            <a:ext cx="11240814" cy="5086350"/>
          </a:xfrm>
        </p:spPr>
        <p:txBody>
          <a:bodyPr>
            <a:noAutofit/>
          </a:bodyPr>
          <a:lstStyle/>
          <a:p>
            <a:r>
              <a:rPr lang="en-US" sz="4000" dirty="0">
                <a:latin typeface="Arial" panose="020B0604020202020204" pitchFamily="34" charset="0"/>
                <a:cs typeface="Arial" panose="020B0604020202020204" pitchFamily="34" charset="0"/>
              </a:rPr>
              <a:t>I am a member of the deaf and hard of hearing community, please use the microphone to ask your questions</a:t>
            </a:r>
          </a:p>
          <a:p>
            <a:r>
              <a:rPr lang="en-US" sz="4000" dirty="0">
                <a:latin typeface="Arial" panose="020B0604020202020204" pitchFamily="34" charset="0"/>
                <a:cs typeface="Arial" panose="020B0604020202020204" pitchFamily="34" charset="0"/>
              </a:rPr>
              <a:t>I have a short term memory loss so my slides can be filled with recent thoughts that I cannot retain</a:t>
            </a:r>
          </a:p>
          <a:p>
            <a:r>
              <a:rPr lang="en-US" sz="4000" dirty="0">
                <a:latin typeface="Arial" panose="020B0604020202020204" pitchFamily="34" charset="0"/>
                <a:cs typeface="Arial" panose="020B0604020202020204" pitchFamily="34" charset="0"/>
              </a:rPr>
              <a:t>I acknowledge I DO NOT SPEAK FOR THE ENTIRE DISABILITY MOVEMENT</a:t>
            </a:r>
          </a:p>
          <a:p>
            <a:endParaRPr lang="en-US" sz="4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84700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16" y="274319"/>
            <a:ext cx="11240814" cy="6503671"/>
          </a:xfrm>
        </p:spPr>
        <p:txBody>
          <a:bodyPr>
            <a:noAutofit/>
          </a:bodyPr>
          <a:lstStyle/>
          <a:p>
            <a:r>
              <a:rPr lang="en-US" sz="4000" dirty="0">
                <a:latin typeface="Arial" panose="020B0604020202020204" pitchFamily="34" charset="0"/>
                <a:cs typeface="Arial" panose="020B0604020202020204" pitchFamily="34" charset="0"/>
              </a:rPr>
              <a:t>CILs must define the movement and create system change.  We are accountable to constituents we represent.  All other entities (our three branches of government and all their agencies, the U.N., our SILCs and USCID,APRIL, NCIL other national advocacy groups, must listen to us and not the other way around.  We define the movement!  Our movement has to be bottom up liberation movement and not top down!</a:t>
            </a:r>
          </a:p>
          <a:p>
            <a:pPr marL="0" indent="0">
              <a:buNone/>
            </a:pPr>
            <a:endParaRPr lang="en-US" sz="4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135767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16" y="251460"/>
            <a:ext cx="11240814" cy="6606540"/>
          </a:xfrm>
        </p:spPr>
        <p:txBody>
          <a:bodyPr>
            <a:noAutofit/>
          </a:bodyPr>
          <a:lstStyle/>
          <a:p>
            <a:pPr marL="182563" indent="-182563">
              <a:lnSpc>
                <a:spcPct val="100000"/>
              </a:lnSpc>
              <a:spcBef>
                <a:spcPts val="0"/>
              </a:spcBef>
              <a:spcAft>
                <a:spcPts val="0"/>
              </a:spcAft>
            </a:pPr>
            <a:r>
              <a:rPr lang="en-US" sz="4000" dirty="0">
                <a:latin typeface="Arial" panose="020B0604020202020204" pitchFamily="34" charset="0"/>
                <a:cs typeface="Arial" panose="020B0604020202020204" pitchFamily="34" charset="0"/>
              </a:rPr>
              <a:t>“I am an activist – I am not an academic” </a:t>
            </a:r>
          </a:p>
          <a:p>
            <a:pPr indent="0">
              <a:lnSpc>
                <a:spcPct val="100000"/>
              </a:lnSpc>
              <a:spcBef>
                <a:spcPts val="0"/>
              </a:spcBef>
              <a:spcAft>
                <a:spcPts val="0"/>
              </a:spcAft>
              <a:buNone/>
            </a:pPr>
            <a:r>
              <a:rPr lang="en-US" sz="2500" dirty="0">
                <a:latin typeface="Arial" panose="020B0604020202020204" pitchFamily="34" charset="0"/>
                <a:cs typeface="Arial" panose="020B0604020202020204" pitchFamily="34" charset="0"/>
              </a:rPr>
              <a:t>		Eleanor </a:t>
            </a:r>
            <a:r>
              <a:rPr lang="en-US" sz="2500" dirty="0" err="1">
                <a:latin typeface="Arial" panose="020B0604020202020204" pitchFamily="34" charset="0"/>
                <a:cs typeface="Arial" panose="020B0604020202020204" pitchFamily="34" charset="0"/>
              </a:rPr>
              <a:t>Lisney</a:t>
            </a:r>
            <a:r>
              <a:rPr lang="en-US" sz="2500" dirty="0">
                <a:latin typeface="Arial" panose="020B0604020202020204" pitchFamily="34" charset="0"/>
                <a:cs typeface="Arial" panose="020B0604020202020204" pitchFamily="34" charset="0"/>
              </a:rPr>
              <a:t>, Co-founder of Sisters of Frida</a:t>
            </a:r>
          </a:p>
          <a:p>
            <a:r>
              <a:rPr lang="en-US" sz="4000" dirty="0">
                <a:latin typeface="Arial" panose="020B0604020202020204" pitchFamily="34" charset="0"/>
                <a:cs typeface="Arial" panose="020B0604020202020204" pitchFamily="34" charset="0"/>
              </a:rPr>
              <a:t>At the Institute for Disability Studies and Policy, we believe academia and CILs are a natural marriage </a:t>
            </a:r>
          </a:p>
          <a:p>
            <a:r>
              <a:rPr lang="en-US" sz="4000" dirty="0">
                <a:latin typeface="Arial" panose="020B0604020202020204" pitchFamily="34" charset="0"/>
                <a:cs typeface="Arial" panose="020B0604020202020204" pitchFamily="34" charset="0"/>
              </a:rPr>
              <a:t>CILs List of Issues</a:t>
            </a:r>
            <a:r>
              <a:rPr lang="en-US" sz="4000" b="1" dirty="0">
                <a:latin typeface="Arial" panose="020B0604020202020204" pitchFamily="34" charset="0"/>
                <a:cs typeface="Arial" panose="020B0604020202020204" pitchFamily="34" charset="0"/>
              </a:rPr>
              <a:t>--}</a:t>
            </a:r>
            <a:r>
              <a:rPr lang="en-US" sz="4000" dirty="0">
                <a:latin typeface="Arial" panose="020B0604020202020204" pitchFamily="34" charset="0"/>
                <a:cs typeface="Arial" panose="020B0604020202020204" pitchFamily="34" charset="0"/>
              </a:rPr>
              <a:t>Academia</a:t>
            </a:r>
            <a:r>
              <a:rPr lang="en-US" sz="4000" b="1" dirty="0">
                <a:latin typeface="Arial" panose="020B0604020202020204" pitchFamily="34" charset="0"/>
                <a:cs typeface="Arial" panose="020B0604020202020204" pitchFamily="34" charset="0"/>
              </a:rPr>
              <a:t> </a:t>
            </a:r>
            <a:r>
              <a:rPr lang="en-US" sz="4000" dirty="0">
                <a:latin typeface="Arial" panose="020B0604020202020204" pitchFamily="34" charset="0"/>
                <a:cs typeface="Arial" panose="020B0604020202020204" pitchFamily="34" charset="0"/>
              </a:rPr>
              <a:t>actionable research</a:t>
            </a:r>
            <a:r>
              <a:rPr lang="en-US" sz="4000" b="1" dirty="0">
                <a:latin typeface="Arial" panose="020B0604020202020204" pitchFamily="34" charset="0"/>
                <a:cs typeface="Arial" panose="020B0604020202020204" pitchFamily="34" charset="0"/>
              </a:rPr>
              <a:t>--}</a:t>
            </a:r>
            <a:r>
              <a:rPr lang="en-US" sz="4000" dirty="0">
                <a:latin typeface="Arial" panose="020B0604020202020204" pitchFamily="34" charset="0"/>
                <a:cs typeface="Arial" panose="020B0604020202020204" pitchFamily="34" charset="0"/>
              </a:rPr>
              <a:t>CILs</a:t>
            </a:r>
            <a:r>
              <a:rPr lang="en-US" sz="4000" b="1" dirty="0">
                <a:latin typeface="Arial" panose="020B0604020202020204" pitchFamily="34" charset="0"/>
                <a:cs typeface="Arial" panose="020B0604020202020204" pitchFamily="34" charset="0"/>
              </a:rPr>
              <a:t> r</a:t>
            </a:r>
            <a:r>
              <a:rPr lang="en-US" sz="4000" dirty="0">
                <a:latin typeface="Arial" panose="020B0604020202020204" pitchFamily="34" charset="0"/>
                <a:cs typeface="Arial" panose="020B0604020202020204" pitchFamily="34" charset="0"/>
              </a:rPr>
              <a:t>oot cause analysis</a:t>
            </a:r>
            <a:r>
              <a:rPr lang="en-US" sz="4000" b="1" dirty="0">
                <a:latin typeface="Arial" panose="020B0604020202020204" pitchFamily="34" charset="0"/>
                <a:cs typeface="Arial" panose="020B0604020202020204" pitchFamily="34" charset="0"/>
              </a:rPr>
              <a:t>--}</a:t>
            </a:r>
            <a:r>
              <a:rPr lang="en-US" sz="4000" dirty="0">
                <a:latin typeface="Arial" panose="020B0604020202020204" pitchFamily="34" charset="0"/>
                <a:cs typeface="Arial" panose="020B0604020202020204" pitchFamily="34" charset="0"/>
              </a:rPr>
              <a:t>CILs White Sheets with action steps</a:t>
            </a:r>
            <a:r>
              <a:rPr lang="en-US" sz="4000" b="1" dirty="0">
                <a:latin typeface="Arial" panose="020B0604020202020204" pitchFamily="34" charset="0"/>
                <a:cs typeface="Arial" panose="020B0604020202020204" pitchFamily="34" charset="0"/>
              </a:rPr>
              <a:t>--}</a:t>
            </a:r>
            <a:r>
              <a:rPr lang="en-US" sz="4000" dirty="0">
                <a:latin typeface="Arial" panose="020B0604020202020204" pitchFamily="34" charset="0"/>
                <a:cs typeface="Arial" panose="020B0604020202020204" pitchFamily="34" charset="0"/>
              </a:rPr>
              <a:t>System Change</a:t>
            </a:r>
          </a:p>
        </p:txBody>
      </p:sp>
    </p:spTree>
    <p:extLst>
      <p:ext uri="{BB962C8B-B14F-4D97-AF65-F5344CB8AC3E}">
        <p14:creationId xmlns:p14="http://schemas.microsoft.com/office/powerpoint/2010/main" val="21291201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68630"/>
            <a:ext cx="11309130" cy="6389370"/>
          </a:xfrm>
        </p:spPr>
        <p:txBody>
          <a:bodyPr>
            <a:noAutofit/>
          </a:bodyPr>
          <a:lstStyle/>
          <a:p>
            <a:r>
              <a:rPr lang="en-US" sz="4000" dirty="0">
                <a:latin typeface="Arial" panose="020B0604020202020204" pitchFamily="34" charset="0"/>
                <a:cs typeface="Arial" panose="020B0604020202020204" pitchFamily="34" charset="0"/>
              </a:rPr>
              <a:t>RCA: Bird’s-eye view, think bigger picture approach, and be </a:t>
            </a:r>
            <a:r>
              <a:rPr lang="en-US" sz="4000" u="sng" dirty="0">
                <a:latin typeface="Arial" panose="020B0604020202020204" pitchFamily="34" charset="0"/>
                <a:cs typeface="Arial" panose="020B0604020202020204" pitchFamily="34" charset="0"/>
              </a:rPr>
              <a:t>analytically honest</a:t>
            </a:r>
          </a:p>
          <a:p>
            <a:pPr marL="822960" lvl="3" indent="0">
              <a:buNone/>
            </a:pPr>
            <a:endParaRPr lang="en-US" sz="4000" dirty="0">
              <a:latin typeface="Arial" panose="020B0604020202020204" pitchFamily="34" charset="0"/>
              <a:cs typeface="Arial" panose="020B0604020202020204" pitchFamily="34" charset="0"/>
            </a:endParaRPr>
          </a:p>
          <a:p>
            <a:pPr lvl="3"/>
            <a:r>
              <a:rPr lang="en-US" sz="4000" dirty="0">
                <a:latin typeface="Arial" panose="020B0604020202020204" pitchFamily="34" charset="0"/>
                <a:cs typeface="Arial" panose="020B0604020202020204" pitchFamily="34" charset="0"/>
              </a:rPr>
              <a:t>Analytically honest: Overly critical; peeling </a:t>
            </a:r>
            <a:r>
              <a:rPr lang="en-US" sz="4000" dirty="0" err="1">
                <a:latin typeface="Arial" panose="020B0604020202020204" pitchFamily="34" charset="0"/>
                <a:cs typeface="Arial" panose="020B0604020202020204" pitchFamily="34" charset="0"/>
              </a:rPr>
              <a:t>te</a:t>
            </a:r>
            <a:r>
              <a:rPr lang="en-US" sz="4000" dirty="0">
                <a:latin typeface="Arial" panose="020B0604020202020204" pitchFamily="34" charset="0"/>
                <a:cs typeface="Arial" panose="020B0604020202020204" pitchFamily="34" charset="0"/>
              </a:rPr>
              <a:t> onion: uncomfortable; does not feel good; it makes us cry.  If we do the best job we can, it will get us to the core, force accountability which is necessary if we really want to attempt to alleviate root causes of threats to our movement.</a:t>
            </a:r>
          </a:p>
          <a:p>
            <a:endParaRPr lang="en-US" sz="4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379147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2870" y="231820"/>
            <a:ext cx="9231976" cy="746975"/>
          </a:xfrm>
        </p:spPr>
        <p:txBody>
          <a:bodyPr>
            <a:normAutofit/>
          </a:bodyPr>
          <a:lstStyle/>
          <a:p>
            <a:pPr algn="ctr"/>
            <a:r>
              <a:rPr lang="en-US" i="1" dirty="0">
                <a:latin typeface="Arial" panose="020B0604020202020204" pitchFamily="34" charset="0"/>
                <a:cs typeface="Arial" panose="020B0604020202020204" pitchFamily="34" charset="0"/>
              </a:rPr>
              <a:t>CIL Perspective: RCA</a:t>
            </a:r>
          </a:p>
        </p:txBody>
      </p:sp>
      <p:sp>
        <p:nvSpPr>
          <p:cNvPr id="3" name="Content Placeholder 2"/>
          <p:cNvSpPr>
            <a:spLocks noGrp="1"/>
          </p:cNvSpPr>
          <p:nvPr>
            <p:ph idx="1"/>
          </p:nvPr>
        </p:nvSpPr>
        <p:spPr>
          <a:xfrm>
            <a:off x="68316" y="864495"/>
            <a:ext cx="11240814" cy="5879205"/>
          </a:xfrm>
        </p:spPr>
        <p:txBody>
          <a:bodyPr>
            <a:noAutofit/>
          </a:bodyPr>
          <a:lstStyle/>
          <a:p>
            <a:pPr marL="0" indent="0">
              <a:buNone/>
            </a:pPr>
            <a:r>
              <a:rPr lang="en-US" sz="4000" u="sng" dirty="0">
                <a:latin typeface="Arial" panose="020B0604020202020204" pitchFamily="34" charset="0"/>
                <a:cs typeface="Arial" panose="020B0604020202020204" pitchFamily="34" charset="0"/>
              </a:rPr>
              <a:t>Quick root cause analysis for our exercise</a:t>
            </a:r>
            <a:r>
              <a:rPr lang="en-US" sz="4000" dirty="0">
                <a:latin typeface="Arial" panose="020B0604020202020204" pitchFamily="34" charset="0"/>
                <a:cs typeface="Arial" panose="020B0604020202020204" pitchFamily="34" charset="0"/>
              </a:rPr>
              <a:t> </a:t>
            </a:r>
          </a:p>
          <a:p>
            <a:r>
              <a:rPr lang="en-US" sz="4000" dirty="0">
                <a:latin typeface="Arial" panose="020B0604020202020204" pitchFamily="34" charset="0"/>
                <a:cs typeface="Arial" panose="020B0604020202020204" pitchFamily="34" charset="0"/>
              </a:rPr>
              <a:t>Discriminatory TPR codes are a symptom of a bigger problem</a:t>
            </a:r>
          </a:p>
          <a:p>
            <a:pPr lvl="2"/>
            <a:r>
              <a:rPr lang="en-US" sz="4000" b="1" u="sng" dirty="0">
                <a:latin typeface="Arial" panose="020B0604020202020204" pitchFamily="34" charset="0"/>
                <a:cs typeface="Arial" panose="020B0604020202020204" pitchFamily="34" charset="0"/>
              </a:rPr>
              <a:t>Why</a:t>
            </a:r>
            <a:r>
              <a:rPr lang="en-US" sz="4000" dirty="0">
                <a:latin typeface="Arial" panose="020B0604020202020204" pitchFamily="34" charset="0"/>
                <a:cs typeface="Arial" panose="020B0604020202020204" pitchFamily="34" charset="0"/>
              </a:rPr>
              <a:t> do we have discriminatory TPR codes in the majority of the U.S.? </a:t>
            </a:r>
          </a:p>
          <a:p>
            <a:pPr lvl="2"/>
            <a:r>
              <a:rPr lang="en-US" sz="4000" dirty="0">
                <a:latin typeface="Arial" panose="020B0604020202020204" pitchFamily="34" charset="0"/>
                <a:cs typeface="Arial" panose="020B0604020202020204" pitchFamily="34" charset="0"/>
              </a:rPr>
              <a:t>Despite the narrative, our U.S. disability system has serious flaws (family, education, employment, correctional institutionalization, etc.)</a:t>
            </a:r>
            <a:endParaRPr lang="en-US" sz="4000" dirty="0"/>
          </a:p>
          <a:p>
            <a:pPr lvl="2"/>
            <a:endParaRPr lang="en-US" sz="4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759076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2870" y="231820"/>
            <a:ext cx="9231976" cy="746975"/>
          </a:xfrm>
        </p:spPr>
        <p:txBody>
          <a:bodyPr>
            <a:normAutofit/>
          </a:bodyPr>
          <a:lstStyle/>
          <a:p>
            <a:pPr algn="ctr"/>
            <a:r>
              <a:rPr lang="en-US" i="1" dirty="0">
                <a:latin typeface="Arial" panose="020B0604020202020204" pitchFamily="34" charset="0"/>
                <a:cs typeface="Arial" panose="020B0604020202020204" pitchFamily="34" charset="0"/>
              </a:rPr>
              <a:t>CIL Perspective: RCA</a:t>
            </a:r>
          </a:p>
        </p:txBody>
      </p:sp>
      <p:sp>
        <p:nvSpPr>
          <p:cNvPr id="3" name="Content Placeholder 2"/>
          <p:cNvSpPr>
            <a:spLocks noGrp="1"/>
          </p:cNvSpPr>
          <p:nvPr>
            <p:ph idx="1"/>
          </p:nvPr>
        </p:nvSpPr>
        <p:spPr>
          <a:xfrm>
            <a:off x="0" y="978794"/>
            <a:ext cx="11240814" cy="5879205"/>
          </a:xfrm>
        </p:spPr>
        <p:txBody>
          <a:bodyPr>
            <a:noAutofit/>
          </a:bodyPr>
          <a:lstStyle/>
          <a:p>
            <a:pPr lvl="1"/>
            <a:r>
              <a:rPr lang="en-US" sz="2500" dirty="0">
                <a:latin typeface="Arial" panose="020B0604020202020204" pitchFamily="34" charset="0"/>
                <a:cs typeface="Arial" panose="020B0604020202020204" pitchFamily="34" charset="0"/>
              </a:rPr>
              <a:t>Our system is flawed…U.S. discriminatory TPR Codes connotation:</a:t>
            </a:r>
          </a:p>
          <a:p>
            <a:pPr lvl="2"/>
            <a:r>
              <a:rPr lang="en-US" sz="2500" dirty="0">
                <a:latin typeface="Arial" panose="020B0604020202020204" pitchFamily="34" charset="0"/>
                <a:cs typeface="Arial" panose="020B0604020202020204" pitchFamily="34" charset="0"/>
              </a:rPr>
              <a:t>We do not have equality and non-discrimination (as defined: </a:t>
            </a:r>
            <a:r>
              <a:rPr lang="en-US" sz="2500" b="1" dirty="0">
                <a:latin typeface="Arial" panose="020B0604020202020204" pitchFamily="34" charset="0"/>
                <a:cs typeface="Arial" panose="020B0604020202020204" pitchFamily="34" charset="0"/>
              </a:rPr>
              <a:t>1</a:t>
            </a:r>
            <a:r>
              <a:rPr lang="en-US" sz="2500" dirty="0">
                <a:latin typeface="Arial" panose="020B0604020202020204" pitchFamily="34" charset="0"/>
                <a:cs typeface="Arial" panose="020B0604020202020204" pitchFamily="34" charset="0"/>
              </a:rPr>
              <a:t>. recognize that all persons are equal before and under the law and are entitled without any discrimination to the equal protection and equal benefit of the law. </a:t>
            </a:r>
            <a:r>
              <a:rPr lang="en-US" sz="2500" b="1" dirty="0">
                <a:latin typeface="Arial" panose="020B0604020202020204" pitchFamily="34" charset="0"/>
                <a:cs typeface="Arial" panose="020B0604020202020204" pitchFamily="34" charset="0"/>
              </a:rPr>
              <a:t>2</a:t>
            </a:r>
            <a:r>
              <a:rPr lang="en-US" sz="2500" dirty="0">
                <a:latin typeface="Arial" panose="020B0604020202020204" pitchFamily="34" charset="0"/>
                <a:cs typeface="Arial" panose="020B0604020202020204" pitchFamily="34" charset="0"/>
              </a:rPr>
              <a:t>. prohibit all discrimination on the basis of disability and guarantee to persons with disabilities equal and effective legal protection against discrimination on all grounds)</a:t>
            </a:r>
          </a:p>
          <a:p>
            <a:pPr lvl="2"/>
            <a:r>
              <a:rPr lang="en-US" sz="2500" dirty="0">
                <a:latin typeface="Arial" panose="020B0604020202020204" pitchFamily="34" charset="0"/>
                <a:cs typeface="Arial" panose="020B0604020202020204" pitchFamily="34" charset="0"/>
              </a:rPr>
              <a:t>Violation of women with disabilities human rights </a:t>
            </a:r>
          </a:p>
          <a:p>
            <a:pPr lvl="2"/>
            <a:r>
              <a:rPr lang="en-US" sz="2500" dirty="0">
                <a:latin typeface="Arial" panose="020B0604020202020204" pitchFamily="34" charset="0"/>
                <a:cs typeface="Arial" panose="020B0604020202020204" pitchFamily="34" charset="0"/>
              </a:rPr>
              <a:t>Our government does not support/engage in affective awareness-raising</a:t>
            </a:r>
          </a:p>
          <a:p>
            <a:pPr lvl="2"/>
            <a:r>
              <a:rPr lang="en-US" sz="2500" dirty="0">
                <a:latin typeface="Arial" panose="020B0604020202020204" pitchFamily="34" charset="0"/>
                <a:cs typeface="Arial" panose="020B0604020202020204" pitchFamily="34" charset="0"/>
              </a:rPr>
              <a:t>We still do not have access to Justice </a:t>
            </a:r>
          </a:p>
          <a:p>
            <a:pPr lvl="2"/>
            <a:r>
              <a:rPr lang="en-US" sz="2500" dirty="0">
                <a:latin typeface="Arial" panose="020B0604020202020204" pitchFamily="34" charset="0"/>
                <a:cs typeface="Arial" panose="020B0604020202020204" pitchFamily="34" charset="0"/>
              </a:rPr>
              <a:t>We still do not have full liberty and security of the person</a:t>
            </a:r>
          </a:p>
          <a:p>
            <a:pPr lvl="2"/>
            <a:r>
              <a:rPr lang="en-US" sz="2500" dirty="0">
                <a:latin typeface="Arial" panose="020B0604020202020204" pitchFamily="34" charset="0"/>
                <a:cs typeface="Arial" panose="020B0604020202020204" pitchFamily="34" charset="0"/>
              </a:rPr>
              <a:t>We still do not have freedom from torture or cruel, inhuman or degrading treatment or punishment</a:t>
            </a:r>
          </a:p>
          <a:p>
            <a:pPr lvl="2"/>
            <a:r>
              <a:rPr lang="en-US" sz="2500" dirty="0">
                <a:latin typeface="Arial" panose="020B0604020202020204" pitchFamily="34" charset="0"/>
                <a:cs typeface="Arial" panose="020B0604020202020204" pitchFamily="34" charset="0"/>
              </a:rPr>
              <a:t>We still do not have our government’s respect for home and the family</a:t>
            </a:r>
          </a:p>
          <a:p>
            <a:pPr lvl="2"/>
            <a:r>
              <a:rPr lang="en-US" sz="2500" dirty="0">
                <a:latin typeface="Arial" panose="020B0604020202020204" pitchFamily="34" charset="0"/>
                <a:cs typeface="Arial" panose="020B0604020202020204" pitchFamily="34" charset="0"/>
              </a:rPr>
              <a:t>We still do not have adequate funded support services </a:t>
            </a:r>
          </a:p>
          <a:p>
            <a:pPr lvl="1"/>
            <a:endParaRPr lang="en-US" sz="4600" dirty="0">
              <a:latin typeface="Arial" panose="020B0604020202020204" pitchFamily="34" charset="0"/>
              <a:cs typeface="Arial" panose="020B0604020202020204" pitchFamily="34" charset="0"/>
            </a:endParaRPr>
          </a:p>
          <a:p>
            <a:pPr marL="0" indent="0">
              <a:buNone/>
            </a:pPr>
            <a:endParaRPr lang="en-US" sz="19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481874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2870" y="231820"/>
            <a:ext cx="9231976" cy="746975"/>
          </a:xfrm>
        </p:spPr>
        <p:txBody>
          <a:bodyPr>
            <a:normAutofit/>
          </a:bodyPr>
          <a:lstStyle/>
          <a:p>
            <a:pPr algn="ctr"/>
            <a:r>
              <a:rPr lang="en-US" i="1" dirty="0">
                <a:latin typeface="Arial" panose="020B0604020202020204" pitchFamily="34" charset="0"/>
                <a:cs typeface="Arial" panose="020B0604020202020204" pitchFamily="34" charset="0"/>
              </a:rPr>
              <a:t>CIL Perspective: RCA</a:t>
            </a:r>
          </a:p>
        </p:txBody>
      </p:sp>
      <p:sp>
        <p:nvSpPr>
          <p:cNvPr id="3" name="Content Placeholder 2"/>
          <p:cNvSpPr>
            <a:spLocks noGrp="1"/>
          </p:cNvSpPr>
          <p:nvPr>
            <p:ph idx="1"/>
          </p:nvPr>
        </p:nvSpPr>
        <p:spPr>
          <a:xfrm>
            <a:off x="68316" y="978795"/>
            <a:ext cx="11240814" cy="5879205"/>
          </a:xfrm>
        </p:spPr>
        <p:txBody>
          <a:bodyPr>
            <a:noAutofit/>
          </a:bodyPr>
          <a:lstStyle/>
          <a:p>
            <a:pPr marL="0" indent="0">
              <a:buNone/>
            </a:pPr>
            <a:r>
              <a:rPr lang="en-US" sz="4000" dirty="0">
                <a:latin typeface="Arial" panose="020B0604020202020204" pitchFamily="34" charset="0"/>
                <a:cs typeface="Arial" panose="020B0604020202020204" pitchFamily="34" charset="0"/>
              </a:rPr>
              <a:t>Quick root cause analysis: </a:t>
            </a:r>
          </a:p>
          <a:p>
            <a:pPr lvl="2"/>
            <a:r>
              <a:rPr lang="en-US" sz="4000" b="1" u="sng" dirty="0">
                <a:latin typeface="Arial" panose="020B0604020202020204" pitchFamily="34" charset="0"/>
                <a:cs typeface="Arial" panose="020B0604020202020204" pitchFamily="34" charset="0"/>
              </a:rPr>
              <a:t>Why</a:t>
            </a:r>
            <a:r>
              <a:rPr lang="en-US" sz="4000" dirty="0">
                <a:latin typeface="Arial" panose="020B0604020202020204" pitchFamily="34" charset="0"/>
                <a:cs typeface="Arial" panose="020B0604020202020204" pitchFamily="34" charset="0"/>
              </a:rPr>
              <a:t> is our system not perfect?</a:t>
            </a:r>
          </a:p>
          <a:p>
            <a:pPr lvl="2"/>
            <a:r>
              <a:rPr lang="en-US" sz="4000" dirty="0">
                <a:latin typeface="Arial" panose="020B0604020202020204" pitchFamily="34" charset="0"/>
                <a:cs typeface="Arial" panose="020B0604020202020204" pitchFamily="34" charset="0"/>
              </a:rPr>
              <a:t>CILs focus on symptoms and not root causes. Root causes are allow to exist, influence, and expand!  </a:t>
            </a:r>
          </a:p>
          <a:p>
            <a:pPr lvl="2"/>
            <a:r>
              <a:rPr lang="en-US" sz="4000" dirty="0">
                <a:latin typeface="Arial" panose="020B0604020202020204" pitchFamily="34" charset="0"/>
                <a:cs typeface="Arial" panose="020B0604020202020204" pitchFamily="34" charset="0"/>
              </a:rPr>
              <a:t>CPS removes a child.  Parent/CIL at CPS office (individual advocacy). Family unit is restored (until next time).  </a:t>
            </a:r>
          </a:p>
          <a:p>
            <a:pPr lvl="2"/>
            <a:r>
              <a:rPr lang="en-US" sz="4000" dirty="0">
                <a:latin typeface="Arial" panose="020B0604020202020204" pitchFamily="34" charset="0"/>
                <a:cs typeface="Arial" panose="020B0604020202020204" pitchFamily="34" charset="0"/>
              </a:rPr>
              <a:t>CIL community adequately conducts system advocacy (legislative system)?</a:t>
            </a:r>
          </a:p>
          <a:p>
            <a:pPr lvl="2"/>
            <a:endParaRPr lang="en-US" sz="4000" b="1" u="sng" dirty="0">
              <a:latin typeface="Arial" panose="020B0604020202020204" pitchFamily="34" charset="0"/>
              <a:cs typeface="Arial" panose="020B0604020202020204" pitchFamily="34" charset="0"/>
            </a:endParaRPr>
          </a:p>
          <a:p>
            <a:pPr lvl="2"/>
            <a:endParaRPr lang="en-US" sz="4400" dirty="0">
              <a:latin typeface="Arial" panose="020B0604020202020204" pitchFamily="34" charset="0"/>
              <a:cs typeface="Arial" panose="020B0604020202020204" pitchFamily="34" charset="0"/>
            </a:endParaRPr>
          </a:p>
          <a:p>
            <a:pPr lvl="2"/>
            <a:endParaRPr lang="en-US" sz="4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46316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89800" y="104820"/>
            <a:ext cx="2837745" cy="860380"/>
          </a:xfrm>
        </p:spPr>
        <p:txBody>
          <a:bodyPr>
            <a:normAutofit/>
          </a:bodyPr>
          <a:lstStyle/>
          <a:p>
            <a:r>
              <a:rPr lang="en-US" i="1" dirty="0">
                <a:latin typeface="Arial" panose="020B0604020202020204" pitchFamily="34" charset="0"/>
                <a:cs typeface="Arial" panose="020B0604020202020204" pitchFamily="34" charset="0"/>
              </a:rPr>
              <a:t>Key Terms</a:t>
            </a:r>
          </a:p>
        </p:txBody>
      </p:sp>
      <p:sp>
        <p:nvSpPr>
          <p:cNvPr id="3" name="Content Placeholder 2"/>
          <p:cNvSpPr>
            <a:spLocks noGrp="1"/>
          </p:cNvSpPr>
          <p:nvPr>
            <p:ph idx="1"/>
          </p:nvPr>
        </p:nvSpPr>
        <p:spPr>
          <a:xfrm>
            <a:off x="114300" y="1293116"/>
            <a:ext cx="11176297" cy="5298184"/>
          </a:xfrm>
        </p:spPr>
        <p:txBody>
          <a:bodyPr>
            <a:normAutofit/>
          </a:bodyPr>
          <a:lstStyle/>
          <a:p>
            <a:r>
              <a:rPr lang="en-US" altLang="en-US" sz="3200" dirty="0">
                <a:latin typeface="Arial" panose="020B0604020202020204" pitchFamily="34" charset="0"/>
                <a:cs typeface="Arial" panose="020B0604020202020204" pitchFamily="34" charset="0"/>
              </a:rPr>
              <a:t>Termination of Parental Rights (TPR): </a:t>
            </a:r>
          </a:p>
          <a:p>
            <a:pPr lvl="2"/>
            <a:r>
              <a:rPr lang="en-US" altLang="en-US" sz="2800" dirty="0">
                <a:latin typeface="Arial" panose="020B0604020202020204" pitchFamily="34" charset="0"/>
                <a:cs typeface="Arial" panose="020B0604020202020204" pitchFamily="34" charset="0"/>
              </a:rPr>
              <a:t>Ends the legal parent-child relationship; Voluntary or Involuntary  </a:t>
            </a:r>
          </a:p>
          <a:p>
            <a:pPr lvl="2"/>
            <a:r>
              <a:rPr lang="en-US" altLang="en-US" sz="2800" dirty="0">
                <a:latin typeface="Arial" panose="020B0604020202020204" pitchFamily="34" charset="0"/>
                <a:cs typeface="Arial" panose="020B0604020202020204" pitchFamily="34" charset="0"/>
              </a:rPr>
              <a:t>State issue </a:t>
            </a:r>
          </a:p>
          <a:p>
            <a:pPr lvl="2"/>
            <a:r>
              <a:rPr lang="en-US" altLang="en-US" sz="2800" dirty="0">
                <a:latin typeface="Arial" panose="020B0604020202020204" pitchFamily="34" charset="0"/>
                <a:cs typeface="Arial" panose="020B0604020202020204" pitchFamily="34" charset="0"/>
              </a:rPr>
              <a:t>Behavior vs. Condition/status </a:t>
            </a:r>
            <a:endParaRPr lang="en-US" altLang="en-US" sz="700" dirty="0">
              <a:latin typeface="Arial" panose="020B0604020202020204" pitchFamily="34" charset="0"/>
              <a:cs typeface="Arial" panose="020B0604020202020204" pitchFamily="34" charset="0"/>
            </a:endParaRPr>
          </a:p>
          <a:p>
            <a:r>
              <a:rPr lang="en-US" altLang="en-US" sz="3200" dirty="0">
                <a:latin typeface="Arial" panose="020B0604020202020204" pitchFamily="34" charset="0"/>
                <a:cs typeface="Arial" panose="020B0604020202020204" pitchFamily="34" charset="0"/>
              </a:rPr>
              <a:t>Family/family units:</a:t>
            </a:r>
          </a:p>
          <a:p>
            <a:pPr lvl="2"/>
            <a:r>
              <a:rPr lang="en-US" altLang="en-US" sz="2800" dirty="0">
                <a:latin typeface="Arial" panose="020B0604020202020204" pitchFamily="34" charset="0"/>
                <a:cs typeface="Arial" panose="020B0604020202020204" pitchFamily="34" charset="0"/>
              </a:rPr>
              <a:t>Includes biological and adoptive children-parent relationships</a:t>
            </a:r>
          </a:p>
          <a:p>
            <a:pPr lvl="2"/>
            <a:r>
              <a:rPr lang="en-US" altLang="en-US" sz="2800" dirty="0">
                <a:latin typeface="Arial" panose="020B0604020202020204" pitchFamily="34" charset="0"/>
                <a:cs typeface="Arial" panose="020B0604020202020204" pitchFamily="34" charset="0"/>
              </a:rPr>
              <a:t>Traditional and nontraditional families </a:t>
            </a:r>
          </a:p>
          <a:p>
            <a:pPr lvl="2"/>
            <a:r>
              <a:rPr lang="en-US" altLang="en-US" sz="2800" dirty="0">
                <a:latin typeface="Arial" panose="020B0604020202020204" pitchFamily="34" charset="0"/>
                <a:cs typeface="Arial" panose="020B0604020202020204" pitchFamily="34" charset="0"/>
              </a:rPr>
              <a:t>Legally recognized</a:t>
            </a:r>
          </a:p>
          <a:p>
            <a:r>
              <a:rPr lang="en-US" sz="3200" dirty="0"/>
              <a:t>Parental Disability:</a:t>
            </a:r>
          </a:p>
          <a:p>
            <a:pPr lvl="2"/>
            <a:r>
              <a:rPr lang="en-US" sz="2800" dirty="0"/>
              <a:t>The parent has the disability; not child </a:t>
            </a:r>
          </a:p>
        </p:txBody>
      </p:sp>
    </p:spTree>
    <p:extLst>
      <p:ext uri="{BB962C8B-B14F-4D97-AF65-F5344CB8AC3E}">
        <p14:creationId xmlns:p14="http://schemas.microsoft.com/office/powerpoint/2010/main" val="29518710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2870" y="231820"/>
            <a:ext cx="9231976" cy="746975"/>
          </a:xfrm>
        </p:spPr>
        <p:txBody>
          <a:bodyPr>
            <a:normAutofit/>
          </a:bodyPr>
          <a:lstStyle/>
          <a:p>
            <a:pPr algn="ctr"/>
            <a:r>
              <a:rPr lang="en-US" i="1" dirty="0">
                <a:latin typeface="Arial" panose="020B0604020202020204" pitchFamily="34" charset="0"/>
                <a:cs typeface="Arial" panose="020B0604020202020204" pitchFamily="34" charset="0"/>
              </a:rPr>
              <a:t>CIL Perspective: RCA</a:t>
            </a:r>
          </a:p>
        </p:txBody>
      </p:sp>
      <p:sp>
        <p:nvSpPr>
          <p:cNvPr id="3" name="Content Placeholder 2"/>
          <p:cNvSpPr>
            <a:spLocks noGrp="1"/>
          </p:cNvSpPr>
          <p:nvPr>
            <p:ph idx="1"/>
          </p:nvPr>
        </p:nvSpPr>
        <p:spPr>
          <a:xfrm>
            <a:off x="68316" y="841635"/>
            <a:ext cx="11240814" cy="5879205"/>
          </a:xfrm>
        </p:spPr>
        <p:txBody>
          <a:bodyPr>
            <a:noAutofit/>
          </a:bodyPr>
          <a:lstStyle/>
          <a:p>
            <a:pPr marL="0" indent="0">
              <a:buNone/>
            </a:pPr>
            <a:r>
              <a:rPr lang="en-US" sz="4000" dirty="0">
                <a:latin typeface="Arial" panose="020B0604020202020204" pitchFamily="34" charset="0"/>
                <a:cs typeface="Arial" panose="020B0604020202020204" pitchFamily="34" charset="0"/>
              </a:rPr>
              <a:t>Quick root cause analysis: </a:t>
            </a:r>
          </a:p>
          <a:p>
            <a:pPr lvl="2"/>
            <a:r>
              <a:rPr lang="en-US" sz="4000" b="1" u="sng" dirty="0">
                <a:latin typeface="Arial" panose="020B0604020202020204" pitchFamily="34" charset="0"/>
                <a:cs typeface="Arial" panose="020B0604020202020204" pitchFamily="34" charset="0"/>
              </a:rPr>
              <a:t>Why</a:t>
            </a:r>
            <a:r>
              <a:rPr lang="en-US" sz="4000" dirty="0">
                <a:latin typeface="Arial" panose="020B0604020202020204" pitchFamily="34" charset="0"/>
                <a:cs typeface="Arial" panose="020B0604020202020204" pitchFamily="34" charset="0"/>
              </a:rPr>
              <a:t> do CILs focus on symptoms and not root causes?</a:t>
            </a:r>
          </a:p>
          <a:p>
            <a:pPr lvl="2"/>
            <a:r>
              <a:rPr lang="en-US" sz="4000" dirty="0">
                <a:latin typeface="Arial" panose="020B0604020202020204" pitchFamily="34" charset="0"/>
                <a:cs typeface="Arial" panose="020B0604020202020204" pitchFamily="34" charset="0"/>
              </a:rPr>
              <a:t>Limited/nonexistent partnerships (CILs--}academia)</a:t>
            </a:r>
          </a:p>
          <a:p>
            <a:pPr lvl="2"/>
            <a:r>
              <a:rPr lang="en-US" sz="4000" b="1" u="sng" dirty="0">
                <a:latin typeface="Arial" panose="020B0604020202020204" pitchFamily="34" charset="0"/>
                <a:cs typeface="Arial" panose="020B0604020202020204" pitchFamily="34" charset="0"/>
              </a:rPr>
              <a:t>Why</a:t>
            </a:r>
            <a:r>
              <a:rPr lang="en-US" sz="4000" dirty="0">
                <a:latin typeface="Arial" panose="020B0604020202020204" pitchFamily="34" charset="0"/>
                <a:cs typeface="Arial" panose="020B0604020202020204" pitchFamily="34" charset="0"/>
              </a:rPr>
              <a:t> is there a nonexistent partnership?</a:t>
            </a:r>
          </a:p>
          <a:p>
            <a:pPr lvl="2"/>
            <a:r>
              <a:rPr lang="en-US" sz="4000" dirty="0">
                <a:latin typeface="Arial" panose="020B0604020202020204" pitchFamily="34" charset="0"/>
                <a:cs typeface="Arial" panose="020B0604020202020204" pitchFamily="34" charset="0"/>
              </a:rPr>
              <a:t>CILs have not adopted the Academia</a:t>
            </a:r>
            <a:r>
              <a:rPr lang="en-US" sz="4000" b="1" dirty="0">
                <a:latin typeface="Arial" panose="020B0604020202020204" pitchFamily="34" charset="0"/>
                <a:cs typeface="Arial" panose="020B0604020202020204" pitchFamily="34" charset="0"/>
              </a:rPr>
              <a:t>---}</a:t>
            </a:r>
            <a:r>
              <a:rPr lang="en-US" sz="4000" dirty="0">
                <a:latin typeface="Arial" panose="020B0604020202020204" pitchFamily="34" charset="0"/>
                <a:cs typeface="Arial" panose="020B0604020202020204" pitchFamily="34" charset="0"/>
              </a:rPr>
              <a:t>CILs</a:t>
            </a:r>
            <a:r>
              <a:rPr lang="en-US" sz="4000" b="1" dirty="0">
                <a:latin typeface="Arial" panose="020B0604020202020204" pitchFamily="34" charset="0"/>
                <a:cs typeface="Arial" panose="020B0604020202020204" pitchFamily="34" charset="0"/>
              </a:rPr>
              <a:t>---}</a:t>
            </a:r>
            <a:r>
              <a:rPr lang="en-US" sz="4000" dirty="0">
                <a:latin typeface="Arial" panose="020B0604020202020204" pitchFamily="34" charset="0"/>
                <a:cs typeface="Arial" panose="020B0604020202020204" pitchFamily="34" charset="0"/>
              </a:rPr>
              <a:t>Systems Change philosophy</a:t>
            </a:r>
          </a:p>
          <a:p>
            <a:pPr lvl="2"/>
            <a:r>
              <a:rPr lang="en-US" sz="4000" dirty="0">
                <a:latin typeface="Arial" panose="020B0604020202020204" pitchFamily="34" charset="0"/>
                <a:cs typeface="Arial" panose="020B0604020202020204" pitchFamily="34" charset="0"/>
              </a:rPr>
              <a:t> </a:t>
            </a:r>
            <a:r>
              <a:rPr lang="en-US" sz="4000" b="1" u="sng" dirty="0">
                <a:latin typeface="Arial" panose="020B0604020202020204" pitchFamily="34" charset="0"/>
                <a:cs typeface="Arial" panose="020B0604020202020204" pitchFamily="34" charset="0"/>
              </a:rPr>
              <a:t>Why</a:t>
            </a:r>
            <a:r>
              <a:rPr lang="en-US" sz="4000" dirty="0">
                <a:latin typeface="Arial" panose="020B0604020202020204" pitchFamily="34" charset="0"/>
                <a:cs typeface="Arial" panose="020B0604020202020204" pitchFamily="34" charset="0"/>
              </a:rPr>
              <a:t> have CILs not adopted philosophy?</a:t>
            </a:r>
          </a:p>
          <a:p>
            <a:pPr lvl="2"/>
            <a:r>
              <a:rPr lang="en-US" sz="4000" dirty="0">
                <a:latin typeface="Arial" panose="020B0604020202020204" pitchFamily="34" charset="0"/>
                <a:cs typeface="Arial" panose="020B0604020202020204" pitchFamily="34" charset="0"/>
              </a:rPr>
              <a:t>Lack of awareness of best practice</a:t>
            </a:r>
          </a:p>
          <a:p>
            <a:pPr lvl="2"/>
            <a:endParaRPr lang="en-US" sz="4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050008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2870" y="231820"/>
            <a:ext cx="9231976" cy="746975"/>
          </a:xfrm>
        </p:spPr>
        <p:txBody>
          <a:bodyPr>
            <a:normAutofit/>
          </a:bodyPr>
          <a:lstStyle/>
          <a:p>
            <a:pPr algn="ctr"/>
            <a:r>
              <a:rPr lang="en-US" i="1" dirty="0">
                <a:latin typeface="Arial" panose="020B0604020202020204" pitchFamily="34" charset="0"/>
                <a:cs typeface="Arial" panose="020B0604020202020204" pitchFamily="34" charset="0"/>
              </a:rPr>
              <a:t>CIL Perspective: RCA</a:t>
            </a:r>
          </a:p>
        </p:txBody>
      </p:sp>
      <p:sp>
        <p:nvSpPr>
          <p:cNvPr id="3" name="Content Placeholder 2"/>
          <p:cNvSpPr>
            <a:spLocks noGrp="1"/>
          </p:cNvSpPr>
          <p:nvPr>
            <p:ph idx="1"/>
          </p:nvPr>
        </p:nvSpPr>
        <p:spPr>
          <a:xfrm>
            <a:off x="68316" y="1131570"/>
            <a:ext cx="11240814" cy="5726430"/>
          </a:xfrm>
        </p:spPr>
        <p:txBody>
          <a:bodyPr>
            <a:noAutofit/>
          </a:bodyPr>
          <a:lstStyle/>
          <a:p>
            <a:pPr marL="0" indent="0">
              <a:buNone/>
            </a:pPr>
            <a:r>
              <a:rPr lang="en-US" sz="4000" dirty="0">
                <a:latin typeface="Arial" panose="020B0604020202020204" pitchFamily="34" charset="0"/>
                <a:cs typeface="Arial" panose="020B0604020202020204" pitchFamily="34" charset="0"/>
              </a:rPr>
              <a:t>Quick root cause analysis:</a:t>
            </a:r>
            <a:r>
              <a:rPr lang="en-US" sz="4000" b="1" dirty="0">
                <a:latin typeface="Arial" panose="020B0604020202020204" pitchFamily="34" charset="0"/>
                <a:cs typeface="Arial" panose="020B0604020202020204" pitchFamily="34" charset="0"/>
              </a:rPr>
              <a:t> </a:t>
            </a:r>
          </a:p>
          <a:p>
            <a:pPr lvl="1"/>
            <a:endParaRPr lang="en-US" sz="4000" dirty="0">
              <a:latin typeface="Arial" panose="020B0604020202020204" pitchFamily="34" charset="0"/>
              <a:cs typeface="Arial" panose="020B0604020202020204" pitchFamily="34" charset="0"/>
            </a:endParaRPr>
          </a:p>
          <a:p>
            <a:pPr lvl="1"/>
            <a:r>
              <a:rPr lang="en-US" sz="4000" b="1" u="sng" dirty="0">
                <a:latin typeface="Arial" panose="020B0604020202020204" pitchFamily="34" charset="0"/>
                <a:cs typeface="Arial" panose="020B0604020202020204" pitchFamily="34" charset="0"/>
              </a:rPr>
              <a:t>Why</a:t>
            </a:r>
            <a:r>
              <a:rPr lang="en-US" sz="4000" dirty="0">
                <a:latin typeface="Arial" panose="020B0604020202020204" pitchFamily="34" charset="0"/>
                <a:cs typeface="Arial" panose="020B0604020202020204" pitchFamily="34" charset="0"/>
              </a:rPr>
              <a:t> are CILs unaware of this best practice?</a:t>
            </a:r>
          </a:p>
          <a:p>
            <a:pPr lvl="1"/>
            <a:r>
              <a:rPr lang="en-US" sz="4000" dirty="0">
                <a:latin typeface="Arial" panose="020B0604020202020204" pitchFamily="34" charset="0"/>
                <a:cs typeface="Arial" panose="020B0604020202020204" pitchFamily="34" charset="0"/>
              </a:rPr>
              <a:t>There is friction among PWDs, DPOs, NGOs preventing our community from uniting in harmonized unity</a:t>
            </a:r>
          </a:p>
          <a:p>
            <a:pPr marL="274320" lvl="1" indent="0">
              <a:buNone/>
            </a:pPr>
            <a:endParaRPr lang="en-US" sz="4400" dirty="0">
              <a:latin typeface="Arial" panose="020B0604020202020204" pitchFamily="34" charset="0"/>
              <a:cs typeface="Arial" panose="020B0604020202020204" pitchFamily="34" charset="0"/>
            </a:endParaRPr>
          </a:p>
          <a:p>
            <a:pPr marL="0" indent="0">
              <a:buNone/>
            </a:pPr>
            <a:endParaRPr lang="en-US" sz="19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597370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2870" y="231820"/>
            <a:ext cx="9231976" cy="746975"/>
          </a:xfrm>
        </p:spPr>
        <p:txBody>
          <a:bodyPr>
            <a:normAutofit/>
          </a:bodyPr>
          <a:lstStyle/>
          <a:p>
            <a:pPr algn="ctr"/>
            <a:r>
              <a:rPr lang="en-US" i="1" dirty="0">
                <a:latin typeface="Arial" panose="020B0604020202020204" pitchFamily="34" charset="0"/>
                <a:cs typeface="Arial" panose="020B0604020202020204" pitchFamily="34" charset="0"/>
              </a:rPr>
              <a:t>CIL Perspective: RCA</a:t>
            </a:r>
          </a:p>
        </p:txBody>
      </p:sp>
      <p:sp>
        <p:nvSpPr>
          <p:cNvPr id="3" name="Content Placeholder 2"/>
          <p:cNvSpPr>
            <a:spLocks noGrp="1"/>
          </p:cNvSpPr>
          <p:nvPr>
            <p:ph idx="1"/>
          </p:nvPr>
        </p:nvSpPr>
        <p:spPr>
          <a:xfrm>
            <a:off x="68316" y="978795"/>
            <a:ext cx="11240814" cy="5879205"/>
          </a:xfrm>
        </p:spPr>
        <p:txBody>
          <a:bodyPr>
            <a:noAutofit/>
          </a:bodyPr>
          <a:lstStyle/>
          <a:p>
            <a:pPr lvl="2"/>
            <a:endParaRPr lang="en-US" sz="4400" dirty="0">
              <a:latin typeface="Arial" panose="020B0604020202020204" pitchFamily="34" charset="0"/>
              <a:cs typeface="Arial" panose="020B0604020202020204" pitchFamily="34" charset="0"/>
            </a:endParaRPr>
          </a:p>
          <a:p>
            <a:pPr lvl="2"/>
            <a:endParaRPr lang="en-US" sz="4400" dirty="0">
              <a:latin typeface="Arial" panose="020B0604020202020204" pitchFamily="34" charset="0"/>
              <a:cs typeface="Arial" panose="020B0604020202020204" pitchFamily="34" charset="0"/>
            </a:endParaRPr>
          </a:p>
          <a:p>
            <a:pPr lvl="2"/>
            <a:r>
              <a:rPr lang="en-US" sz="4000" dirty="0">
                <a:latin typeface="Arial" panose="020B0604020202020204" pitchFamily="34" charset="0"/>
                <a:cs typeface="Arial" panose="020B0604020202020204" pitchFamily="34" charset="0"/>
              </a:rPr>
              <a:t>“…there are challenges and gaps between everyday </a:t>
            </a:r>
            <a:r>
              <a:rPr lang="en-US" sz="4000" dirty="0" err="1">
                <a:latin typeface="Arial" panose="020B0604020202020204" pitchFamily="34" charset="0"/>
                <a:cs typeface="Arial" panose="020B0604020202020204" pitchFamily="34" charset="0"/>
              </a:rPr>
              <a:t>PwDs</a:t>
            </a:r>
            <a:r>
              <a:rPr lang="en-US" sz="4000" dirty="0">
                <a:latin typeface="Arial" panose="020B0604020202020204" pitchFamily="34" charset="0"/>
                <a:cs typeface="Arial" panose="020B0604020202020204" pitchFamily="34" charset="0"/>
              </a:rPr>
              <a:t> and the so called leaders of the disability communities.” Professor Gabor </a:t>
            </a:r>
            <a:r>
              <a:rPr lang="en-US" sz="4000" dirty="0" err="1">
                <a:latin typeface="Arial" panose="020B0604020202020204" pitchFamily="34" charset="0"/>
                <a:cs typeface="Arial" panose="020B0604020202020204" pitchFamily="34" charset="0"/>
              </a:rPr>
              <a:t>Gombos</a:t>
            </a:r>
            <a:r>
              <a:rPr lang="en-US" sz="4000" dirty="0">
                <a:latin typeface="Arial" panose="020B0604020202020204" pitchFamily="34" charset="0"/>
                <a:cs typeface="Arial" panose="020B0604020202020204" pitchFamily="34" charset="0"/>
              </a:rPr>
              <a:t>  </a:t>
            </a:r>
          </a:p>
          <a:p>
            <a:pPr marL="0" indent="0">
              <a:buNone/>
            </a:pPr>
            <a:endParaRPr lang="en-US" sz="19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025460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2870" y="231820"/>
            <a:ext cx="9231976" cy="746975"/>
          </a:xfrm>
        </p:spPr>
        <p:txBody>
          <a:bodyPr>
            <a:normAutofit/>
          </a:bodyPr>
          <a:lstStyle/>
          <a:p>
            <a:pPr algn="ctr"/>
            <a:r>
              <a:rPr lang="en-US" i="1" dirty="0">
                <a:latin typeface="Arial" panose="020B0604020202020204" pitchFamily="34" charset="0"/>
                <a:cs typeface="Arial" panose="020B0604020202020204" pitchFamily="34" charset="0"/>
              </a:rPr>
              <a:t>CIL Perspective: RCA</a:t>
            </a:r>
          </a:p>
        </p:txBody>
      </p:sp>
      <p:sp>
        <p:nvSpPr>
          <p:cNvPr id="3" name="Content Placeholder 2"/>
          <p:cNvSpPr>
            <a:spLocks noGrp="1"/>
          </p:cNvSpPr>
          <p:nvPr>
            <p:ph idx="1"/>
          </p:nvPr>
        </p:nvSpPr>
        <p:spPr>
          <a:xfrm>
            <a:off x="68316" y="978795"/>
            <a:ext cx="11240814" cy="5879205"/>
          </a:xfrm>
        </p:spPr>
        <p:txBody>
          <a:bodyPr>
            <a:noAutofit/>
          </a:bodyPr>
          <a:lstStyle/>
          <a:p>
            <a:pPr marL="274320" lvl="1" indent="0">
              <a:buNone/>
            </a:pPr>
            <a:endParaRPr lang="en-US" sz="4400" b="1" dirty="0">
              <a:latin typeface="Arial" panose="020B0604020202020204" pitchFamily="34" charset="0"/>
              <a:cs typeface="Arial" panose="020B0604020202020204" pitchFamily="34" charset="0"/>
            </a:endParaRPr>
          </a:p>
          <a:p>
            <a:pPr lvl="1"/>
            <a:r>
              <a:rPr lang="en-US" sz="4000" b="1" u="sng" dirty="0">
                <a:latin typeface="Arial" panose="020B0604020202020204" pitchFamily="34" charset="0"/>
                <a:cs typeface="Arial" panose="020B0604020202020204" pitchFamily="34" charset="0"/>
              </a:rPr>
              <a:t>Why</a:t>
            </a:r>
            <a:r>
              <a:rPr lang="en-US" sz="4000" dirty="0">
                <a:latin typeface="Arial" panose="020B0604020202020204" pitchFamily="34" charset="0"/>
                <a:cs typeface="Arial" panose="020B0604020202020204" pitchFamily="34" charset="0"/>
              </a:rPr>
              <a:t> is there friction among PWDs, DPOs, NGOs preventing our community from uniting in harmonized unity?</a:t>
            </a:r>
          </a:p>
          <a:p>
            <a:pPr marL="274320" lvl="1" indent="0">
              <a:buNone/>
            </a:pPr>
            <a:endParaRPr lang="en-US" sz="4000" dirty="0">
              <a:latin typeface="Arial" panose="020B0604020202020204" pitchFamily="34" charset="0"/>
              <a:cs typeface="Arial" panose="020B0604020202020204" pitchFamily="34" charset="0"/>
            </a:endParaRPr>
          </a:p>
          <a:p>
            <a:pPr marL="0" indent="0">
              <a:buNone/>
            </a:pPr>
            <a:endParaRPr lang="en-US" sz="19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398850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2870" y="231820"/>
            <a:ext cx="9231976" cy="746975"/>
          </a:xfrm>
        </p:spPr>
        <p:txBody>
          <a:bodyPr>
            <a:normAutofit/>
          </a:bodyPr>
          <a:lstStyle/>
          <a:p>
            <a:pPr algn="ctr"/>
            <a:r>
              <a:rPr lang="en-US" i="1" dirty="0">
                <a:latin typeface="Arial" panose="020B0604020202020204" pitchFamily="34" charset="0"/>
                <a:cs typeface="Arial" panose="020B0604020202020204" pitchFamily="34" charset="0"/>
              </a:rPr>
              <a:t>CIL Perspective: RCA</a:t>
            </a:r>
          </a:p>
        </p:txBody>
      </p:sp>
      <p:sp>
        <p:nvSpPr>
          <p:cNvPr id="3" name="Content Placeholder 2"/>
          <p:cNvSpPr>
            <a:spLocks noGrp="1"/>
          </p:cNvSpPr>
          <p:nvPr>
            <p:ph idx="1"/>
          </p:nvPr>
        </p:nvSpPr>
        <p:spPr>
          <a:xfrm>
            <a:off x="102606" y="1036910"/>
            <a:ext cx="11240814" cy="5589270"/>
          </a:xfrm>
        </p:spPr>
        <p:txBody>
          <a:bodyPr>
            <a:noAutofit/>
          </a:bodyPr>
          <a:lstStyle/>
          <a:p>
            <a:pPr lvl="1"/>
            <a:r>
              <a:rPr lang="en-US" sz="4000" dirty="0">
                <a:latin typeface="Arial" panose="020B0604020202020204" pitchFamily="34" charset="0"/>
                <a:cs typeface="Arial" panose="020B0604020202020204" pitchFamily="34" charset="0"/>
              </a:rPr>
              <a:t>Five reasons:</a:t>
            </a:r>
          </a:p>
          <a:p>
            <a:pPr marL="274320" lvl="1" indent="0">
              <a:buNone/>
            </a:pPr>
            <a:endParaRPr lang="en-US" sz="4000" dirty="0">
              <a:latin typeface="Arial" panose="020B0604020202020204" pitchFamily="34" charset="0"/>
              <a:cs typeface="Arial" panose="020B0604020202020204" pitchFamily="34" charset="0"/>
            </a:endParaRPr>
          </a:p>
          <a:p>
            <a:pPr lvl="2"/>
            <a:r>
              <a:rPr lang="en-US" sz="4000" dirty="0">
                <a:latin typeface="Arial" panose="020B0604020202020204" pitchFamily="34" charset="0"/>
                <a:cs typeface="Arial" panose="020B0604020202020204" pitchFamily="34" charset="0"/>
              </a:rPr>
              <a:t>1. Schattschneider’s Scope of Conflict: If a coalition perceives itself as the primary power in a policy arena, they will want to keep the scope of conflict limited in order to maintain their control and influence</a:t>
            </a:r>
          </a:p>
          <a:p>
            <a:pPr marL="0" indent="0">
              <a:buNone/>
            </a:pPr>
            <a:endParaRPr lang="en-US" sz="19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806527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2870" y="231820"/>
            <a:ext cx="9231976" cy="746975"/>
          </a:xfrm>
        </p:spPr>
        <p:txBody>
          <a:bodyPr>
            <a:normAutofit/>
          </a:bodyPr>
          <a:lstStyle/>
          <a:p>
            <a:pPr algn="ctr"/>
            <a:r>
              <a:rPr lang="en-US" i="1" dirty="0">
                <a:latin typeface="Arial" panose="020B0604020202020204" pitchFamily="34" charset="0"/>
                <a:cs typeface="Arial" panose="020B0604020202020204" pitchFamily="34" charset="0"/>
              </a:rPr>
              <a:t>CIL Perspective: RCA</a:t>
            </a:r>
          </a:p>
        </p:txBody>
      </p:sp>
      <p:sp>
        <p:nvSpPr>
          <p:cNvPr id="3" name="Content Placeholder 2"/>
          <p:cNvSpPr>
            <a:spLocks noGrp="1"/>
          </p:cNvSpPr>
          <p:nvPr>
            <p:ph idx="1"/>
          </p:nvPr>
        </p:nvSpPr>
        <p:spPr>
          <a:xfrm>
            <a:off x="171186" y="750034"/>
            <a:ext cx="11240814" cy="6107965"/>
          </a:xfrm>
        </p:spPr>
        <p:txBody>
          <a:bodyPr>
            <a:noAutofit/>
          </a:bodyPr>
          <a:lstStyle/>
          <a:p>
            <a:pPr lvl="2"/>
            <a:r>
              <a:rPr lang="en-US" sz="4000" dirty="0">
                <a:latin typeface="Arial" panose="020B0604020202020204" pitchFamily="34" charset="0"/>
                <a:cs typeface="Arial" panose="020B0604020202020204" pitchFamily="34" charset="0"/>
              </a:rPr>
              <a:t>2.  CILs are not cohesive! Good intentions but lack:</a:t>
            </a:r>
          </a:p>
          <a:p>
            <a:pPr marL="857250" lvl="2" indent="171450"/>
            <a:r>
              <a:rPr lang="en-US" sz="4000" dirty="0">
                <a:latin typeface="Arial" panose="020B0604020202020204" pitchFamily="34" charset="0"/>
                <a:cs typeface="Arial" panose="020B0604020202020204" pitchFamily="34" charset="0"/>
              </a:rPr>
              <a:t>educational qualifications/career</a:t>
            </a:r>
          </a:p>
          <a:p>
            <a:pPr marL="857250" lvl="2" indent="171450">
              <a:buNone/>
            </a:pPr>
            <a:r>
              <a:rPr lang="en-US" sz="4000" dirty="0">
                <a:latin typeface="Arial" panose="020B0604020202020204" pitchFamily="34" charset="0"/>
                <a:cs typeface="Arial" panose="020B0604020202020204" pitchFamily="34" charset="0"/>
              </a:rPr>
              <a:t>qualifications/BIG EGO preventing SME</a:t>
            </a:r>
          </a:p>
          <a:p>
            <a:pPr marL="857250" lvl="2" indent="171450">
              <a:buNone/>
            </a:pPr>
            <a:r>
              <a:rPr lang="en-US" sz="4000" dirty="0">
                <a:latin typeface="Arial" panose="020B0604020202020204" pitchFamily="34" charset="0"/>
                <a:cs typeface="Arial" panose="020B0604020202020204" pitchFamily="34" charset="0"/>
              </a:rPr>
              <a:t>counsel! </a:t>
            </a:r>
          </a:p>
          <a:p>
            <a:pPr lvl="3"/>
            <a:r>
              <a:rPr lang="en-US" sz="4000" dirty="0">
                <a:latin typeface="Arial" panose="020B0604020202020204" pitchFamily="34" charset="0"/>
                <a:cs typeface="Arial" panose="020B0604020202020204" pitchFamily="34" charset="0"/>
              </a:rPr>
              <a:t>business experience</a:t>
            </a:r>
          </a:p>
          <a:p>
            <a:pPr lvl="3"/>
            <a:r>
              <a:rPr lang="en-US" sz="4000" dirty="0">
                <a:latin typeface="Arial" panose="020B0604020202020204" pitchFamily="34" charset="0"/>
                <a:cs typeface="Arial" panose="020B0604020202020204" pitchFamily="34" charset="0"/>
              </a:rPr>
              <a:t>historical/contemporary knowledge</a:t>
            </a:r>
          </a:p>
          <a:p>
            <a:pPr lvl="3"/>
            <a:r>
              <a:rPr lang="en-US" sz="4000" dirty="0">
                <a:latin typeface="Arial" panose="020B0604020202020204" pitchFamily="34" charset="0"/>
                <a:cs typeface="Arial" panose="020B0604020202020204" pitchFamily="34" charset="0"/>
              </a:rPr>
              <a:t>we allow others to define and constrain the movement </a:t>
            </a:r>
            <a:r>
              <a:rPr lang="en-US" sz="3500" dirty="0">
                <a:latin typeface="Arial" panose="020B0604020202020204" pitchFamily="34" charset="0"/>
                <a:cs typeface="Arial" panose="020B0604020202020204" pitchFamily="34" charset="0"/>
              </a:rPr>
              <a:t>(ACL, USICD, APRIL, NCIL, ILRU)</a:t>
            </a:r>
          </a:p>
          <a:p>
            <a:pPr lvl="3"/>
            <a:r>
              <a:rPr lang="en-US" sz="4000" dirty="0">
                <a:latin typeface="Arial" panose="020B0604020202020204" pitchFamily="34" charset="0"/>
                <a:cs typeface="Arial" panose="020B0604020202020204" pitchFamily="34" charset="0"/>
              </a:rPr>
              <a:t>we allow partisanship to guide our actions</a:t>
            </a:r>
          </a:p>
          <a:p>
            <a:pPr lvl="1"/>
            <a:endParaRPr lang="en-US" sz="4400" dirty="0">
              <a:latin typeface="Arial" panose="020B0604020202020204" pitchFamily="34" charset="0"/>
              <a:cs typeface="Arial" panose="020B0604020202020204" pitchFamily="34" charset="0"/>
            </a:endParaRPr>
          </a:p>
          <a:p>
            <a:pPr marL="0" indent="0">
              <a:buNone/>
            </a:pPr>
            <a:endParaRPr lang="en-US" sz="19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682504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2870" y="231820"/>
            <a:ext cx="9231976" cy="746975"/>
          </a:xfrm>
        </p:spPr>
        <p:txBody>
          <a:bodyPr>
            <a:normAutofit/>
          </a:bodyPr>
          <a:lstStyle/>
          <a:p>
            <a:pPr algn="ctr"/>
            <a:r>
              <a:rPr lang="en-US" i="1" dirty="0">
                <a:latin typeface="Arial" panose="020B0604020202020204" pitchFamily="34" charset="0"/>
                <a:cs typeface="Arial" panose="020B0604020202020204" pitchFamily="34" charset="0"/>
              </a:rPr>
              <a:t>CIL Perspective: RCA</a:t>
            </a:r>
          </a:p>
        </p:txBody>
      </p:sp>
      <p:sp>
        <p:nvSpPr>
          <p:cNvPr id="3" name="Content Placeholder 2"/>
          <p:cNvSpPr>
            <a:spLocks noGrp="1"/>
          </p:cNvSpPr>
          <p:nvPr>
            <p:ph idx="1"/>
          </p:nvPr>
        </p:nvSpPr>
        <p:spPr>
          <a:xfrm>
            <a:off x="0" y="805090"/>
            <a:ext cx="11240814" cy="6052910"/>
          </a:xfrm>
        </p:spPr>
        <p:txBody>
          <a:bodyPr>
            <a:noAutofit/>
          </a:bodyPr>
          <a:lstStyle/>
          <a:p>
            <a:pPr lvl="2"/>
            <a:r>
              <a:rPr lang="en-US" sz="4200" dirty="0">
                <a:latin typeface="Arial" panose="020B0604020202020204" pitchFamily="34" charset="0"/>
                <a:cs typeface="Arial" panose="020B0604020202020204" pitchFamily="34" charset="0"/>
              </a:rPr>
              <a:t>3. </a:t>
            </a:r>
            <a:r>
              <a:rPr lang="en-US" sz="4000" dirty="0">
                <a:latin typeface="Arial" panose="020B0604020202020204" pitchFamily="34" charset="0"/>
                <a:cs typeface="Arial" panose="020B0604020202020204" pitchFamily="34" charset="0"/>
              </a:rPr>
              <a:t>Alternative motives (marking time)</a:t>
            </a:r>
          </a:p>
          <a:p>
            <a:pPr lvl="2"/>
            <a:r>
              <a:rPr lang="en-US" sz="4000" dirty="0">
                <a:latin typeface="Arial" panose="020B0604020202020204" pitchFamily="34" charset="0"/>
                <a:cs typeface="Arial" panose="020B0604020202020204" pitchFamily="34" charset="0"/>
              </a:rPr>
              <a:t>4. Inadequate funding for CILs </a:t>
            </a:r>
          </a:p>
          <a:p>
            <a:pPr lvl="2"/>
            <a:r>
              <a:rPr lang="en-US" sz="4000" dirty="0">
                <a:latin typeface="Arial" panose="020B0604020202020204" pitchFamily="34" charset="0"/>
                <a:cs typeface="Arial" panose="020B0604020202020204" pitchFamily="34" charset="0"/>
              </a:rPr>
              <a:t>5. Non-U.S. CRPD treaty ratification</a:t>
            </a:r>
          </a:p>
          <a:p>
            <a:pPr marL="1371600" lvl="3" indent="0">
              <a:lnSpc>
                <a:spcPct val="100000"/>
              </a:lnSpc>
              <a:spcBef>
                <a:spcPts val="0"/>
              </a:spcBef>
              <a:spcAft>
                <a:spcPts val="0"/>
              </a:spcAft>
              <a:buClrTx/>
              <a:buNone/>
              <a:defRPr/>
            </a:pPr>
            <a:r>
              <a:rPr lang="en-US" sz="3000" dirty="0">
                <a:solidFill>
                  <a:schemeClr val="tx1"/>
                </a:solidFill>
                <a:latin typeface="Arial" panose="020B0604020202020204" pitchFamily="34" charset="0"/>
                <a:cs typeface="Arial" panose="020B0604020202020204" pitchFamily="34" charset="0"/>
              </a:rPr>
              <a:t>The Convention on the Rights of Persons with Disabilities (CRPD) is an international disability treaty.  The CRPD is a vital framework for creating legislation and policies around the world that embrace the rights and dignity of all people with disabilities. </a:t>
            </a:r>
          </a:p>
          <a:p>
            <a:pPr marL="1371600" lvl="3" indent="0">
              <a:lnSpc>
                <a:spcPct val="100000"/>
              </a:lnSpc>
              <a:spcBef>
                <a:spcPts val="0"/>
              </a:spcBef>
              <a:spcAft>
                <a:spcPts val="0"/>
              </a:spcAft>
              <a:buClrTx/>
              <a:buNone/>
              <a:defRPr/>
            </a:pPr>
            <a:endParaRPr lang="en-US" sz="3000" dirty="0">
              <a:latin typeface="Arial" panose="020B0604020202020204" pitchFamily="34" charset="0"/>
              <a:cs typeface="Arial" panose="020B0604020202020204" pitchFamily="34" charset="0"/>
            </a:endParaRPr>
          </a:p>
          <a:p>
            <a:pPr marL="1371600" lvl="3" indent="0">
              <a:lnSpc>
                <a:spcPct val="100000"/>
              </a:lnSpc>
              <a:spcBef>
                <a:spcPts val="0"/>
              </a:spcBef>
              <a:spcAft>
                <a:spcPts val="0"/>
              </a:spcAft>
              <a:buClrTx/>
              <a:buNone/>
              <a:defRPr/>
            </a:pPr>
            <a:r>
              <a:rPr lang="en-US" sz="3000" dirty="0">
                <a:latin typeface="Arial" panose="020B0604020202020204" pitchFamily="34" charset="0"/>
                <a:cs typeface="Arial" panose="020B0604020202020204" pitchFamily="34" charset="0"/>
              </a:rPr>
              <a:t>Please join </a:t>
            </a:r>
            <a:r>
              <a:rPr lang="en-US" sz="3000" b="1" u="sng" dirty="0">
                <a:latin typeface="Arial" panose="020B0604020202020204" pitchFamily="34" charset="0"/>
                <a:cs typeface="Arial" panose="020B0604020202020204" pitchFamily="34" charset="0"/>
              </a:rPr>
              <a:t>USICD</a:t>
            </a:r>
            <a:r>
              <a:rPr lang="en-US" sz="3000" dirty="0">
                <a:latin typeface="Arial" panose="020B0604020202020204" pitchFamily="34" charset="0"/>
                <a:cs typeface="Arial" panose="020B0604020202020204" pitchFamily="34" charset="0"/>
              </a:rPr>
              <a:t> and Women Enabled INTL(excellent leadership, publish wonderful tools for U.N. advocacy, and provide shadow reporting)</a:t>
            </a:r>
          </a:p>
          <a:p>
            <a:pPr lvl="1"/>
            <a:endParaRPr lang="en-US" sz="4400" dirty="0">
              <a:latin typeface="Arial" panose="020B0604020202020204" pitchFamily="34" charset="0"/>
              <a:cs typeface="Arial" panose="020B0604020202020204" pitchFamily="34" charset="0"/>
            </a:endParaRPr>
          </a:p>
          <a:p>
            <a:pPr marL="0" indent="0">
              <a:buNone/>
            </a:pPr>
            <a:endParaRPr lang="en-US" sz="19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596116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2870" y="231820"/>
            <a:ext cx="9231976" cy="746975"/>
          </a:xfrm>
        </p:spPr>
        <p:txBody>
          <a:bodyPr>
            <a:normAutofit/>
          </a:bodyPr>
          <a:lstStyle/>
          <a:p>
            <a:pPr algn="ctr"/>
            <a:r>
              <a:rPr lang="en-US" sz="4600" i="1" dirty="0">
                <a:latin typeface="Arial" panose="020B0604020202020204" pitchFamily="34" charset="0"/>
                <a:cs typeface="Arial" panose="020B0604020202020204" pitchFamily="34" charset="0"/>
              </a:rPr>
              <a:t>CIL Perspective: RCA</a:t>
            </a:r>
          </a:p>
        </p:txBody>
      </p:sp>
      <p:sp>
        <p:nvSpPr>
          <p:cNvPr id="3" name="Content Placeholder 2"/>
          <p:cNvSpPr>
            <a:spLocks noGrp="1"/>
          </p:cNvSpPr>
          <p:nvPr>
            <p:ph idx="1"/>
          </p:nvPr>
        </p:nvSpPr>
        <p:spPr>
          <a:xfrm>
            <a:off x="187801" y="1097280"/>
            <a:ext cx="11240814" cy="5680710"/>
          </a:xfrm>
        </p:spPr>
        <p:txBody>
          <a:bodyPr>
            <a:normAutofit fontScale="85000" lnSpcReduction="20000"/>
          </a:bodyPr>
          <a:lstStyle/>
          <a:p>
            <a:pPr lvl="1"/>
            <a:r>
              <a:rPr lang="en-US" sz="4400" dirty="0">
                <a:latin typeface="Arial" panose="020B0604020202020204" pitchFamily="34" charset="0"/>
                <a:cs typeface="Arial" panose="020B0604020202020204" pitchFamily="34" charset="0"/>
              </a:rPr>
              <a:t>CRPD as a tool to address U.S. disability system inadequacies.  Discriminatory TPR codes conflict with:</a:t>
            </a:r>
          </a:p>
          <a:p>
            <a:pPr lvl="2"/>
            <a:r>
              <a:rPr lang="en-US" sz="4400" dirty="0">
                <a:latin typeface="Arial" panose="020B0604020202020204" pitchFamily="34" charset="0"/>
                <a:cs typeface="Arial" panose="020B0604020202020204" pitchFamily="34" charset="0"/>
              </a:rPr>
              <a:t>Article 5 – Equality and non-discrimination </a:t>
            </a:r>
          </a:p>
          <a:p>
            <a:pPr lvl="2"/>
            <a:r>
              <a:rPr lang="en-US" sz="4400" dirty="0">
                <a:latin typeface="Arial" panose="020B0604020202020204" pitchFamily="34" charset="0"/>
                <a:cs typeface="Arial" panose="020B0604020202020204" pitchFamily="34" charset="0"/>
              </a:rPr>
              <a:t>Article 6 – Women with disabilities </a:t>
            </a:r>
          </a:p>
          <a:p>
            <a:pPr lvl="2"/>
            <a:r>
              <a:rPr lang="en-US" sz="4400" dirty="0">
                <a:latin typeface="Arial" panose="020B0604020202020204" pitchFamily="34" charset="0"/>
                <a:cs typeface="Arial" panose="020B0604020202020204" pitchFamily="34" charset="0"/>
              </a:rPr>
              <a:t>Article 8 – Awareness-raising</a:t>
            </a:r>
          </a:p>
          <a:p>
            <a:pPr lvl="2"/>
            <a:r>
              <a:rPr lang="en-US" sz="4400" dirty="0">
                <a:latin typeface="Arial" panose="020B0604020202020204" pitchFamily="34" charset="0"/>
                <a:cs typeface="Arial" panose="020B0604020202020204" pitchFamily="34" charset="0"/>
              </a:rPr>
              <a:t>Article 12 – Equal recognition before the law</a:t>
            </a:r>
          </a:p>
          <a:p>
            <a:pPr lvl="2"/>
            <a:r>
              <a:rPr lang="en-US" sz="4400" dirty="0">
                <a:latin typeface="Arial" panose="020B0604020202020204" pitchFamily="34" charset="0"/>
                <a:cs typeface="Arial" panose="020B0604020202020204" pitchFamily="34" charset="0"/>
              </a:rPr>
              <a:t>Article 13 – Access to Justice </a:t>
            </a:r>
          </a:p>
          <a:p>
            <a:pPr lvl="2"/>
            <a:r>
              <a:rPr lang="en-US" sz="4400" dirty="0">
                <a:latin typeface="Arial" panose="020B0604020202020204" pitchFamily="34" charset="0"/>
                <a:cs typeface="Arial" panose="020B0604020202020204" pitchFamily="34" charset="0"/>
              </a:rPr>
              <a:t>Article 14 – Liberty and security of the person</a:t>
            </a:r>
          </a:p>
          <a:p>
            <a:pPr lvl="2"/>
            <a:r>
              <a:rPr lang="en-US" sz="4400" dirty="0">
                <a:latin typeface="Arial" panose="020B0604020202020204" pitchFamily="34" charset="0"/>
                <a:cs typeface="Arial" panose="020B0604020202020204" pitchFamily="34" charset="0"/>
              </a:rPr>
              <a:t>Article 15 – Freedom from torture or cruel, inhuman or degrading treatment or punishment</a:t>
            </a:r>
          </a:p>
          <a:p>
            <a:pPr lvl="2"/>
            <a:r>
              <a:rPr lang="en-US" sz="4400" dirty="0">
                <a:latin typeface="Arial" panose="020B0604020202020204" pitchFamily="34" charset="0"/>
                <a:cs typeface="Arial" panose="020B0604020202020204" pitchFamily="34" charset="0"/>
              </a:rPr>
              <a:t>Article 23 – Respect for home and the family</a:t>
            </a:r>
          </a:p>
          <a:p>
            <a:pPr marL="0" indent="0">
              <a:buNone/>
            </a:pPr>
            <a:endParaRPr lang="en-US"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960800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02098" y="2627402"/>
            <a:ext cx="6051950" cy="830997"/>
          </a:xfrm>
          <a:prstGeom prst="rect">
            <a:avLst/>
          </a:prstGeom>
        </p:spPr>
        <p:txBody>
          <a:bodyPr wrap="square">
            <a:spAutoFit/>
          </a:bodyPr>
          <a:lstStyle/>
          <a:p>
            <a:r>
              <a:rPr lang="en-US" altLang="en-US" sz="4800" b="1" i="1" dirty="0">
                <a:latin typeface="Arial" panose="020B0604020202020204" pitchFamily="34" charset="0"/>
                <a:cs typeface="Arial" panose="020B0604020202020204" pitchFamily="34" charset="0"/>
              </a:rPr>
              <a:t>Breakout Session</a:t>
            </a:r>
            <a:endParaRPr lang="en-US" sz="4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0953942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2870" y="231820"/>
            <a:ext cx="9231976" cy="746975"/>
          </a:xfrm>
        </p:spPr>
        <p:txBody>
          <a:bodyPr>
            <a:normAutofit/>
          </a:bodyPr>
          <a:lstStyle/>
          <a:p>
            <a:pPr algn="ctr"/>
            <a:r>
              <a:rPr lang="en-US" i="1" dirty="0">
                <a:latin typeface="Arial" panose="020B0604020202020204" pitchFamily="34" charset="0"/>
                <a:cs typeface="Arial" panose="020B0604020202020204" pitchFamily="34" charset="0"/>
              </a:rPr>
              <a:t>Exercise 1: Policy Goal </a:t>
            </a:r>
          </a:p>
        </p:txBody>
      </p:sp>
      <p:sp>
        <p:nvSpPr>
          <p:cNvPr id="3" name="Content Placeholder 2"/>
          <p:cNvSpPr>
            <a:spLocks noGrp="1"/>
          </p:cNvSpPr>
          <p:nvPr>
            <p:ph idx="1"/>
          </p:nvPr>
        </p:nvSpPr>
        <p:spPr>
          <a:xfrm>
            <a:off x="2376847" y="1890986"/>
            <a:ext cx="6244021" cy="4509814"/>
          </a:xfrm>
        </p:spPr>
        <p:txBody>
          <a:bodyPr>
            <a:normAutofit lnSpcReduction="10000"/>
          </a:bodyPr>
          <a:lstStyle/>
          <a:p>
            <a:r>
              <a:rPr lang="en-US" sz="4000" dirty="0">
                <a:latin typeface="Arial" panose="020B0604020202020204" pitchFamily="34" charset="0"/>
                <a:cs typeface="Arial" panose="020B0604020202020204" pitchFamily="34" charset="0"/>
              </a:rPr>
              <a:t>State selection</a:t>
            </a:r>
          </a:p>
          <a:p>
            <a:r>
              <a:rPr lang="en-US" sz="4000" dirty="0">
                <a:latin typeface="Arial" panose="020B0604020202020204" pitchFamily="34" charset="0"/>
                <a:cs typeface="Arial" panose="020B0604020202020204" pitchFamily="34" charset="0"/>
              </a:rPr>
              <a:t>Identify policy goal </a:t>
            </a:r>
          </a:p>
          <a:p>
            <a:pPr lvl="1"/>
            <a:r>
              <a:rPr lang="en-US" sz="4000" dirty="0">
                <a:latin typeface="Arial" panose="020B0604020202020204" pitchFamily="34" charset="0"/>
                <a:cs typeface="Arial" panose="020B0604020202020204" pitchFamily="34" charset="0"/>
              </a:rPr>
              <a:t>Language</a:t>
            </a:r>
          </a:p>
          <a:p>
            <a:pPr lvl="1"/>
            <a:r>
              <a:rPr lang="en-US" sz="4000" dirty="0">
                <a:latin typeface="Arial" panose="020B0604020202020204" pitchFamily="34" charset="0"/>
                <a:cs typeface="Arial" panose="020B0604020202020204" pitchFamily="34" charset="0"/>
              </a:rPr>
              <a:t>Practice</a:t>
            </a:r>
          </a:p>
          <a:p>
            <a:pPr lvl="1"/>
            <a:r>
              <a:rPr lang="en-US" sz="4000" dirty="0">
                <a:latin typeface="Arial" panose="020B0604020202020204" pitchFamily="34" charset="0"/>
                <a:cs typeface="Arial" panose="020B0604020202020204" pitchFamily="34" charset="0"/>
              </a:rPr>
              <a:t>Further research</a:t>
            </a:r>
          </a:p>
          <a:p>
            <a:pPr lvl="1"/>
            <a:r>
              <a:rPr lang="en-US" sz="4000" dirty="0">
                <a:latin typeface="Arial" panose="020B0604020202020204" pitchFamily="34" charset="0"/>
                <a:cs typeface="Arial" panose="020B0604020202020204" pitchFamily="34" charset="0"/>
              </a:rPr>
              <a:t>Education/outreach </a:t>
            </a:r>
          </a:p>
          <a:p>
            <a:pPr lvl="1"/>
            <a:r>
              <a:rPr lang="en-US" sz="4000" dirty="0">
                <a:latin typeface="Arial" panose="020B0604020202020204" pitchFamily="34" charset="0"/>
                <a:cs typeface="Arial" panose="020B0604020202020204" pitchFamily="34" charset="0"/>
              </a:rPr>
              <a:t>Etc. </a:t>
            </a:r>
          </a:p>
        </p:txBody>
      </p:sp>
    </p:spTree>
    <p:extLst>
      <p:ext uri="{BB962C8B-B14F-4D97-AF65-F5344CB8AC3E}">
        <p14:creationId xmlns:p14="http://schemas.microsoft.com/office/powerpoint/2010/main" val="20646727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79631" y="183190"/>
            <a:ext cx="3467106" cy="1384353"/>
          </a:xfrm>
        </p:spPr>
        <p:txBody>
          <a:bodyPr>
            <a:normAutofit/>
          </a:bodyPr>
          <a:lstStyle/>
          <a:p>
            <a:pPr algn="ctr"/>
            <a:r>
              <a:rPr lang="en-US" altLang="en-US" dirty="0">
                <a:latin typeface="Times New Roman" panose="02020603050405020304" pitchFamily="18" charset="0"/>
                <a:cs typeface="Times New Roman" panose="02020603050405020304" pitchFamily="18" charset="0"/>
              </a:rPr>
              <a:t>The Problem</a:t>
            </a:r>
            <a:br>
              <a:rPr lang="en-US" altLang="en-US" dirty="0">
                <a:latin typeface="Times New Roman" panose="02020603050405020304" pitchFamily="18" charset="0"/>
                <a:cs typeface="Times New Roman" panose="02020603050405020304" pitchFamily="18" charset="0"/>
              </a:rPr>
            </a:br>
            <a:endParaRPr lang="en-US" dirty="0"/>
          </a:p>
        </p:txBody>
      </p:sp>
      <p:sp>
        <p:nvSpPr>
          <p:cNvPr id="3" name="Content Placeholder 2"/>
          <p:cNvSpPr>
            <a:spLocks noGrp="1"/>
          </p:cNvSpPr>
          <p:nvPr>
            <p:ph idx="1"/>
          </p:nvPr>
        </p:nvSpPr>
        <p:spPr>
          <a:xfrm>
            <a:off x="154546" y="1286189"/>
            <a:ext cx="11140226" cy="5293193"/>
          </a:xfrm>
        </p:spPr>
        <p:txBody>
          <a:bodyPr>
            <a:normAutofit lnSpcReduction="10000"/>
          </a:bodyPr>
          <a:lstStyle/>
          <a:p>
            <a:r>
              <a:rPr lang="en-US" altLang="en-US" sz="3200" dirty="0">
                <a:latin typeface="Arial" panose="020B0604020202020204" pitchFamily="34" charset="0"/>
                <a:cs typeface="Arial" panose="020B0604020202020204" pitchFamily="34" charset="0"/>
              </a:rPr>
              <a:t>Why family units are important</a:t>
            </a:r>
          </a:p>
          <a:p>
            <a:pPr lvl="1"/>
            <a:r>
              <a:rPr lang="en-US" altLang="en-US" sz="2800" dirty="0">
                <a:latin typeface="Arial" panose="020B0604020202020204" pitchFamily="34" charset="0"/>
                <a:cs typeface="Arial" panose="020B0604020202020204" pitchFamily="34" charset="0"/>
              </a:rPr>
              <a:t>Plato, the </a:t>
            </a:r>
            <a:r>
              <a:rPr lang="en-US" altLang="en-US" sz="2800" i="1" dirty="0">
                <a:latin typeface="Arial" panose="020B0604020202020204" pitchFamily="34" charset="0"/>
                <a:cs typeface="Arial" panose="020B0604020202020204" pitchFamily="34" charset="0"/>
              </a:rPr>
              <a:t>Republic</a:t>
            </a:r>
            <a:r>
              <a:rPr lang="en-US" altLang="en-US" sz="2800" dirty="0">
                <a:latin typeface="Arial" panose="020B0604020202020204" pitchFamily="34" charset="0"/>
                <a:cs typeface="Arial" panose="020B0604020202020204" pitchFamily="34" charset="0"/>
              </a:rPr>
              <a:t>, Bk 3-4: Natural desire amongst all to have family throws the “perfect society” ideal out the window</a:t>
            </a:r>
          </a:p>
          <a:p>
            <a:pPr lvl="1"/>
            <a:r>
              <a:rPr lang="en-US" altLang="en-US" sz="2800" dirty="0">
                <a:latin typeface="Arial" panose="020B0604020202020204" pitchFamily="34" charset="0"/>
                <a:cs typeface="Arial" panose="020B0604020202020204" pitchFamily="34" charset="0"/>
              </a:rPr>
              <a:t>Aristotle, </a:t>
            </a:r>
            <a:r>
              <a:rPr lang="en-US" altLang="en-US" sz="2800" i="1" dirty="0">
                <a:latin typeface="Arial" panose="020B0604020202020204" pitchFamily="34" charset="0"/>
                <a:cs typeface="Arial" panose="020B0604020202020204" pitchFamily="34" charset="0"/>
              </a:rPr>
              <a:t>Politics</a:t>
            </a:r>
            <a:r>
              <a:rPr lang="en-US" altLang="en-US" sz="2800" dirty="0">
                <a:latin typeface="Arial" panose="020B0604020202020204" pitchFamily="34" charset="0"/>
                <a:cs typeface="Arial" panose="020B0604020202020204" pitchFamily="34" charset="0"/>
              </a:rPr>
              <a:t>, Bk 1: “the first human association”</a:t>
            </a:r>
          </a:p>
          <a:p>
            <a:pPr lvl="2"/>
            <a:r>
              <a:rPr lang="en-US" altLang="en-US" sz="2600" i="1" dirty="0">
                <a:latin typeface="Arial" panose="020B0604020202020204" pitchFamily="34" charset="0"/>
                <a:cs typeface="Arial" panose="020B0604020202020204" pitchFamily="34" charset="0"/>
              </a:rPr>
              <a:t>Nicomachean Ethics</a:t>
            </a:r>
            <a:r>
              <a:rPr lang="en-US" altLang="en-US" sz="2600" dirty="0">
                <a:latin typeface="Arial" panose="020B0604020202020204" pitchFamily="34" charset="0"/>
                <a:cs typeface="Arial" panose="020B0604020202020204" pitchFamily="34" charset="0"/>
              </a:rPr>
              <a:t>, Eudaimonia = “happiness” = flourishing</a:t>
            </a:r>
            <a:endParaRPr lang="en-US" altLang="en-US" sz="3200" dirty="0">
              <a:latin typeface="Arial" panose="020B0604020202020204" pitchFamily="34" charset="0"/>
              <a:cs typeface="Arial" panose="020B0604020202020204" pitchFamily="34" charset="0"/>
            </a:endParaRPr>
          </a:p>
          <a:p>
            <a:r>
              <a:rPr lang="en-US" altLang="en-US" sz="3200" dirty="0">
                <a:latin typeface="Arial" panose="020B0604020202020204" pitchFamily="34" charset="0"/>
                <a:cs typeface="Arial" panose="020B0604020202020204" pitchFamily="34" charset="0"/>
              </a:rPr>
              <a:t> Countless other philosophers, anthropologists, behavioral scientists, social scientists agree with the role of the family</a:t>
            </a:r>
          </a:p>
          <a:p>
            <a:pPr marL="0" indent="0">
              <a:buNone/>
            </a:pPr>
            <a:endParaRPr lang="en-US" altLang="en-US" sz="3200" dirty="0">
              <a:latin typeface="Arial" panose="020B0604020202020204" pitchFamily="34" charset="0"/>
              <a:cs typeface="Arial" panose="020B0604020202020204" pitchFamily="34" charset="0"/>
            </a:endParaRPr>
          </a:p>
          <a:p>
            <a:r>
              <a:rPr lang="en-US" altLang="en-US" sz="4000" dirty="0">
                <a:latin typeface="Arial" panose="020B0604020202020204" pitchFamily="34" charset="0"/>
                <a:cs typeface="Arial" panose="020B0604020202020204" pitchFamily="34" charset="0"/>
              </a:rPr>
              <a:t> Family units, led by parents with disabilities, are directly under assault! </a:t>
            </a:r>
          </a:p>
          <a:p>
            <a:endParaRPr lang="en-US" alt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8042289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3530" y="2627402"/>
            <a:ext cx="8420518" cy="830997"/>
          </a:xfrm>
          <a:prstGeom prst="rect">
            <a:avLst/>
          </a:prstGeom>
        </p:spPr>
        <p:txBody>
          <a:bodyPr wrap="square">
            <a:spAutoFit/>
          </a:bodyPr>
          <a:lstStyle/>
          <a:p>
            <a:r>
              <a:rPr lang="en-US" altLang="en-US" sz="4800" b="1" i="1" dirty="0">
                <a:latin typeface="Arial" panose="020B0604020202020204" pitchFamily="34" charset="0"/>
                <a:cs typeface="Arial" panose="020B0604020202020204" pitchFamily="34" charset="0"/>
              </a:rPr>
              <a:t>Discuss/Strategize – 10 min. </a:t>
            </a:r>
            <a:endParaRPr lang="en-US" sz="4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8251681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2870" y="231820"/>
            <a:ext cx="9231976" cy="746975"/>
          </a:xfrm>
        </p:spPr>
        <p:txBody>
          <a:bodyPr>
            <a:normAutofit/>
          </a:bodyPr>
          <a:lstStyle/>
          <a:p>
            <a:pPr algn="ctr"/>
            <a:r>
              <a:rPr lang="en-US" i="1" dirty="0">
                <a:latin typeface="Arial" panose="020B0604020202020204" pitchFamily="34" charset="0"/>
                <a:cs typeface="Arial" panose="020B0604020202020204" pitchFamily="34" charset="0"/>
              </a:rPr>
              <a:t>Exercise 2: Policy Venue </a:t>
            </a:r>
          </a:p>
        </p:txBody>
      </p:sp>
      <p:sp>
        <p:nvSpPr>
          <p:cNvPr id="3" name="Content Placeholder 2"/>
          <p:cNvSpPr>
            <a:spLocks noGrp="1"/>
          </p:cNvSpPr>
          <p:nvPr>
            <p:ph idx="1"/>
          </p:nvPr>
        </p:nvSpPr>
        <p:spPr>
          <a:xfrm>
            <a:off x="1983147" y="1916386"/>
            <a:ext cx="7031421" cy="3963714"/>
          </a:xfrm>
        </p:spPr>
        <p:txBody>
          <a:bodyPr>
            <a:normAutofit/>
          </a:bodyPr>
          <a:lstStyle/>
          <a:p>
            <a:r>
              <a:rPr lang="en-US" sz="4400" dirty="0">
                <a:latin typeface="Arial" panose="020B0604020202020204" pitchFamily="34" charset="0"/>
                <a:cs typeface="Arial" panose="020B0604020202020204" pitchFamily="34" charset="0"/>
              </a:rPr>
              <a:t>Identify policy venue</a:t>
            </a:r>
          </a:p>
          <a:p>
            <a:pPr lvl="1"/>
            <a:r>
              <a:rPr lang="en-US" sz="4000" dirty="0">
                <a:latin typeface="Arial" panose="020B0604020202020204" pitchFamily="34" charset="0"/>
                <a:cs typeface="Arial" panose="020B0604020202020204" pitchFamily="34" charset="0"/>
              </a:rPr>
              <a:t>State legislature</a:t>
            </a:r>
          </a:p>
          <a:p>
            <a:pPr lvl="1"/>
            <a:r>
              <a:rPr lang="en-US" sz="4000" dirty="0">
                <a:latin typeface="Arial" panose="020B0604020202020204" pitchFamily="34" charset="0"/>
                <a:cs typeface="Arial" panose="020B0604020202020204" pitchFamily="34" charset="0"/>
              </a:rPr>
              <a:t>Executive</a:t>
            </a:r>
          </a:p>
          <a:p>
            <a:pPr lvl="1"/>
            <a:r>
              <a:rPr lang="en-US" sz="4000" dirty="0">
                <a:latin typeface="Arial" panose="020B0604020202020204" pitchFamily="34" charset="0"/>
                <a:cs typeface="Arial" panose="020B0604020202020204" pitchFamily="34" charset="0"/>
              </a:rPr>
              <a:t>Judicial </a:t>
            </a:r>
          </a:p>
          <a:p>
            <a:pPr lvl="1"/>
            <a:r>
              <a:rPr lang="en-US" sz="4000" dirty="0">
                <a:latin typeface="Arial" panose="020B0604020202020204" pitchFamily="34" charset="0"/>
                <a:cs typeface="Arial" panose="020B0604020202020204" pitchFamily="34" charset="0"/>
              </a:rPr>
              <a:t>SPIL  </a:t>
            </a:r>
          </a:p>
          <a:p>
            <a:endParaRPr lang="en-US" sz="2800" dirty="0">
              <a:latin typeface="Arial" panose="020B0604020202020204" pitchFamily="34" charset="0"/>
              <a:cs typeface="Arial" panose="020B0604020202020204" pitchFamily="34" charset="0"/>
            </a:endParaRPr>
          </a:p>
          <a:p>
            <a:endParaRPr lang="en-US" sz="2800" dirty="0">
              <a:latin typeface="Arial" panose="020B0604020202020204" pitchFamily="34" charset="0"/>
              <a:cs typeface="Arial" panose="020B0604020202020204" pitchFamily="34" charset="0"/>
            </a:endParaRPr>
          </a:p>
          <a:p>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4648777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3530" y="2627402"/>
            <a:ext cx="8420518" cy="830997"/>
          </a:xfrm>
          <a:prstGeom prst="rect">
            <a:avLst/>
          </a:prstGeom>
        </p:spPr>
        <p:txBody>
          <a:bodyPr wrap="square">
            <a:spAutoFit/>
          </a:bodyPr>
          <a:lstStyle/>
          <a:p>
            <a:r>
              <a:rPr lang="en-US" altLang="en-US" sz="4800" b="1" i="1" dirty="0">
                <a:latin typeface="Arial" panose="020B0604020202020204" pitchFamily="34" charset="0"/>
                <a:cs typeface="Arial" panose="020B0604020202020204" pitchFamily="34" charset="0"/>
              </a:rPr>
              <a:t>Discuss/Strategize – 10 min. </a:t>
            </a:r>
            <a:endParaRPr lang="en-US" sz="4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7873456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2869" y="92120"/>
            <a:ext cx="9231976" cy="746975"/>
          </a:xfrm>
        </p:spPr>
        <p:txBody>
          <a:bodyPr>
            <a:normAutofit/>
          </a:bodyPr>
          <a:lstStyle/>
          <a:p>
            <a:pPr algn="ctr"/>
            <a:r>
              <a:rPr lang="en-US" i="1" dirty="0">
                <a:latin typeface="Arial" panose="020B0604020202020204" pitchFamily="34" charset="0"/>
                <a:cs typeface="Arial" panose="020B0604020202020204" pitchFamily="34" charset="0"/>
              </a:rPr>
              <a:t>Exercise 3: Policy Implementation </a:t>
            </a:r>
          </a:p>
        </p:txBody>
      </p:sp>
      <p:sp>
        <p:nvSpPr>
          <p:cNvPr id="3" name="Content Placeholder 2"/>
          <p:cNvSpPr>
            <a:spLocks noGrp="1"/>
          </p:cNvSpPr>
          <p:nvPr>
            <p:ph idx="1"/>
          </p:nvPr>
        </p:nvSpPr>
        <p:spPr>
          <a:xfrm>
            <a:off x="1290997" y="1230586"/>
            <a:ext cx="8415721" cy="5513114"/>
          </a:xfrm>
        </p:spPr>
        <p:txBody>
          <a:bodyPr>
            <a:normAutofit lnSpcReduction="10000"/>
          </a:bodyPr>
          <a:lstStyle/>
          <a:p>
            <a:r>
              <a:rPr lang="en-US" sz="3600" dirty="0">
                <a:latin typeface="Arial" panose="020B0604020202020204" pitchFamily="34" charset="0"/>
                <a:cs typeface="Arial" panose="020B0604020202020204" pitchFamily="34" charset="0"/>
              </a:rPr>
              <a:t>Develop policy implementation plan</a:t>
            </a:r>
          </a:p>
          <a:p>
            <a:pPr lvl="1"/>
            <a:r>
              <a:rPr lang="en-US" sz="3200" dirty="0">
                <a:latin typeface="Arial" panose="020B0604020202020204" pitchFamily="34" charset="0"/>
                <a:cs typeface="Arial" panose="020B0604020202020204" pitchFamily="34" charset="0"/>
              </a:rPr>
              <a:t>Public opinion</a:t>
            </a:r>
          </a:p>
          <a:p>
            <a:pPr lvl="2"/>
            <a:r>
              <a:rPr lang="en-US" sz="3200" dirty="0">
                <a:latin typeface="Arial" panose="020B0604020202020204" pitchFamily="34" charset="0"/>
                <a:cs typeface="Arial" panose="020B0604020202020204" pitchFamily="34" charset="0"/>
              </a:rPr>
              <a:t>Media campaign</a:t>
            </a:r>
          </a:p>
          <a:p>
            <a:pPr lvl="1"/>
            <a:r>
              <a:rPr lang="en-US" sz="3200" dirty="0">
                <a:latin typeface="Arial" panose="020B0604020202020204" pitchFamily="34" charset="0"/>
                <a:cs typeface="Arial" panose="020B0604020202020204" pitchFamily="34" charset="0"/>
              </a:rPr>
              <a:t>Coordination with other CILs </a:t>
            </a:r>
          </a:p>
          <a:p>
            <a:pPr lvl="1"/>
            <a:r>
              <a:rPr lang="en-US" sz="3200" dirty="0">
                <a:latin typeface="Arial" panose="020B0604020202020204" pitchFamily="34" charset="0"/>
                <a:cs typeface="Arial" panose="020B0604020202020204" pitchFamily="34" charset="0"/>
              </a:rPr>
              <a:t>Identify key policy makers</a:t>
            </a:r>
          </a:p>
          <a:p>
            <a:pPr lvl="2"/>
            <a:r>
              <a:rPr lang="en-US" sz="3200" dirty="0">
                <a:latin typeface="Arial" panose="020B0604020202020204" pitchFamily="34" charset="0"/>
                <a:cs typeface="Arial" panose="020B0604020202020204" pitchFamily="34" charset="0"/>
              </a:rPr>
              <a:t>Allies</a:t>
            </a:r>
          </a:p>
          <a:p>
            <a:pPr lvl="2"/>
            <a:r>
              <a:rPr lang="en-US" sz="3200" dirty="0">
                <a:latin typeface="Arial" panose="020B0604020202020204" pitchFamily="34" charset="0"/>
                <a:cs typeface="Arial" panose="020B0604020202020204" pitchFamily="34" charset="0"/>
              </a:rPr>
              <a:t>Foes </a:t>
            </a:r>
          </a:p>
          <a:p>
            <a:pPr lvl="1"/>
            <a:r>
              <a:rPr lang="en-US" sz="3200" dirty="0">
                <a:latin typeface="Arial" panose="020B0604020202020204" pitchFamily="34" charset="0"/>
                <a:cs typeface="Arial" panose="020B0604020202020204" pitchFamily="34" charset="0"/>
              </a:rPr>
              <a:t>Community partners  </a:t>
            </a:r>
          </a:p>
          <a:p>
            <a:pPr lvl="1"/>
            <a:r>
              <a:rPr lang="en-US" sz="3200" dirty="0">
                <a:latin typeface="Arial" panose="020B0604020202020204" pitchFamily="34" charset="0"/>
                <a:cs typeface="Arial" panose="020B0604020202020204" pitchFamily="34" charset="0"/>
              </a:rPr>
              <a:t>Cultivate</a:t>
            </a:r>
            <a:r>
              <a:rPr lang="en-US" sz="3600" dirty="0">
                <a:latin typeface="Arial" panose="020B0604020202020204" pitchFamily="34" charset="0"/>
                <a:cs typeface="Arial" panose="020B0604020202020204" pitchFamily="34" charset="0"/>
              </a:rPr>
              <a:t> </a:t>
            </a:r>
            <a:r>
              <a:rPr lang="en-US" sz="3200" dirty="0">
                <a:latin typeface="Arial" panose="020B0604020202020204" pitchFamily="34" charset="0"/>
                <a:cs typeface="Arial" panose="020B0604020202020204" pitchFamily="34" charset="0"/>
              </a:rPr>
              <a:t>relationships</a:t>
            </a:r>
          </a:p>
          <a:p>
            <a:pPr lvl="2"/>
            <a:r>
              <a:rPr lang="en-US" sz="3200" dirty="0">
                <a:latin typeface="Arial" panose="020B0604020202020204" pitchFamily="34" charset="0"/>
                <a:cs typeface="Arial" panose="020B0604020202020204" pitchFamily="34" charset="0"/>
              </a:rPr>
              <a:t>Liaison</a:t>
            </a:r>
          </a:p>
          <a:p>
            <a:pPr lvl="2"/>
            <a:r>
              <a:rPr lang="en-US" sz="3200" dirty="0">
                <a:latin typeface="Arial" panose="020B0604020202020204" pitchFamily="34" charset="0"/>
                <a:cs typeface="Arial" panose="020B0604020202020204" pitchFamily="34" charset="0"/>
              </a:rPr>
              <a:t>Lobbyist </a:t>
            </a:r>
          </a:p>
          <a:p>
            <a:pPr lvl="1"/>
            <a:endParaRPr lang="en-US" sz="2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4745385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3530" y="2627402"/>
            <a:ext cx="8420518" cy="830997"/>
          </a:xfrm>
          <a:prstGeom prst="rect">
            <a:avLst/>
          </a:prstGeom>
        </p:spPr>
        <p:txBody>
          <a:bodyPr wrap="square">
            <a:spAutoFit/>
          </a:bodyPr>
          <a:lstStyle/>
          <a:p>
            <a:r>
              <a:rPr lang="en-US" altLang="en-US" sz="4800" b="1" i="1" dirty="0">
                <a:latin typeface="Arial" panose="020B0604020202020204" pitchFamily="34" charset="0"/>
                <a:cs typeface="Arial" panose="020B0604020202020204" pitchFamily="34" charset="0"/>
              </a:rPr>
              <a:t>Discuss/Strategize – 10 min. </a:t>
            </a:r>
            <a:endParaRPr lang="en-US" sz="4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1703382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2870" y="231820"/>
            <a:ext cx="9231976" cy="746975"/>
          </a:xfrm>
        </p:spPr>
        <p:txBody>
          <a:bodyPr>
            <a:normAutofit/>
          </a:bodyPr>
          <a:lstStyle/>
          <a:p>
            <a:pPr algn="ctr"/>
            <a:r>
              <a:rPr lang="en-US" sz="4600" i="1" dirty="0">
                <a:latin typeface="Arial" panose="020B0604020202020204" pitchFamily="34" charset="0"/>
                <a:cs typeface="Arial" panose="020B0604020202020204" pitchFamily="34" charset="0"/>
              </a:rPr>
              <a:t>Commitments</a:t>
            </a:r>
            <a:r>
              <a:rPr lang="en-US" i="1" dirty="0">
                <a:latin typeface="Arial" panose="020B0604020202020204" pitchFamily="34" charset="0"/>
                <a:cs typeface="Arial" panose="020B0604020202020204" pitchFamily="34" charset="0"/>
              </a:rPr>
              <a:t> </a:t>
            </a:r>
          </a:p>
        </p:txBody>
      </p:sp>
      <p:sp>
        <p:nvSpPr>
          <p:cNvPr id="3" name="Content Placeholder 2"/>
          <p:cNvSpPr>
            <a:spLocks noGrp="1"/>
          </p:cNvSpPr>
          <p:nvPr>
            <p:ph idx="1"/>
          </p:nvPr>
        </p:nvSpPr>
        <p:spPr>
          <a:xfrm>
            <a:off x="89469" y="978795"/>
            <a:ext cx="11219661" cy="5754414"/>
          </a:xfrm>
        </p:spPr>
        <p:txBody>
          <a:bodyPr>
            <a:noAutofit/>
          </a:bodyPr>
          <a:lstStyle/>
          <a:p>
            <a:r>
              <a:rPr lang="en-US" sz="4400" dirty="0">
                <a:latin typeface="Arial" panose="020B0604020202020204" pitchFamily="34" charset="0"/>
                <a:cs typeface="Arial" panose="020B0604020202020204" pitchFamily="34" charset="0"/>
              </a:rPr>
              <a:t>Develop, implement, and evaluate annual TPR policy plan.</a:t>
            </a:r>
          </a:p>
          <a:p>
            <a:r>
              <a:rPr lang="en-US" sz="4400" dirty="0">
                <a:latin typeface="Arial" panose="020B0604020202020204" pitchFamily="34" charset="0"/>
                <a:cs typeface="Arial" panose="020B0604020202020204" pitchFamily="34" charset="0"/>
              </a:rPr>
              <a:t>Research, join, and participate (USICD) </a:t>
            </a:r>
          </a:p>
          <a:p>
            <a:r>
              <a:rPr lang="en-US" sz="4400" dirty="0">
                <a:latin typeface="Arial" panose="020B0604020202020204" pitchFamily="34" charset="0"/>
                <a:cs typeface="Arial" panose="020B0604020202020204" pitchFamily="34" charset="0"/>
              </a:rPr>
              <a:t>Research, join, and participate (WEI)</a:t>
            </a:r>
          </a:p>
          <a:p>
            <a:r>
              <a:rPr lang="en-US" sz="4400" dirty="0">
                <a:latin typeface="Arial" panose="020B0604020202020204" pitchFamily="34" charset="0"/>
                <a:cs typeface="Arial" panose="020B0604020202020204" pitchFamily="34" charset="0"/>
              </a:rPr>
              <a:t>Join our IDSP TPR quarterly conference calls where you can provide updates and obtain peer technical assistance (business cards/sign-in sheet) </a:t>
            </a:r>
          </a:p>
        </p:txBody>
      </p:sp>
    </p:spTree>
    <p:extLst>
      <p:ext uri="{BB962C8B-B14F-4D97-AF65-F5344CB8AC3E}">
        <p14:creationId xmlns:p14="http://schemas.microsoft.com/office/powerpoint/2010/main" val="91556936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16876" y="3089627"/>
            <a:ext cx="9968248" cy="830997"/>
          </a:xfrm>
          <a:prstGeom prst="rect">
            <a:avLst/>
          </a:prstGeom>
        </p:spPr>
        <p:txBody>
          <a:bodyPr wrap="square">
            <a:spAutoFit/>
          </a:bodyPr>
          <a:lstStyle/>
          <a:p>
            <a:r>
              <a:rPr lang="en-US" altLang="en-US" sz="4800" b="1" i="1" dirty="0">
                <a:latin typeface="Arial" panose="020B0604020202020204" pitchFamily="34" charset="0"/>
                <a:cs typeface="Arial" panose="020B0604020202020204" pitchFamily="34" charset="0"/>
              </a:rPr>
              <a:t>QUESTIONS/COMMENTS</a:t>
            </a:r>
            <a:endParaRPr lang="en-US" sz="4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569379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3232" y="90434"/>
            <a:ext cx="9692640" cy="927647"/>
          </a:xfrm>
        </p:spPr>
        <p:txBody>
          <a:bodyPr/>
          <a:lstStyle/>
          <a:p>
            <a:pPr algn="ctr"/>
            <a:r>
              <a:rPr lang="en-US" dirty="0"/>
              <a:t>Work Cited </a:t>
            </a:r>
          </a:p>
        </p:txBody>
      </p:sp>
      <p:sp>
        <p:nvSpPr>
          <p:cNvPr id="3" name="Content Placeholder 2"/>
          <p:cNvSpPr>
            <a:spLocks noGrp="1"/>
          </p:cNvSpPr>
          <p:nvPr>
            <p:ph idx="1"/>
          </p:nvPr>
        </p:nvSpPr>
        <p:spPr>
          <a:xfrm>
            <a:off x="190919" y="1306286"/>
            <a:ext cx="10852219" cy="5255288"/>
          </a:xfrm>
        </p:spPr>
        <p:txBody>
          <a:bodyPr>
            <a:normAutofit/>
          </a:bodyPr>
          <a:lstStyle/>
          <a:p>
            <a:pPr>
              <a:lnSpc>
                <a:spcPct val="120000"/>
              </a:lnSpc>
            </a:pPr>
            <a:r>
              <a:rPr lang="en-US" dirty="0" err="1"/>
              <a:t>Collentine</a:t>
            </a:r>
            <a:r>
              <a:rPr lang="en-US" dirty="0"/>
              <a:t>, Alexis C. 2005. “Respecting Intellectually Disabled Parents: A Call for Change in State Termination of Parental Rights Statutes.” </a:t>
            </a:r>
            <a:r>
              <a:rPr lang="en-US" i="1" dirty="0"/>
              <a:t>Hofstra Law Review</a:t>
            </a:r>
            <a:r>
              <a:rPr lang="en-US" dirty="0"/>
              <a:t> 34 (2): 535-64.</a:t>
            </a:r>
          </a:p>
          <a:p>
            <a:pPr>
              <a:lnSpc>
                <a:spcPct val="120000"/>
              </a:lnSpc>
            </a:pPr>
            <a:r>
              <a:rPr lang="en-US" dirty="0"/>
              <a:t>Hill, Katharine M., Lightfoot, Elizabeth, and Traci </a:t>
            </a:r>
            <a:r>
              <a:rPr lang="en-US" dirty="0" err="1"/>
              <a:t>LaLiberte</a:t>
            </a:r>
            <a:r>
              <a:rPr lang="en-US" dirty="0"/>
              <a:t>. 2010. "Child Abuse &amp; Neglect: The inclusion of disability as a condition for termination of parental rights." University of Minnesota, St. Paul. </a:t>
            </a:r>
            <a:r>
              <a:rPr lang="en-US" i="1" dirty="0"/>
              <a:t>Social Work Faculty Publications</a:t>
            </a:r>
            <a:r>
              <a:rPr lang="en-US" dirty="0"/>
              <a:t>, Paper 35.</a:t>
            </a:r>
          </a:p>
          <a:p>
            <a:pPr>
              <a:lnSpc>
                <a:spcPct val="120000"/>
              </a:lnSpc>
            </a:pPr>
            <a:r>
              <a:rPr lang="en-US" dirty="0"/>
              <a:t>Kerr, Susan. 2000. “The Application of the Americans with Disabilities Act to the Termination of the Parental Rights of Individuals with Mental Disabilities.” </a:t>
            </a:r>
            <a:r>
              <a:rPr lang="en-US" i="1" dirty="0"/>
              <a:t>Journal of Contemporary Health Law and Policy</a:t>
            </a:r>
            <a:r>
              <a:rPr lang="en-US" dirty="0"/>
              <a:t> 16 (2): 387-426.  </a:t>
            </a:r>
          </a:p>
          <a:p>
            <a:pPr>
              <a:lnSpc>
                <a:spcPct val="120000"/>
              </a:lnSpc>
            </a:pPr>
            <a:r>
              <a:rPr lang="en-US" dirty="0"/>
              <a:t>Lightfoot, Elizabeth, and Traci </a:t>
            </a:r>
            <a:r>
              <a:rPr lang="en-US" dirty="0" err="1"/>
              <a:t>LaLiberte</a:t>
            </a:r>
            <a:r>
              <a:rPr lang="en-US" dirty="0"/>
              <a:t>. 2006. “The Inclusion of Disability as Grounds for Termination of Parental Rights in State Codes.”  </a:t>
            </a:r>
            <a:r>
              <a:rPr lang="en-US" i="1" dirty="0"/>
              <a:t>Policy Research Brief</a:t>
            </a:r>
            <a:r>
              <a:rPr lang="en-US" dirty="0"/>
              <a:t> 17 (October): 1-11.</a:t>
            </a:r>
          </a:p>
          <a:p>
            <a:pPr>
              <a:lnSpc>
                <a:spcPct val="120000"/>
              </a:lnSpc>
            </a:pPr>
            <a:r>
              <a:rPr lang="en-US" dirty="0"/>
              <a:t>Lightfoot, Elizabeth, </a:t>
            </a:r>
            <a:r>
              <a:rPr lang="en-US" dirty="0" err="1"/>
              <a:t>LaLiberte</a:t>
            </a:r>
            <a:r>
              <a:rPr lang="en-US" dirty="0"/>
              <a:t>, Traci, and Katharine Hill. 2007. </a:t>
            </a:r>
            <a:r>
              <a:rPr lang="en-US" i="1" dirty="0"/>
              <a:t>Guide for Creative Legislative Change: Disability Status in Termination of Parental Rights and Other Child Custody Statutes</a:t>
            </a:r>
            <a:r>
              <a:rPr lang="en-US" dirty="0"/>
              <a:t>. Minneapolis: University of Minnesota.</a:t>
            </a:r>
          </a:p>
          <a:p>
            <a:pPr>
              <a:lnSpc>
                <a:spcPct val="120000"/>
              </a:lnSpc>
            </a:pPr>
            <a:endParaRPr lang="en-US" dirty="0"/>
          </a:p>
        </p:txBody>
      </p:sp>
    </p:spTree>
    <p:extLst>
      <p:ext uri="{BB962C8B-B14F-4D97-AF65-F5344CB8AC3E}">
        <p14:creationId xmlns:p14="http://schemas.microsoft.com/office/powerpoint/2010/main" val="70722590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3232" y="90434"/>
            <a:ext cx="9692640" cy="927647"/>
          </a:xfrm>
        </p:spPr>
        <p:txBody>
          <a:bodyPr/>
          <a:lstStyle/>
          <a:p>
            <a:pPr algn="ctr"/>
            <a:r>
              <a:rPr lang="en-US" dirty="0"/>
              <a:t>Work Cited cont.</a:t>
            </a:r>
          </a:p>
        </p:txBody>
      </p:sp>
      <p:sp>
        <p:nvSpPr>
          <p:cNvPr id="3" name="Content Placeholder 2"/>
          <p:cNvSpPr>
            <a:spLocks noGrp="1"/>
          </p:cNvSpPr>
          <p:nvPr>
            <p:ph idx="1"/>
          </p:nvPr>
        </p:nvSpPr>
        <p:spPr>
          <a:xfrm>
            <a:off x="190919" y="1306286"/>
            <a:ext cx="10852219" cy="5255288"/>
          </a:xfrm>
        </p:spPr>
        <p:txBody>
          <a:bodyPr>
            <a:normAutofit/>
          </a:bodyPr>
          <a:lstStyle/>
          <a:p>
            <a:pPr>
              <a:lnSpc>
                <a:spcPct val="120000"/>
              </a:lnSpc>
            </a:pPr>
            <a:r>
              <a:rPr lang="en-US" dirty="0"/>
              <a:t>Mathis, Jennifer. 2012. “Keeping Families Together: Preserving the Rights of Parents with Psychiatric Disabilities.” </a:t>
            </a:r>
            <a:r>
              <a:rPr lang="en-US" i="1" dirty="0"/>
              <a:t>Clearinghouse Review: Journal of Poverty Law and Policy</a:t>
            </a:r>
            <a:r>
              <a:rPr lang="en-US" dirty="0"/>
              <a:t> 46 (March): 517-24. </a:t>
            </a:r>
          </a:p>
          <a:p>
            <a:pPr>
              <a:lnSpc>
                <a:spcPct val="120000"/>
              </a:lnSpc>
            </a:pPr>
            <a:r>
              <a:rPr lang="en-US" dirty="0"/>
              <a:t>McConnell, David, and </a:t>
            </a:r>
            <a:r>
              <a:rPr lang="en-US" dirty="0" err="1"/>
              <a:t>Gwynnyth</a:t>
            </a:r>
            <a:r>
              <a:rPr lang="en-US" dirty="0"/>
              <a:t> Llewellyn. 2002. “Stereotypes, Parents with Intellectual Disability and Child Protection.” </a:t>
            </a:r>
            <a:r>
              <a:rPr lang="en-US" i="1" dirty="0"/>
              <a:t>Journal of Social Welfare and Family Law</a:t>
            </a:r>
            <a:r>
              <a:rPr lang="en-US" dirty="0"/>
              <a:t> 24 (August): 297-317.  </a:t>
            </a:r>
          </a:p>
          <a:p>
            <a:pPr>
              <a:lnSpc>
                <a:spcPct val="120000"/>
              </a:lnSpc>
            </a:pPr>
            <a:r>
              <a:rPr lang="en-US" dirty="0"/>
              <a:t>National Council on Disability. 2012. </a:t>
            </a:r>
            <a:r>
              <a:rPr lang="en-US" i="1" dirty="0"/>
              <a:t>Rocking the Cradle: Ensuring the Rights of Parents with Disabilities and their Children</a:t>
            </a:r>
            <a:r>
              <a:rPr lang="en-US" dirty="0"/>
              <a:t>. Washington, D.C.: National Council on Disability.  </a:t>
            </a:r>
          </a:p>
          <a:p>
            <a:pPr>
              <a:lnSpc>
                <a:spcPct val="120000"/>
              </a:lnSpc>
            </a:pPr>
            <a:r>
              <a:rPr lang="en-US" dirty="0"/>
              <a:t>Sackett, Rosemary S. 1991. “Terminating Parental Rights of the Handicapped.” </a:t>
            </a:r>
            <a:r>
              <a:rPr lang="en-US" i="1" dirty="0"/>
              <a:t>Family Law Quarterly </a:t>
            </a:r>
            <a:r>
              <a:rPr lang="en-US" dirty="0"/>
              <a:t>25 (Fall): 253-98.  </a:t>
            </a:r>
          </a:p>
          <a:p>
            <a:pPr>
              <a:lnSpc>
                <a:spcPct val="120000"/>
              </a:lnSpc>
            </a:pPr>
            <a:r>
              <a:rPr lang="en-US" dirty="0" err="1"/>
              <a:t>Vennochi</a:t>
            </a:r>
            <a:r>
              <a:rPr lang="en-US" dirty="0"/>
              <a:t>, Joan. “Disability does not Preclude Parental Rights.” </a:t>
            </a:r>
            <a:r>
              <a:rPr lang="en-US" i="1" dirty="0"/>
              <a:t>Boston Globe</a:t>
            </a:r>
            <a:r>
              <a:rPr lang="en-US" dirty="0"/>
              <a:t>, 12 February, 2015.</a:t>
            </a:r>
          </a:p>
          <a:p>
            <a:pPr>
              <a:lnSpc>
                <a:spcPct val="120000"/>
              </a:lnSpc>
            </a:pPr>
            <a:r>
              <a:rPr lang="en-US" dirty="0" err="1"/>
              <a:t>Arnhart</a:t>
            </a:r>
            <a:r>
              <a:rPr lang="en-US" dirty="0"/>
              <a:t>, Larry. 2016. </a:t>
            </a:r>
            <a:r>
              <a:rPr lang="en-US" i="1" dirty="0"/>
              <a:t>Political Questions: Political Philosophy from Plato to Pinker</a:t>
            </a:r>
            <a:r>
              <a:rPr lang="en-US" dirty="0"/>
              <a:t>. Long Grove, IL: Waveland Press, Inc. </a:t>
            </a:r>
          </a:p>
        </p:txBody>
      </p:sp>
    </p:spTree>
    <p:extLst>
      <p:ext uri="{BB962C8B-B14F-4D97-AF65-F5344CB8AC3E}">
        <p14:creationId xmlns:p14="http://schemas.microsoft.com/office/powerpoint/2010/main" val="166709373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3232" y="90434"/>
            <a:ext cx="9692640" cy="927647"/>
          </a:xfrm>
        </p:spPr>
        <p:txBody>
          <a:bodyPr/>
          <a:lstStyle/>
          <a:p>
            <a:pPr algn="ctr"/>
            <a:r>
              <a:rPr lang="en-US" dirty="0"/>
              <a:t>Work Cited </a:t>
            </a:r>
          </a:p>
        </p:txBody>
      </p:sp>
      <p:sp>
        <p:nvSpPr>
          <p:cNvPr id="3" name="Content Placeholder 2"/>
          <p:cNvSpPr>
            <a:spLocks noGrp="1"/>
          </p:cNvSpPr>
          <p:nvPr>
            <p:ph idx="1"/>
          </p:nvPr>
        </p:nvSpPr>
        <p:spPr>
          <a:xfrm>
            <a:off x="190919" y="1306286"/>
            <a:ext cx="10852219" cy="5461280"/>
          </a:xfrm>
        </p:spPr>
        <p:txBody>
          <a:bodyPr>
            <a:normAutofit/>
          </a:bodyPr>
          <a:lstStyle/>
          <a:p>
            <a:pPr>
              <a:lnSpc>
                <a:spcPct val="120000"/>
              </a:lnSpc>
            </a:pPr>
            <a:r>
              <a:rPr lang="en-US" dirty="0" err="1"/>
              <a:t>Carro</a:t>
            </a:r>
            <a:r>
              <a:rPr lang="en-US" dirty="0"/>
              <a:t>, </a:t>
            </a:r>
            <a:r>
              <a:rPr lang="en-US" dirty="0" err="1"/>
              <a:t>Venancio</a:t>
            </a:r>
            <a:r>
              <a:rPr lang="en-US" dirty="0"/>
              <a:t>. 1974. “The Spanish Theological-Juridical Renaissance and the Ideology of Bartolome de Las Casas.” </a:t>
            </a:r>
            <a:r>
              <a:rPr lang="en-US" dirty="0" err="1"/>
              <a:t>Dekalb</a:t>
            </a:r>
            <a:r>
              <a:rPr lang="en-US" dirty="0"/>
              <a:t>, IL: Northern Illinois University Press.  </a:t>
            </a:r>
          </a:p>
          <a:p>
            <a:pPr>
              <a:lnSpc>
                <a:spcPct val="120000"/>
              </a:lnSpc>
            </a:pPr>
            <a:r>
              <a:rPr lang="en-US" dirty="0"/>
              <a:t>Child Welfare Information Gateway. 2017. “Grounds for Involuntary Termination of Parental Rights.” Washington, DC: US Department of Health and Human Services, Children’s Bureau.  </a:t>
            </a:r>
          </a:p>
          <a:p>
            <a:pPr>
              <a:lnSpc>
                <a:spcPct val="120000"/>
              </a:lnSpc>
            </a:pPr>
            <a:r>
              <a:rPr lang="en-US" dirty="0"/>
              <a:t>Ben-Moshe, </a:t>
            </a:r>
            <a:r>
              <a:rPr lang="en-US" dirty="0" err="1"/>
              <a:t>Liat</a:t>
            </a:r>
            <a:r>
              <a:rPr lang="en-US" dirty="0"/>
              <a:t>, Chris Chapman, and Allison C. Carey. 2014. </a:t>
            </a:r>
            <a:r>
              <a:rPr lang="en-US" i="1" dirty="0"/>
              <a:t>Disability Incarcerated: Imprisonment and Disability in the United States and Canada</a:t>
            </a:r>
            <a:r>
              <a:rPr lang="en-US" dirty="0"/>
              <a:t>. New York, NY: Palgrave Macmillan.  </a:t>
            </a:r>
          </a:p>
          <a:p>
            <a:pPr>
              <a:lnSpc>
                <a:spcPct val="120000"/>
              </a:lnSpc>
            </a:pPr>
            <a:r>
              <a:rPr lang="en-US" dirty="0"/>
              <a:t>United Nations, 2008. Convention on the Rights of Persons with Disabilities. New York.</a:t>
            </a:r>
          </a:p>
          <a:p>
            <a:r>
              <a:rPr lang="en-US" dirty="0"/>
              <a:t>Eleanor </a:t>
            </a:r>
            <a:r>
              <a:rPr lang="en-US" dirty="0" err="1"/>
              <a:t>Lisney</a:t>
            </a:r>
            <a:r>
              <a:rPr lang="en-US" dirty="0"/>
              <a:t>, Co-founder Sisters of Frida. London, United Kingdom. </a:t>
            </a:r>
            <a:r>
              <a:rPr lang="en-GB" dirty="0"/>
              <a:t>National University of Ireland </a:t>
            </a:r>
            <a:r>
              <a:rPr lang="en-US" dirty="0"/>
              <a:t>Centre for Disability Law &amp; Policy</a:t>
            </a:r>
            <a:r>
              <a:rPr lang="en-GB" dirty="0"/>
              <a:t>. Galway, Ireland</a:t>
            </a:r>
            <a:r>
              <a:rPr lang="en-US" dirty="0"/>
              <a:t>. June 18-22 2018</a:t>
            </a:r>
            <a:r>
              <a:rPr lang="en-US" b="1" dirty="0"/>
              <a:t>. </a:t>
            </a:r>
            <a:r>
              <a:rPr lang="en-US" dirty="0"/>
              <a:t>10th International Disability Law Summer School.</a:t>
            </a:r>
          </a:p>
          <a:p>
            <a:r>
              <a:rPr lang="en-US" dirty="0">
                <a:cs typeface="Arial" panose="020B0604020202020204" pitchFamily="34" charset="0"/>
              </a:rPr>
              <a:t>Professor Gabor </a:t>
            </a:r>
            <a:r>
              <a:rPr lang="en-US" dirty="0" err="1">
                <a:cs typeface="Arial" panose="020B0604020202020204" pitchFamily="34" charset="0"/>
              </a:rPr>
              <a:t>Gombos</a:t>
            </a:r>
            <a:r>
              <a:rPr lang="en-US" dirty="0"/>
              <a:t>,</a:t>
            </a:r>
            <a:r>
              <a:rPr lang="en-GB" altLang="en-US" dirty="0">
                <a:ea typeface="Times New Roman" panose="02020603050405020304" pitchFamily="18" charset="0"/>
              </a:rPr>
              <a:t> Co-Chair, World Network of Users and Survivors of Psychiatry, Odense, Denmark</a:t>
            </a:r>
            <a:r>
              <a:rPr lang="en-US" altLang="en-US" dirty="0"/>
              <a:t> . </a:t>
            </a:r>
            <a:r>
              <a:rPr lang="en-GB" dirty="0"/>
              <a:t>National University of Ireland </a:t>
            </a:r>
            <a:r>
              <a:rPr lang="en-US" dirty="0"/>
              <a:t>Centre for Disability Law &amp; Policy</a:t>
            </a:r>
            <a:r>
              <a:rPr lang="en-GB" dirty="0"/>
              <a:t>. Galway, Ireland</a:t>
            </a:r>
            <a:r>
              <a:rPr lang="en-US" dirty="0"/>
              <a:t>. June 18-22 2018. 10th International Disability Law Summer School.</a:t>
            </a:r>
          </a:p>
          <a:p>
            <a:endParaRPr lang="en-US" dirty="0"/>
          </a:p>
        </p:txBody>
      </p:sp>
    </p:spTree>
    <p:extLst>
      <p:ext uri="{BB962C8B-B14F-4D97-AF65-F5344CB8AC3E}">
        <p14:creationId xmlns:p14="http://schemas.microsoft.com/office/powerpoint/2010/main" val="14276882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9771" y="0"/>
            <a:ext cx="4109776" cy="1384353"/>
          </a:xfrm>
        </p:spPr>
        <p:txBody>
          <a:bodyPr>
            <a:normAutofit fontScale="90000"/>
          </a:bodyPr>
          <a:lstStyle/>
          <a:p>
            <a:pPr algn="ctr"/>
            <a:r>
              <a:rPr lang="en-US" altLang="en-US" dirty="0">
                <a:latin typeface="Times New Roman" panose="02020603050405020304" pitchFamily="18" charset="0"/>
                <a:cs typeface="Times New Roman" panose="02020603050405020304" pitchFamily="18" charset="0"/>
              </a:rPr>
              <a:t>The Problem cont. </a:t>
            </a:r>
            <a:br>
              <a:rPr lang="en-US" altLang="en-US" dirty="0">
                <a:latin typeface="Times New Roman" panose="02020603050405020304" pitchFamily="18" charset="0"/>
                <a:cs typeface="Times New Roman" panose="02020603050405020304" pitchFamily="18" charset="0"/>
              </a:rPr>
            </a:br>
            <a:endParaRPr lang="en-US" dirty="0"/>
          </a:p>
        </p:txBody>
      </p:sp>
      <p:sp>
        <p:nvSpPr>
          <p:cNvPr id="3" name="Content Placeholder 2"/>
          <p:cNvSpPr>
            <a:spLocks noGrp="1"/>
          </p:cNvSpPr>
          <p:nvPr>
            <p:ph idx="1"/>
          </p:nvPr>
        </p:nvSpPr>
        <p:spPr>
          <a:xfrm>
            <a:off x="154546" y="1286189"/>
            <a:ext cx="11140226" cy="5293193"/>
          </a:xfrm>
        </p:spPr>
        <p:txBody>
          <a:bodyPr>
            <a:normAutofit/>
          </a:bodyPr>
          <a:lstStyle/>
          <a:p>
            <a:r>
              <a:rPr lang="en-US" altLang="en-US" sz="2800" dirty="0">
                <a:latin typeface="Arial" panose="020B0604020202020204" pitchFamily="34" charset="0"/>
                <a:cs typeface="Arial" panose="020B0604020202020204" pitchFamily="34" charset="0"/>
              </a:rPr>
              <a:t>Discriminatory legislation within child custody and termination of parental rights statutes exist throughout the US </a:t>
            </a:r>
          </a:p>
          <a:p>
            <a:pPr lvl="1"/>
            <a:r>
              <a:rPr lang="en-US" altLang="en-US" sz="2600" dirty="0">
                <a:latin typeface="Arial" panose="020B0604020202020204" pitchFamily="34" charset="0"/>
                <a:cs typeface="Arial" panose="020B0604020202020204" pitchFamily="34" charset="0"/>
              </a:rPr>
              <a:t>“Parental disability” as grounds to terminate</a:t>
            </a:r>
          </a:p>
          <a:p>
            <a:pPr lvl="1"/>
            <a:r>
              <a:rPr lang="en-US" altLang="en-US" sz="2600" dirty="0">
                <a:latin typeface="Arial" panose="020B0604020202020204" pitchFamily="34" charset="0"/>
                <a:cs typeface="Arial" panose="020B0604020202020204" pitchFamily="34" charset="0"/>
              </a:rPr>
              <a:t>Child custody </a:t>
            </a:r>
            <a:r>
              <a:rPr lang="en-US" altLang="en-US" sz="2600" b="1" u="sng" dirty="0">
                <a:latin typeface="Arial" panose="020B0604020202020204" pitchFamily="34" charset="0"/>
                <a:cs typeface="Arial" panose="020B0604020202020204" pitchFamily="34" charset="0"/>
              </a:rPr>
              <a:t>AND </a:t>
            </a:r>
            <a:r>
              <a:rPr lang="en-US" altLang="en-US" sz="2600" dirty="0">
                <a:latin typeface="Arial" panose="020B0604020202020204" pitchFamily="34" charset="0"/>
                <a:cs typeface="Arial" panose="020B0604020202020204" pitchFamily="34" charset="0"/>
              </a:rPr>
              <a:t>Child protection hearings (the State) </a:t>
            </a:r>
          </a:p>
          <a:p>
            <a:pPr lvl="1"/>
            <a:r>
              <a:rPr lang="en-US" altLang="en-US" sz="2600" dirty="0">
                <a:latin typeface="Arial" panose="020B0604020202020204" pitchFamily="34" charset="0"/>
                <a:cs typeface="Arial" panose="020B0604020202020204" pitchFamily="34" charset="0"/>
              </a:rPr>
              <a:t>Very high rates of parental termination for disability community</a:t>
            </a:r>
          </a:p>
          <a:p>
            <a:pPr marL="0" indent="0">
              <a:buNone/>
            </a:pPr>
            <a:endParaRPr lang="en-US" altLang="en-US" sz="2800" dirty="0">
              <a:latin typeface="Arial" panose="020B0604020202020204" pitchFamily="34" charset="0"/>
              <a:cs typeface="Arial" panose="020B0604020202020204" pitchFamily="34" charset="0"/>
            </a:endParaRPr>
          </a:p>
          <a:p>
            <a:r>
              <a:rPr lang="en-US" altLang="en-US" sz="2800" dirty="0">
                <a:latin typeface="Arial" panose="020B0604020202020204" pitchFamily="34" charset="0"/>
                <a:cs typeface="Arial" panose="020B0604020202020204" pitchFamily="34" charset="0"/>
              </a:rPr>
              <a:t>Recent research has found that parents with disabilities are not more likely to maltreat their children than parents without disabilities</a:t>
            </a:r>
            <a:endParaRPr lang="en-US" altLang="en-US" dirty="0">
              <a:latin typeface="Arial" panose="020B0604020202020204" pitchFamily="34" charset="0"/>
              <a:cs typeface="Arial" panose="020B0604020202020204" pitchFamily="34" charset="0"/>
            </a:endParaRPr>
          </a:p>
          <a:p>
            <a:pPr lvl="1"/>
            <a:r>
              <a:rPr lang="en-US" altLang="en-US" sz="2600" dirty="0">
                <a:latin typeface="Arial" panose="020B0604020202020204" pitchFamily="34" charset="0"/>
                <a:cs typeface="Arial" panose="020B0604020202020204" pitchFamily="34" charset="0"/>
              </a:rPr>
              <a:t>TPR should be based strictly on behavior and status</a:t>
            </a:r>
          </a:p>
        </p:txBody>
      </p:sp>
    </p:spTree>
    <p:extLst>
      <p:ext uri="{BB962C8B-B14F-4D97-AF65-F5344CB8AC3E}">
        <p14:creationId xmlns:p14="http://schemas.microsoft.com/office/powerpoint/2010/main" val="38452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94679" y="0"/>
            <a:ext cx="4059959" cy="1384353"/>
          </a:xfrm>
        </p:spPr>
        <p:txBody>
          <a:bodyPr>
            <a:normAutofit fontScale="90000"/>
          </a:bodyPr>
          <a:lstStyle/>
          <a:p>
            <a:pPr algn="ctr"/>
            <a:r>
              <a:rPr lang="en-US" altLang="en-US" dirty="0">
                <a:latin typeface="Times New Roman" panose="02020603050405020304" pitchFamily="18" charset="0"/>
                <a:cs typeface="Times New Roman" panose="02020603050405020304" pitchFamily="18" charset="0"/>
              </a:rPr>
              <a:t>How We Got Here</a:t>
            </a:r>
            <a:br>
              <a:rPr lang="en-US" altLang="en-US" dirty="0">
                <a:latin typeface="Times New Roman" panose="02020603050405020304" pitchFamily="18" charset="0"/>
                <a:cs typeface="Times New Roman" panose="02020603050405020304" pitchFamily="18" charset="0"/>
              </a:rPr>
            </a:br>
            <a:endParaRPr lang="en-US" dirty="0"/>
          </a:p>
        </p:txBody>
      </p:sp>
      <p:sp>
        <p:nvSpPr>
          <p:cNvPr id="3" name="Content Placeholder 2"/>
          <p:cNvSpPr>
            <a:spLocks noGrp="1"/>
          </p:cNvSpPr>
          <p:nvPr>
            <p:ph idx="1"/>
          </p:nvPr>
        </p:nvSpPr>
        <p:spPr>
          <a:xfrm>
            <a:off x="154546" y="1206499"/>
            <a:ext cx="11140226" cy="5651501"/>
          </a:xfrm>
        </p:spPr>
        <p:txBody>
          <a:bodyPr>
            <a:normAutofit/>
          </a:bodyPr>
          <a:lstStyle/>
          <a:p>
            <a:r>
              <a:rPr lang="en-US" altLang="en-US" sz="2800" dirty="0">
                <a:latin typeface="Arial" panose="020B0604020202020204" pitchFamily="34" charset="0"/>
                <a:cs typeface="Arial" panose="020B0604020202020204" pitchFamily="34" charset="0"/>
              </a:rPr>
              <a:t>Decree of the French Parliament (1606) ordered the disabled be driven from the city; forbid entry at all city gates </a:t>
            </a:r>
          </a:p>
          <a:p>
            <a:r>
              <a:rPr lang="en-US" altLang="en-US" sz="2800" dirty="0">
                <a:latin typeface="Arial" panose="020B0604020202020204" pitchFamily="34" charset="0"/>
                <a:cs typeface="Arial" panose="020B0604020202020204" pitchFamily="34" charset="0"/>
              </a:rPr>
              <a:t>Bartolome De Las Casas, 16</a:t>
            </a:r>
            <a:r>
              <a:rPr lang="en-US" altLang="en-US" sz="2800" baseline="30000" dirty="0">
                <a:latin typeface="Arial" panose="020B0604020202020204" pitchFamily="34" charset="0"/>
                <a:cs typeface="Arial" panose="020B0604020202020204" pitchFamily="34" charset="0"/>
              </a:rPr>
              <a:t>th</a:t>
            </a:r>
            <a:r>
              <a:rPr lang="en-US" altLang="en-US" sz="2800" dirty="0">
                <a:latin typeface="Arial" panose="020B0604020202020204" pitchFamily="34" charset="0"/>
                <a:cs typeface="Arial" panose="020B0604020202020204" pitchFamily="34" charset="0"/>
              </a:rPr>
              <a:t> C., speaking on the conditions of American Indians as “natural slaves”: </a:t>
            </a:r>
          </a:p>
          <a:p>
            <a:pPr lvl="1"/>
            <a:r>
              <a:rPr lang="en-US" altLang="en-US" sz="2600" dirty="0">
                <a:latin typeface="Arial" panose="020B0604020202020204" pitchFamily="34" charset="0"/>
                <a:cs typeface="Arial" panose="020B0604020202020204" pitchFamily="34" charset="0"/>
              </a:rPr>
              <a:t>If any individuals satisfied Aristotle’s standards for natural slaves, they would have to be </a:t>
            </a:r>
            <a:r>
              <a:rPr lang="en-US" altLang="en-US" sz="2600" b="1" dirty="0">
                <a:latin typeface="Arial" panose="020B0604020202020204" pitchFamily="34" charset="0"/>
                <a:cs typeface="Arial" panose="020B0604020202020204" pitchFamily="34" charset="0"/>
              </a:rPr>
              <a:t>rare mistakes </a:t>
            </a:r>
            <a:r>
              <a:rPr lang="en-US" altLang="en-US" sz="2600" dirty="0">
                <a:latin typeface="Arial" panose="020B0604020202020204" pitchFamily="34" charset="0"/>
                <a:cs typeface="Arial" panose="020B0604020202020204" pitchFamily="34" charset="0"/>
              </a:rPr>
              <a:t>of nature – those with unusual </a:t>
            </a:r>
            <a:r>
              <a:rPr lang="en-US" altLang="en-US" sz="2600" b="1" dirty="0">
                <a:latin typeface="Arial" panose="020B0604020202020204" pitchFamily="34" charset="0"/>
                <a:cs typeface="Arial" panose="020B0604020202020204" pitchFamily="34" charset="0"/>
              </a:rPr>
              <a:t>mental</a:t>
            </a:r>
            <a:r>
              <a:rPr lang="en-US" altLang="en-US" sz="2600" dirty="0">
                <a:latin typeface="Arial" panose="020B0604020202020204" pitchFamily="34" charset="0"/>
                <a:cs typeface="Arial" panose="020B0604020202020204" pitchFamily="34" charset="0"/>
              </a:rPr>
              <a:t> and </a:t>
            </a:r>
            <a:r>
              <a:rPr lang="en-US" altLang="en-US" sz="2600" b="1" dirty="0">
                <a:latin typeface="Arial" panose="020B0604020202020204" pitchFamily="34" charset="0"/>
                <a:cs typeface="Arial" panose="020B0604020202020204" pitchFamily="34" charset="0"/>
              </a:rPr>
              <a:t>physical disabilities </a:t>
            </a:r>
            <a:r>
              <a:rPr lang="en-US" altLang="en-US" sz="2600" dirty="0">
                <a:latin typeface="Arial" panose="020B0604020202020204" pitchFamily="34" charset="0"/>
                <a:cs typeface="Arial" panose="020B0604020202020204" pitchFamily="34" charset="0"/>
              </a:rPr>
              <a:t>from birth…….(</a:t>
            </a:r>
            <a:r>
              <a:rPr lang="en-US" altLang="en-US" sz="2600" dirty="0" err="1">
                <a:latin typeface="Arial" panose="020B0604020202020204" pitchFamily="34" charset="0"/>
                <a:cs typeface="Arial" panose="020B0604020202020204" pitchFamily="34" charset="0"/>
              </a:rPr>
              <a:t>Carro</a:t>
            </a:r>
            <a:r>
              <a:rPr lang="en-US" altLang="en-US" sz="2600" dirty="0">
                <a:latin typeface="Arial" panose="020B0604020202020204" pitchFamily="34" charset="0"/>
                <a:cs typeface="Arial" panose="020B0604020202020204" pitchFamily="34" charset="0"/>
              </a:rPr>
              <a:t> 1974)</a:t>
            </a:r>
          </a:p>
          <a:p>
            <a:r>
              <a:rPr lang="en-US" altLang="en-US" sz="2800" dirty="0">
                <a:latin typeface="Arial" panose="020B0604020202020204" pitchFamily="34" charset="0"/>
                <a:cs typeface="Arial" panose="020B0604020202020204" pitchFamily="34" charset="0"/>
              </a:rPr>
              <a:t>In North America:</a:t>
            </a:r>
          </a:p>
          <a:p>
            <a:pPr lvl="1"/>
            <a:r>
              <a:rPr lang="en-US" altLang="en-US" sz="2600" dirty="0">
                <a:latin typeface="Arial" panose="020B0604020202020204" pitchFamily="34" charset="0"/>
                <a:cs typeface="Arial" panose="020B0604020202020204" pitchFamily="34" charset="0"/>
              </a:rPr>
              <a:t>Poorhouse/Almshouse</a:t>
            </a:r>
          </a:p>
          <a:p>
            <a:pPr lvl="1"/>
            <a:r>
              <a:rPr lang="en-US" altLang="en-US" sz="2600" dirty="0">
                <a:latin typeface="Arial" panose="020B0604020202020204" pitchFamily="34" charset="0"/>
                <a:cs typeface="Arial" panose="020B0604020202020204" pitchFamily="34" charset="0"/>
              </a:rPr>
              <a:t>Institutionalization</a:t>
            </a:r>
          </a:p>
          <a:p>
            <a:pPr lvl="1"/>
            <a:r>
              <a:rPr lang="en-US" altLang="en-US" sz="2600" dirty="0">
                <a:latin typeface="Arial" panose="020B0604020202020204" pitchFamily="34" charset="0"/>
                <a:cs typeface="Arial" panose="020B0604020202020204" pitchFamily="34" charset="0"/>
              </a:rPr>
              <a:t>Sterilization</a:t>
            </a:r>
          </a:p>
          <a:p>
            <a:pPr lvl="1"/>
            <a:r>
              <a:rPr lang="en-US" altLang="en-US" sz="2600" dirty="0">
                <a:latin typeface="Arial" panose="020B0604020202020204" pitchFamily="34" charset="0"/>
                <a:cs typeface="Arial" panose="020B0604020202020204" pitchFamily="34" charset="0"/>
              </a:rPr>
              <a:t>Segregation</a:t>
            </a:r>
          </a:p>
          <a:p>
            <a:endParaRPr lang="en-US" altLang="en-US" sz="2800" dirty="0">
              <a:latin typeface="Arial" panose="020B0604020202020204" pitchFamily="34" charset="0"/>
              <a:cs typeface="Arial" panose="020B0604020202020204" pitchFamily="34" charset="0"/>
            </a:endParaRPr>
          </a:p>
          <a:p>
            <a:pPr lvl="1"/>
            <a:endParaRPr lang="en-US" altLang="en-US" sz="2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584991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36953" y="190500"/>
            <a:ext cx="5172212" cy="1384353"/>
          </a:xfrm>
        </p:spPr>
        <p:txBody>
          <a:bodyPr>
            <a:normAutofit fontScale="90000"/>
          </a:bodyPr>
          <a:lstStyle/>
          <a:p>
            <a:pPr algn="ctr"/>
            <a:r>
              <a:rPr lang="en-US" altLang="en-US" dirty="0">
                <a:latin typeface="Times New Roman" panose="02020603050405020304" pitchFamily="18" charset="0"/>
                <a:cs typeface="Times New Roman" panose="02020603050405020304" pitchFamily="18" charset="0"/>
              </a:rPr>
              <a:t>How We Got Here cont. </a:t>
            </a:r>
            <a:br>
              <a:rPr lang="en-US" altLang="en-US" dirty="0">
                <a:latin typeface="Times New Roman" panose="02020603050405020304" pitchFamily="18" charset="0"/>
                <a:cs typeface="Times New Roman" panose="02020603050405020304" pitchFamily="18" charset="0"/>
              </a:rPr>
            </a:br>
            <a:endParaRPr lang="en-US" dirty="0"/>
          </a:p>
        </p:txBody>
      </p:sp>
      <p:sp>
        <p:nvSpPr>
          <p:cNvPr id="3" name="Content Placeholder 2"/>
          <p:cNvSpPr>
            <a:spLocks noGrp="1"/>
          </p:cNvSpPr>
          <p:nvPr>
            <p:ph idx="1"/>
          </p:nvPr>
        </p:nvSpPr>
        <p:spPr>
          <a:xfrm>
            <a:off x="154546" y="1933889"/>
            <a:ext cx="11140226" cy="3793811"/>
          </a:xfrm>
        </p:spPr>
        <p:txBody>
          <a:bodyPr>
            <a:normAutofit/>
          </a:bodyPr>
          <a:lstStyle/>
          <a:p>
            <a:r>
              <a:rPr lang="en-US" altLang="en-US" sz="2800" dirty="0">
                <a:latin typeface="Arial" panose="020B0604020202020204" pitchFamily="34" charset="0"/>
                <a:cs typeface="Arial" panose="020B0604020202020204" pitchFamily="34" charset="0"/>
              </a:rPr>
              <a:t>Implicit &amp; Explicit Biases are at play</a:t>
            </a:r>
          </a:p>
          <a:p>
            <a:pPr marL="0" indent="0">
              <a:buNone/>
            </a:pPr>
            <a:endParaRPr lang="en-US" altLang="en-US" sz="2800" dirty="0">
              <a:latin typeface="Arial" panose="020B0604020202020204" pitchFamily="34" charset="0"/>
              <a:cs typeface="Arial" panose="020B0604020202020204" pitchFamily="34" charset="0"/>
            </a:endParaRPr>
          </a:p>
          <a:p>
            <a:r>
              <a:rPr lang="en-US" altLang="en-US" sz="2600" dirty="0">
                <a:latin typeface="Arial" panose="020B0604020202020204" pitchFamily="34" charset="0"/>
                <a:cs typeface="Arial" panose="020B0604020202020204" pitchFamily="34" charset="0"/>
              </a:rPr>
              <a:t>1962/2007 Minnesota Survey of Attitudes Regarding Developmental Disabilities </a:t>
            </a:r>
          </a:p>
          <a:p>
            <a:pPr lvl="1"/>
            <a:r>
              <a:rPr lang="en-US" altLang="en-US" sz="2400" dirty="0">
                <a:latin typeface="Arial" panose="020B0604020202020204" pitchFamily="34" charset="0"/>
                <a:cs typeface="Arial" panose="020B0604020202020204" pitchFamily="34" charset="0"/>
              </a:rPr>
              <a:t>Over 1/3 of respondents believe </a:t>
            </a:r>
            <a:r>
              <a:rPr lang="en-US" altLang="en-US" sz="2400" dirty="0" err="1">
                <a:latin typeface="Arial" panose="020B0604020202020204" pitchFamily="34" charset="0"/>
                <a:cs typeface="Arial" panose="020B0604020202020204" pitchFamily="34" charset="0"/>
              </a:rPr>
              <a:t>PwDs</a:t>
            </a:r>
            <a:r>
              <a:rPr lang="en-US" altLang="en-US" sz="2400" dirty="0">
                <a:latin typeface="Arial" panose="020B0604020202020204" pitchFamily="34" charset="0"/>
                <a:cs typeface="Arial" panose="020B0604020202020204" pitchFamily="34" charset="0"/>
              </a:rPr>
              <a:t> should be “allowed to have children”</a:t>
            </a:r>
          </a:p>
          <a:p>
            <a:pPr lvl="1"/>
            <a:endParaRPr lang="en-US" altLang="en-US" sz="2400" dirty="0">
              <a:latin typeface="Arial" panose="020B0604020202020204" pitchFamily="34" charset="0"/>
              <a:cs typeface="Arial" panose="020B0604020202020204" pitchFamily="34" charset="0"/>
            </a:endParaRPr>
          </a:p>
          <a:p>
            <a:r>
              <a:rPr lang="en-US" altLang="en-US" sz="2800" dirty="0">
                <a:latin typeface="Arial" panose="020B0604020202020204" pitchFamily="34" charset="0"/>
                <a:cs typeface="Arial" panose="020B0604020202020204" pitchFamily="34" charset="0"/>
              </a:rPr>
              <a:t>US state policies reflect these discriminatory biases </a:t>
            </a:r>
          </a:p>
        </p:txBody>
      </p:sp>
    </p:spTree>
    <p:extLst>
      <p:ext uri="{BB962C8B-B14F-4D97-AF65-F5344CB8AC3E}">
        <p14:creationId xmlns:p14="http://schemas.microsoft.com/office/powerpoint/2010/main" val="15201839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25804" y="0"/>
            <a:ext cx="5597710" cy="1384353"/>
          </a:xfrm>
        </p:spPr>
        <p:txBody>
          <a:bodyPr>
            <a:normAutofit fontScale="90000"/>
          </a:bodyPr>
          <a:lstStyle/>
          <a:p>
            <a:pPr algn="ctr"/>
            <a:r>
              <a:rPr lang="en-US" altLang="en-US" dirty="0">
                <a:latin typeface="Times New Roman" panose="02020603050405020304" pitchFamily="18" charset="0"/>
                <a:cs typeface="Times New Roman" panose="02020603050405020304" pitchFamily="18" charset="0"/>
              </a:rPr>
              <a:t>Contemporary Overview</a:t>
            </a:r>
            <a:br>
              <a:rPr lang="en-US" altLang="en-US" dirty="0">
                <a:latin typeface="Times New Roman" panose="02020603050405020304" pitchFamily="18" charset="0"/>
                <a:cs typeface="Times New Roman" panose="02020603050405020304" pitchFamily="18" charset="0"/>
              </a:rPr>
            </a:br>
            <a:endParaRPr lang="en-US" dirty="0"/>
          </a:p>
        </p:txBody>
      </p:sp>
      <p:sp>
        <p:nvSpPr>
          <p:cNvPr id="3" name="Content Placeholder 2"/>
          <p:cNvSpPr>
            <a:spLocks noGrp="1"/>
          </p:cNvSpPr>
          <p:nvPr>
            <p:ph idx="1"/>
          </p:nvPr>
        </p:nvSpPr>
        <p:spPr>
          <a:xfrm>
            <a:off x="154546" y="1504553"/>
            <a:ext cx="11140226" cy="4418575"/>
          </a:xfrm>
        </p:spPr>
        <p:txBody>
          <a:bodyPr>
            <a:normAutofit/>
          </a:bodyPr>
          <a:lstStyle/>
          <a:p>
            <a:r>
              <a:rPr lang="en-US" altLang="en-US" sz="3200" dirty="0">
                <a:latin typeface="Arial" panose="020B0604020202020204" pitchFamily="34" charset="0"/>
                <a:cs typeface="Arial" panose="020B0604020202020204" pitchFamily="34" charset="0"/>
              </a:rPr>
              <a:t>35 states have discriminatory TPR codes</a:t>
            </a:r>
          </a:p>
          <a:p>
            <a:pPr lvl="1"/>
            <a:r>
              <a:rPr lang="en-US" altLang="en-US" sz="2800" dirty="0">
                <a:latin typeface="Arial" panose="020B0604020202020204" pitchFamily="34" charset="0"/>
                <a:cs typeface="Arial" panose="020B0604020202020204" pitchFamily="34" charset="0"/>
              </a:rPr>
              <a:t>District of Columbia, etc.  </a:t>
            </a:r>
          </a:p>
          <a:p>
            <a:r>
              <a:rPr lang="en-US" altLang="en-US" sz="3200" dirty="0">
                <a:latin typeface="Arial" panose="020B0604020202020204" pitchFamily="34" charset="0"/>
                <a:cs typeface="Arial" panose="020B0604020202020204" pitchFamily="34" charset="0"/>
              </a:rPr>
              <a:t>15 states have appropriate TPR codes</a:t>
            </a:r>
          </a:p>
          <a:p>
            <a:pPr lvl="1"/>
            <a:r>
              <a:rPr lang="en-US" altLang="en-US" sz="2800" dirty="0">
                <a:latin typeface="Arial" panose="020B0604020202020204" pitchFamily="34" charset="0"/>
                <a:cs typeface="Arial" panose="020B0604020202020204" pitchFamily="34" charset="0"/>
              </a:rPr>
              <a:t>Problems still persist</a:t>
            </a:r>
          </a:p>
          <a:p>
            <a:r>
              <a:rPr lang="en-US" altLang="en-US" sz="3200" dirty="0">
                <a:latin typeface="Arial" panose="020B0604020202020204" pitchFamily="34" charset="0"/>
                <a:cs typeface="Arial" panose="020B0604020202020204" pitchFamily="34" charset="0"/>
              </a:rPr>
              <a:t>Medical-Industrial Complex (MIC)</a:t>
            </a:r>
          </a:p>
          <a:p>
            <a:r>
              <a:rPr lang="en-US" altLang="en-US" sz="3200" dirty="0">
                <a:latin typeface="Arial" panose="020B0604020202020204" pitchFamily="34" charset="0"/>
                <a:cs typeface="Arial" panose="020B0604020202020204" pitchFamily="34" charset="0"/>
              </a:rPr>
              <a:t>Authoritarian government</a:t>
            </a:r>
            <a:endParaRPr lang="en-US" altLang="en-US" sz="3000" dirty="0">
              <a:latin typeface="Arial" panose="020B0604020202020204" pitchFamily="34" charset="0"/>
              <a:cs typeface="Arial" panose="020B0604020202020204" pitchFamily="34" charset="0"/>
            </a:endParaRPr>
          </a:p>
          <a:p>
            <a:r>
              <a:rPr lang="en-US" altLang="en-US" sz="3200" dirty="0">
                <a:latin typeface="Arial" panose="020B0604020202020204" pitchFamily="34" charset="0"/>
                <a:cs typeface="Arial" panose="020B0604020202020204" pitchFamily="34" charset="0"/>
              </a:rPr>
              <a:t>Child-custody</a:t>
            </a:r>
            <a:r>
              <a:rPr lang="en-US" altLang="en-US" sz="3000" dirty="0">
                <a:latin typeface="Arial" panose="020B0604020202020204" pitchFamily="34" charset="0"/>
                <a:cs typeface="Arial" panose="020B0604020202020204" pitchFamily="34" charset="0"/>
              </a:rPr>
              <a:t> </a:t>
            </a:r>
            <a:r>
              <a:rPr lang="en-US" altLang="en-US" sz="3200" dirty="0">
                <a:latin typeface="Arial" panose="020B0604020202020204" pitchFamily="34" charset="0"/>
                <a:cs typeface="Arial" panose="020B0604020202020204" pitchFamily="34" charset="0"/>
              </a:rPr>
              <a:t>battles</a:t>
            </a:r>
            <a:r>
              <a:rPr lang="en-US" altLang="en-US" sz="3000" dirty="0">
                <a:latin typeface="Arial" panose="020B0604020202020204" pitchFamily="34" charset="0"/>
                <a:cs typeface="Arial" panose="020B0604020202020204" pitchFamily="34" charset="0"/>
              </a:rPr>
              <a:t> </a:t>
            </a:r>
            <a:endParaRPr lang="en-US" alt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160540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4204588201"/>
              </p:ext>
            </p:extLst>
          </p:nvPr>
        </p:nvGraphicFramePr>
        <p:xfrm>
          <a:off x="6057764" y="947031"/>
          <a:ext cx="4931500" cy="4769997"/>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5"/>
          <p:cNvSpPr txBox="1"/>
          <p:nvPr/>
        </p:nvSpPr>
        <p:spPr>
          <a:xfrm>
            <a:off x="8926758" y="3604219"/>
            <a:ext cx="1122015" cy="461665"/>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2400" dirty="0"/>
              <a:t>n=35</a:t>
            </a:r>
          </a:p>
        </p:txBody>
      </p:sp>
      <p:sp>
        <p:nvSpPr>
          <p:cNvPr id="6" name="TextBox 5"/>
          <p:cNvSpPr txBox="1"/>
          <p:nvPr/>
        </p:nvSpPr>
        <p:spPr>
          <a:xfrm>
            <a:off x="6696914" y="5900573"/>
            <a:ext cx="3653200" cy="643894"/>
          </a:xfrm>
          <a:prstGeom prst="rect">
            <a:avLst/>
          </a:prstGeom>
          <a:solidFill>
            <a:schemeClr val="bg1"/>
          </a:solidFill>
        </p:spPr>
        <p:txBody>
          <a:bodyPr wrap="square" rtlCol="0">
            <a:spAutoFit/>
          </a:bodyPr>
          <a:lstStyle/>
          <a:p>
            <a:r>
              <a:rPr lang="en-US" sz="1792" i="1" dirty="0">
                <a:latin typeface="Times New Roman" panose="02020603050405020304" pitchFamily="18" charset="0"/>
                <a:cs typeface="Times New Roman" panose="02020603050405020304" pitchFamily="18" charset="0"/>
              </a:rPr>
              <a:t>Figure 2. Disability as a condition for terminating parental rights. </a:t>
            </a:r>
          </a:p>
        </p:txBody>
      </p:sp>
      <p:graphicFrame>
        <p:nvGraphicFramePr>
          <p:cNvPr id="7" name="Chart 6"/>
          <p:cNvGraphicFramePr>
            <a:graphicFrameLocks/>
          </p:cNvGraphicFramePr>
          <p:nvPr>
            <p:extLst>
              <p:ext uri="{D42A27DB-BD31-4B8C-83A1-F6EECF244321}">
                <p14:modId xmlns:p14="http://schemas.microsoft.com/office/powerpoint/2010/main" val="2565441113"/>
              </p:ext>
            </p:extLst>
          </p:nvPr>
        </p:nvGraphicFramePr>
        <p:xfrm>
          <a:off x="235427" y="947031"/>
          <a:ext cx="4846988" cy="4769997"/>
        </p:xfrm>
        <a:graphic>
          <a:graphicData uri="http://schemas.openxmlformats.org/drawingml/2006/chart">
            <c:chart xmlns:c="http://schemas.openxmlformats.org/drawingml/2006/chart" xmlns:r="http://schemas.openxmlformats.org/officeDocument/2006/relationships" r:id="rId4"/>
          </a:graphicData>
        </a:graphic>
      </p:graphicFrame>
      <p:sp>
        <p:nvSpPr>
          <p:cNvPr id="9" name="TextBox 8"/>
          <p:cNvSpPr txBox="1"/>
          <p:nvPr/>
        </p:nvSpPr>
        <p:spPr>
          <a:xfrm>
            <a:off x="554026" y="5900573"/>
            <a:ext cx="3653200" cy="643894"/>
          </a:xfrm>
          <a:prstGeom prst="rect">
            <a:avLst/>
          </a:prstGeom>
          <a:solidFill>
            <a:schemeClr val="bg1"/>
          </a:solidFill>
        </p:spPr>
        <p:txBody>
          <a:bodyPr wrap="square" rtlCol="0">
            <a:spAutoFit/>
          </a:bodyPr>
          <a:lstStyle/>
          <a:p>
            <a:r>
              <a:rPr lang="en-US" sz="1792" i="1" dirty="0">
                <a:latin typeface="Times New Roman" panose="02020603050405020304" pitchFamily="18" charset="0"/>
                <a:cs typeface="Times New Roman" panose="02020603050405020304" pitchFamily="18" charset="0"/>
              </a:rPr>
              <a:t>Figure 1. Specific disability identified in state TPR codes. </a:t>
            </a:r>
          </a:p>
        </p:txBody>
      </p:sp>
      <p:sp>
        <p:nvSpPr>
          <p:cNvPr id="8" name="Title 1"/>
          <p:cNvSpPr>
            <a:spLocks noGrp="1"/>
          </p:cNvSpPr>
          <p:nvPr>
            <p:ph type="title"/>
          </p:nvPr>
        </p:nvSpPr>
        <p:spPr>
          <a:xfrm>
            <a:off x="2925804" y="0"/>
            <a:ext cx="5597710" cy="1384353"/>
          </a:xfrm>
        </p:spPr>
        <p:txBody>
          <a:bodyPr>
            <a:normAutofit fontScale="90000"/>
          </a:bodyPr>
          <a:lstStyle/>
          <a:p>
            <a:pPr algn="ctr"/>
            <a:r>
              <a:rPr lang="en-US" altLang="en-US" dirty="0">
                <a:latin typeface="Times New Roman" panose="02020603050405020304" pitchFamily="18" charset="0"/>
                <a:cs typeface="Times New Roman" panose="02020603050405020304" pitchFamily="18" charset="0"/>
              </a:rPr>
              <a:t>Contemporary Overview</a:t>
            </a:r>
            <a:br>
              <a:rPr lang="en-US" altLang="en-US" dirty="0">
                <a:latin typeface="Times New Roman" panose="02020603050405020304" pitchFamily="18" charset="0"/>
                <a:cs typeface="Times New Roman" panose="02020603050405020304" pitchFamily="18" charset="0"/>
              </a:rPr>
            </a:br>
            <a:endParaRPr lang="en-US" dirty="0"/>
          </a:p>
        </p:txBody>
      </p:sp>
    </p:spTree>
    <p:extLst>
      <p:ext uri="{BB962C8B-B14F-4D97-AF65-F5344CB8AC3E}">
        <p14:creationId xmlns:p14="http://schemas.microsoft.com/office/powerpoint/2010/main" val="1525420373"/>
      </p:ext>
    </p:extLst>
  </p:cSld>
  <p:clrMapOvr>
    <a:masterClrMapping/>
  </p:clrMapOvr>
</p:sld>
</file>

<file path=ppt/theme/theme1.xml><?xml version="1.0" encoding="utf-8"?>
<a:theme xmlns:a="http://schemas.openxmlformats.org/drawingml/2006/main" name="View">
  <a:themeElements>
    <a:clrScheme name="View">
      <a:dk1>
        <a:sysClr val="windowText" lastClr="000000"/>
      </a:dk1>
      <a:lt1>
        <a:sysClr val="window" lastClr="FFFFFF"/>
      </a:lt1>
      <a:dk2>
        <a:srgbClr val="564B3C"/>
      </a:dk2>
      <a:lt2>
        <a:srgbClr val="ECEDD1"/>
      </a:lt2>
      <a:accent1>
        <a:srgbClr val="93A299"/>
      </a:accent1>
      <a:accent2>
        <a:srgbClr val="CB4B30"/>
      </a:accent2>
      <a:accent3>
        <a:srgbClr val="B5AE53"/>
      </a:accent3>
      <a:accent4>
        <a:srgbClr val="6F6A7A"/>
      </a:accent4>
      <a:accent5>
        <a:srgbClr val="E8B54D"/>
      </a:accent5>
      <a:accent6>
        <a:srgbClr val="8A7952"/>
      </a:accent6>
      <a:hlink>
        <a:srgbClr val="9F9F0B"/>
      </a:hlink>
      <a:folHlink>
        <a:srgbClr val="B2B2B2"/>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3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3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866257B-E5CE-4C43-9210-F2DE76BE10B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TM03457515[[fn=View]]</Template>
  <TotalTime>2188</TotalTime>
  <Words>3872</Words>
  <Application>Microsoft Office PowerPoint</Application>
  <PresentationFormat>Widescreen</PresentationFormat>
  <Paragraphs>616</Paragraphs>
  <Slides>49</Slides>
  <Notes>49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49</vt:i4>
      </vt:variant>
    </vt:vector>
  </HeadingPairs>
  <TitlesOfParts>
    <vt:vector size="55" baseType="lpstr">
      <vt:lpstr>Arial</vt:lpstr>
      <vt:lpstr>Calibri</vt:lpstr>
      <vt:lpstr>Century Schoolbook</vt:lpstr>
      <vt:lpstr>Times New Roman</vt:lpstr>
      <vt:lpstr>Wingdings 2</vt:lpstr>
      <vt:lpstr>View</vt:lpstr>
      <vt:lpstr>The Importance of Parental Rights for the Disability Community: An Attempt to Address Discriminatory Termination of Parental Rights Codes in the US</vt:lpstr>
      <vt:lpstr>AGENDA</vt:lpstr>
      <vt:lpstr>Key Terms</vt:lpstr>
      <vt:lpstr>The Problem </vt:lpstr>
      <vt:lpstr>The Problem cont.  </vt:lpstr>
      <vt:lpstr>How We Got Here </vt:lpstr>
      <vt:lpstr>How We Got Here cont.  </vt:lpstr>
      <vt:lpstr>Contemporary Overview </vt:lpstr>
      <vt:lpstr>Contemporary Overview </vt:lpstr>
      <vt:lpstr>State by State TPR Codes  </vt:lpstr>
      <vt:lpstr>PowerPoint Presentation</vt:lpstr>
      <vt:lpstr>PowerPoint Presentation</vt:lpstr>
      <vt:lpstr> </vt:lpstr>
      <vt:lpstr>PowerPoint Presentation</vt:lpstr>
      <vt:lpstr>Texas</vt:lpstr>
      <vt:lpstr>California</vt:lpstr>
      <vt:lpstr>Colorado</vt:lpstr>
      <vt:lpstr>New York</vt:lpstr>
      <vt:lpstr>Oregon</vt:lpstr>
      <vt:lpstr>Idaho</vt:lpstr>
      <vt:lpstr>Political Party Analysis</vt:lpstr>
      <vt:lpstr>Take Home Message</vt:lpstr>
      <vt:lpstr>CIL Perspective: Starting Premise/Disclosures</vt:lpstr>
      <vt:lpstr>PowerPoint Presentation</vt:lpstr>
      <vt:lpstr>PowerPoint Presentation</vt:lpstr>
      <vt:lpstr>PowerPoint Presentation</vt:lpstr>
      <vt:lpstr>CIL Perspective: RCA</vt:lpstr>
      <vt:lpstr>CIL Perspective: RCA</vt:lpstr>
      <vt:lpstr>CIL Perspective: RCA</vt:lpstr>
      <vt:lpstr>CIL Perspective: RCA</vt:lpstr>
      <vt:lpstr>CIL Perspective: RCA</vt:lpstr>
      <vt:lpstr>CIL Perspective: RCA</vt:lpstr>
      <vt:lpstr>CIL Perspective: RCA</vt:lpstr>
      <vt:lpstr>CIL Perspective: RCA</vt:lpstr>
      <vt:lpstr>CIL Perspective: RCA</vt:lpstr>
      <vt:lpstr>CIL Perspective: RCA</vt:lpstr>
      <vt:lpstr>CIL Perspective: RCA</vt:lpstr>
      <vt:lpstr>PowerPoint Presentation</vt:lpstr>
      <vt:lpstr>Exercise 1: Policy Goal </vt:lpstr>
      <vt:lpstr>PowerPoint Presentation</vt:lpstr>
      <vt:lpstr>Exercise 2: Policy Venue </vt:lpstr>
      <vt:lpstr>PowerPoint Presentation</vt:lpstr>
      <vt:lpstr>Exercise 3: Policy Implementation </vt:lpstr>
      <vt:lpstr>PowerPoint Presentation</vt:lpstr>
      <vt:lpstr>Commitments </vt:lpstr>
      <vt:lpstr>PowerPoint Presentation</vt:lpstr>
      <vt:lpstr>Work Cited </vt:lpstr>
      <vt:lpstr>Work Cited cont.</vt:lpstr>
      <vt:lpstr>Work Cited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more the plans fail, the more the planners plan”</dc:title>
  <dc:creator>Joan LaBelle</dc:creator>
  <cp:lastModifiedBy>Kirt Toombs</cp:lastModifiedBy>
  <cp:revision>202</cp:revision>
  <cp:lastPrinted>2018-10-01T18:12:20Z</cp:lastPrinted>
  <dcterms:created xsi:type="dcterms:W3CDTF">2016-10-05T21:42:43Z</dcterms:created>
  <dcterms:modified xsi:type="dcterms:W3CDTF">2019-04-01T21:26:00Z</dcterms:modified>
</cp:coreProperties>
</file>