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  <p:sldMasterId id="2147483686" r:id="rId3"/>
  </p:sldMasterIdLst>
  <p:notesMasterIdLst>
    <p:notesMasterId r:id="rId23"/>
  </p:notesMasterIdLst>
  <p:sldIdLst>
    <p:sldId id="256" r:id="rId4"/>
    <p:sldId id="328" r:id="rId5"/>
    <p:sldId id="324" r:id="rId6"/>
    <p:sldId id="325" r:id="rId7"/>
    <p:sldId id="317" r:id="rId8"/>
    <p:sldId id="289" r:id="rId9"/>
    <p:sldId id="322" r:id="rId10"/>
    <p:sldId id="320" r:id="rId11"/>
    <p:sldId id="301" r:id="rId12"/>
    <p:sldId id="305" r:id="rId13"/>
    <p:sldId id="319" r:id="rId14"/>
    <p:sldId id="307" r:id="rId15"/>
    <p:sldId id="308" r:id="rId16"/>
    <p:sldId id="309" r:id="rId17"/>
    <p:sldId id="326" r:id="rId18"/>
    <p:sldId id="310" r:id="rId19"/>
    <p:sldId id="321" r:id="rId20"/>
    <p:sldId id="313" r:id="rId21"/>
    <p:sldId id="312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00"/>
    <a:srgbClr val="2E3840"/>
    <a:srgbClr val="3333FF"/>
    <a:srgbClr val="2E3640"/>
    <a:srgbClr val="009BD2"/>
    <a:srgbClr val="07BCCF"/>
    <a:srgbClr val="07C7DB"/>
    <a:srgbClr val="5BD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88980" autoAdjust="0"/>
  </p:normalViewPr>
  <p:slideViewPr>
    <p:cSldViewPr>
      <p:cViewPr varScale="1">
        <p:scale>
          <a:sx n="29" d="100"/>
          <a:sy n="29" d="100"/>
        </p:scale>
        <p:origin x="80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</c:spPr>
          <c:explosion val="1"/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2B-4DC6-9513-273BCBD1C47B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2B-4DC6-9513-273BCBD1C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FD-461D-B7AE-D69915484BCC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FD-461D-B7AE-D69915484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rgbClr val="EC202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64-4483-8F3A-2823965DA5D4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64-4483-8F3A-2823965DA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rgbClr val="D599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D3-4400-B1A1-484369F18D3E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D3-4400-B1A1-484369F18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57813259453672"/>
          <c:y val="0.11883794378733889"/>
          <c:w val="0.44323891805191018"/>
          <c:h val="0.703536604770698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55-43CB-B2FE-CDB34E58E6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855-43CB-B2FE-CDB34E58E6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55-43CB-B2FE-CDB34E58E6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855-43CB-B2FE-CDB34E58E6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55-43CB-B2FE-CDB34E58E63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855-43CB-B2FE-CDB34E58E63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855-43CB-B2FE-CDB34E58E63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55-43CB-B2FE-CDB34E58E63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D77-43B4-B6AC-1A9219CB3FE4}"/>
              </c:ext>
            </c:extLst>
          </c:dPt>
          <c:dLbls>
            <c:dLbl>
              <c:idx val="0"/>
              <c:layout>
                <c:manualLayout>
                  <c:x val="0.18427627102167785"/>
                  <c:y val="-2.679267663495522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855-43CB-B2FE-CDB34E58E635}"/>
                </c:ext>
                <c:ext xmlns:c15="http://schemas.microsoft.com/office/drawing/2012/chart" uri="{CE6537A1-D6FC-4f65-9D91-7224C49458BB}">
                  <c15:layout>
                    <c:manualLayout>
                      <c:w val="0.23451382813259453"/>
                      <c:h val="0.1256582976117574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344301192048916"/>
                  <c:y val="2.020202020202020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855-43CB-B2FE-CDB34E58E63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121500437445308"/>
                  <c:y val="5.441894778461939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855-43CB-B2FE-CDB34E58E63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741299698648781"/>
                  <c:y val="5.758562329127107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855-43CB-B2FE-CDB34E58E635}"/>
                </c:ext>
                <c:ext xmlns:c15="http://schemas.microsoft.com/office/drawing/2012/chart" uri="{CE6537A1-D6FC-4f65-9D91-7224C49458BB}">
                  <c15:layout>
                    <c:manualLayout>
                      <c:w val="0.26188965161406108"/>
                      <c:h val="0.1225244890834836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4103370759210654"/>
                  <c:y val="7.424237310201489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855-43CB-B2FE-CDB34E58E635}"/>
                </c:ext>
                <c:ext xmlns:c15="http://schemas.microsoft.com/office/drawing/2012/chart" uri="{CE6537A1-D6FC-4f65-9D91-7224C49458BB}">
                  <c15:layout>
                    <c:manualLayout>
                      <c:w val="0.21646604938271602"/>
                      <c:h val="0.12565829761175748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4664710313988533"/>
                  <c:y val="-4.722220347073884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855-43CB-B2FE-CDB34E58E635}"/>
                </c:ext>
                <c:ext xmlns:c15="http://schemas.microsoft.com/office/drawing/2012/chart" uri="{CE6537A1-D6FC-4f65-9D91-7224C49458BB}">
                  <c15:layout>
                    <c:manualLayout>
                      <c:w val="0.22114197530864194"/>
                      <c:h val="0.12565829761175748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8.8734567901234573E-2"/>
                  <c:y val="-9.751300683250478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855-43CB-B2FE-CDB34E58E635}"/>
                </c:ext>
                <c:ext xmlns:c15="http://schemas.microsoft.com/office/drawing/2012/chart" uri="{CE6537A1-D6FC-4f65-9D91-7224C49458BB}">
                  <c15:layout>
                    <c:manualLayout>
                      <c:w val="0.1386574074074074"/>
                      <c:h val="0.10067360685854256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.10493827160493827"/>
                  <c:y val="-9.022725190582042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855-43CB-B2FE-CDB34E58E635}"/>
                </c:ext>
                <c:ext xmlns:c15="http://schemas.microsoft.com/office/drawing/2012/chart" uri="{CE6537A1-D6FC-4f65-9D91-7224C49458BB}">
                  <c15:layout>
                    <c:manualLayout>
                      <c:w val="0.16525456887333528"/>
                      <c:h val="8.622167789344763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8"/>
                <c:pt idx="0">
                  <c:v>Motor Vehicle Accident</c:v>
                </c:pt>
                <c:pt idx="1">
                  <c:v>Sport Accident</c:v>
                </c:pt>
                <c:pt idx="2">
                  <c:v>Fall</c:v>
                </c:pt>
                <c:pt idx="3">
                  <c:v>Unknown/ No Response</c:v>
                </c:pt>
                <c:pt idx="4">
                  <c:v>Victim of Violence (shooting, assault)</c:v>
                </c:pt>
                <c:pt idx="5">
                  <c:v>Doing Physical Labor</c:v>
                </c:pt>
                <c:pt idx="6">
                  <c:v>Other</c:v>
                </c:pt>
                <c:pt idx="7">
                  <c:v>Don't Know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390856</c:v>
                </c:pt>
                <c:pt idx="1">
                  <c:v>54807</c:v>
                </c:pt>
                <c:pt idx="2">
                  <c:v>166745</c:v>
                </c:pt>
                <c:pt idx="3">
                  <c:v>382334</c:v>
                </c:pt>
                <c:pt idx="4">
                  <c:v>90254</c:v>
                </c:pt>
                <c:pt idx="5">
                  <c:v>313498</c:v>
                </c:pt>
                <c:pt idx="6">
                  <c:v>61688</c:v>
                </c:pt>
                <c:pt idx="7">
                  <c:v>2038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55-43CB-B2FE-CDB34E58E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400">
          <a:latin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ristopherreeve.org/events" TargetMode="External"/><Relationship Id="rId3" Type="http://schemas.openxmlformats.org/officeDocument/2006/relationships/image" Target="../media/image31.jpg"/><Relationship Id="rId7" Type="http://schemas.openxmlformats.org/officeDocument/2006/relationships/image" Target="../media/image33.jpg"/><Relationship Id="rId2" Type="http://schemas.openxmlformats.org/officeDocument/2006/relationships/hyperlink" Target="https://www.christopherreeve.org/living-with-paralysis/home-travel/video-accessible-travel" TargetMode="External"/><Relationship Id="rId1" Type="http://schemas.openxmlformats.org/officeDocument/2006/relationships/image" Target="../media/image30.png"/><Relationship Id="rId6" Type="http://schemas.openxmlformats.org/officeDocument/2006/relationships/hyperlink" Target="http://www.spinalcordinjury-paralysis.org/home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s://www.christopherreeve.org/blog/research-news/zebrafish-a-go-to-model-for-spinal-cord-regeneration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BCE30-2F09-497A-9D48-958B11C2634A}" type="doc">
      <dgm:prSet loTypeId="urn:microsoft.com/office/officeart/2005/8/layout/hList7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0D4902DA-CF90-44C8-AD7A-8BFC2B706FA0}">
      <dgm:prSet phldrT="[Text]" custT="1"/>
      <dgm:spPr/>
      <dgm:t>
        <a:bodyPr/>
        <a:lstStyle/>
        <a:p>
          <a:r>
            <a:rPr lang="en-US" sz="2000" dirty="0">
              <a:latin typeface="+mn-lt"/>
            </a:rPr>
            <a:t>On-demand videos</a:t>
          </a:r>
        </a:p>
      </dgm:t>
    </dgm:pt>
    <dgm:pt modelId="{A2F898F9-2576-48C4-821D-95A82630EA12}" type="parTrans" cxnId="{3F35E8F0-5B32-4EEC-B85C-7692D0A44EC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174ABEB-B8EA-49EF-9D61-05C1E416E8B9}" type="sibTrans" cxnId="{3F35E8F0-5B32-4EEC-B85C-7692D0A44EC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408D454-5DA2-492B-83B3-90971ACF140A}">
      <dgm:prSet phldrT="[Text]" custT="1"/>
      <dgm:spPr/>
      <dgm:t>
        <a:bodyPr/>
        <a:lstStyle/>
        <a:p>
          <a:r>
            <a:rPr lang="en-US" sz="2000" dirty="0">
              <a:latin typeface="+mn-lt"/>
            </a:rPr>
            <a:t>Facebook, Twitter, and online forums</a:t>
          </a:r>
        </a:p>
      </dgm:t>
    </dgm:pt>
    <dgm:pt modelId="{CF871793-3ED2-4241-82B7-B0BEE4E71B91}" type="parTrans" cxnId="{D01AAA8D-BA78-4846-A957-C43E4A21C86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EB4C4A2-3F68-43FD-AC28-BE87017589FF}" type="sibTrans" cxnId="{D01AAA8D-BA78-4846-A957-C43E4A21C86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D14C349-5788-4922-A87B-613DD3668ABE}">
      <dgm:prSet phldrT="[Text]" custT="1"/>
      <dgm:spPr/>
      <dgm:t>
        <a:bodyPr/>
        <a:lstStyle/>
        <a:p>
          <a:r>
            <a:rPr lang="en-US" sz="2000" dirty="0">
              <a:latin typeface="+mn-lt"/>
            </a:rPr>
            <a:t>Monthly web chats</a:t>
          </a:r>
        </a:p>
      </dgm:t>
    </dgm:pt>
    <dgm:pt modelId="{F3C6A2FF-B198-4463-8B39-1C9BA1222CA3}" type="parTrans" cxnId="{C910562B-BBA9-419F-8055-2F55503139A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90C9ADB-65EA-4308-86A9-A33E00554972}" type="sibTrans" cxnId="{C910562B-BBA9-419F-8055-2F55503139A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5CFAD09-13AD-4232-B7B3-542779492361}">
      <dgm:prSet phldrT="[Text]" custT="1"/>
      <dgm:spPr/>
      <dgm:t>
        <a:bodyPr/>
        <a:lstStyle/>
        <a:p>
          <a:r>
            <a:rPr lang="en-US" sz="2000" dirty="0">
              <a:latin typeface="+mn-lt"/>
            </a:rPr>
            <a:t>Paralysis- related blogs and webcasts</a:t>
          </a:r>
        </a:p>
      </dgm:t>
    </dgm:pt>
    <dgm:pt modelId="{083AE161-E6D0-4F32-9CCF-E9333FEDF885}" type="parTrans" cxnId="{C9BD34BB-BE9C-40CB-AE4D-5689B649E65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9B56DA9-D488-460C-BE5F-4278774136E5}" type="sibTrans" cxnId="{C9BD34BB-BE9C-40CB-AE4D-5689B649E65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B8A52C0-9254-4527-A8B5-0A22E1911885}" type="pres">
      <dgm:prSet presAssocID="{E4BBCE30-2F09-497A-9D48-958B11C263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38E2D7-9585-4B1B-8668-76680077103E}" type="pres">
      <dgm:prSet presAssocID="{E4BBCE30-2F09-497A-9D48-958B11C2634A}" presName="fgShape" presStyleLbl="fgShp" presStyleIdx="0" presStyleCnt="1" custScaleY="160819" custLinFactY="40879" custLinFactNeighborX="258" custLinFactNeighborY="100000"/>
      <dgm:spPr/>
    </dgm:pt>
    <dgm:pt modelId="{0C54B4B0-F4C9-45CE-B531-0BBDB980D537}" type="pres">
      <dgm:prSet presAssocID="{E4BBCE30-2F09-497A-9D48-958B11C2634A}" presName="linComp" presStyleCnt="0"/>
      <dgm:spPr/>
    </dgm:pt>
    <dgm:pt modelId="{313A4B7B-E843-4E0E-98E8-D1BA745EDBDA}" type="pres">
      <dgm:prSet presAssocID="{0D4902DA-CF90-44C8-AD7A-8BFC2B706FA0}" presName="compNode" presStyleCnt="0"/>
      <dgm:spPr/>
    </dgm:pt>
    <dgm:pt modelId="{EB1FF1C3-56C9-44DD-BABE-4F986DE872B4}" type="pres">
      <dgm:prSet presAssocID="{0D4902DA-CF90-44C8-AD7A-8BFC2B706FA0}" presName="bkgdShape" presStyleLbl="node1" presStyleIdx="0" presStyleCnt="4" custLinFactNeighborX="-95" custLinFactNeighborY="-8772"/>
      <dgm:spPr/>
      <dgm:t>
        <a:bodyPr/>
        <a:lstStyle/>
        <a:p>
          <a:endParaRPr lang="en-US"/>
        </a:p>
      </dgm:t>
    </dgm:pt>
    <dgm:pt modelId="{98C82CD4-5777-4DD6-8BD4-C1678996F932}" type="pres">
      <dgm:prSet presAssocID="{0D4902DA-CF90-44C8-AD7A-8BFC2B706FA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24B5A-E710-47DE-8D0F-72E3DB0C6EA1}" type="pres">
      <dgm:prSet presAssocID="{0D4902DA-CF90-44C8-AD7A-8BFC2B706FA0}" presName="invisiNode" presStyleLbl="node1" presStyleIdx="0" presStyleCnt="4"/>
      <dgm:spPr/>
    </dgm:pt>
    <dgm:pt modelId="{4FC92553-FD30-47C5-928D-75DD7BC91C31}" type="pres">
      <dgm:prSet presAssocID="{0D4902DA-CF90-44C8-AD7A-8BFC2B706FA0}" presName="imagNode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t="-12000" b="-12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E0A58129-F2C8-4EE7-868E-B1DEEAA1193D}" type="pres">
      <dgm:prSet presAssocID="{9174ABEB-B8EA-49EF-9D61-05C1E416E8B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E582729-A4F4-48D5-8F03-46F745DBC20E}" type="pres">
      <dgm:prSet presAssocID="{75CFAD09-13AD-4232-B7B3-542779492361}" presName="compNode" presStyleCnt="0"/>
      <dgm:spPr/>
    </dgm:pt>
    <dgm:pt modelId="{45F7840D-6A5E-41E4-9C2F-D9DA248BAF53}" type="pres">
      <dgm:prSet presAssocID="{75CFAD09-13AD-4232-B7B3-542779492361}" presName="bkgdShape" presStyleLbl="node1" presStyleIdx="1" presStyleCnt="4"/>
      <dgm:spPr/>
      <dgm:t>
        <a:bodyPr/>
        <a:lstStyle/>
        <a:p>
          <a:endParaRPr lang="en-US"/>
        </a:p>
      </dgm:t>
    </dgm:pt>
    <dgm:pt modelId="{9AD64826-FF1B-4624-9C91-11837422A143}" type="pres">
      <dgm:prSet presAssocID="{75CFAD09-13AD-4232-B7B3-54277949236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DEFA4-F57C-4DB8-872D-CF974DDF654E}" type="pres">
      <dgm:prSet presAssocID="{75CFAD09-13AD-4232-B7B3-542779492361}" presName="invisiNode" presStyleLbl="node1" presStyleIdx="1" presStyleCnt="4"/>
      <dgm:spPr/>
    </dgm:pt>
    <dgm:pt modelId="{150ACEC4-3B93-4048-8FAC-5F4DEEE23FC0}" type="pres">
      <dgm:prSet presAssocID="{75CFAD09-13AD-4232-B7B3-542779492361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8831EB15-8527-4D1C-A21B-C6484F684DB2}" type="pres">
      <dgm:prSet presAssocID="{A9B56DA9-D488-460C-BE5F-4278774136E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D040B28-C810-4D0D-8AA9-E6B015EC81D7}" type="pres">
      <dgm:prSet presAssocID="{C408D454-5DA2-492B-83B3-90971ACF140A}" presName="compNode" presStyleCnt="0"/>
      <dgm:spPr/>
    </dgm:pt>
    <dgm:pt modelId="{B28A5C0B-BFD8-47D3-86A3-2B1539046574}" type="pres">
      <dgm:prSet presAssocID="{C408D454-5DA2-492B-83B3-90971ACF140A}" presName="bkgdShape" presStyleLbl="node1" presStyleIdx="2" presStyleCnt="4"/>
      <dgm:spPr/>
      <dgm:t>
        <a:bodyPr/>
        <a:lstStyle/>
        <a:p>
          <a:endParaRPr lang="en-US"/>
        </a:p>
      </dgm:t>
    </dgm:pt>
    <dgm:pt modelId="{A9FB8DEB-3247-4BE1-8D3F-7D3D3F12E404}" type="pres">
      <dgm:prSet presAssocID="{C408D454-5DA2-492B-83B3-90971ACF140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28BC9-D569-4FF4-9CA6-D3E778FBDB2A}" type="pres">
      <dgm:prSet presAssocID="{C408D454-5DA2-492B-83B3-90971ACF140A}" presName="invisiNode" presStyleLbl="node1" presStyleIdx="2" presStyleCnt="4"/>
      <dgm:spPr/>
    </dgm:pt>
    <dgm:pt modelId="{75F7CCB9-20AF-4C83-BA66-2C7270C6BD52}" type="pres">
      <dgm:prSet presAssocID="{C408D454-5DA2-492B-83B3-90971ACF140A}" presName="imagNode" presStyleLbl="fgImgPlace1" presStyleIdx="2" presStyleCnt="4"/>
      <dgm:spPr>
        <a:blipFill>
          <a:blip xmlns:r="http://schemas.openxmlformats.org/officeDocument/2006/relationships" r:embed="rId5"/>
          <a:srcRect/>
          <a:stretch>
            <a:fillRect l="-12000" r="-12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/>
          </dgm14:cNvPr>
        </a:ext>
      </dgm:extLst>
    </dgm:pt>
    <dgm:pt modelId="{A3F49334-EBFA-4203-9EB3-8DB3F2F774D9}" type="pres">
      <dgm:prSet presAssocID="{8EB4C4A2-3F68-43FD-AC28-BE87017589F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64B391A-84F7-441D-B7BF-C3086B43E414}" type="pres">
      <dgm:prSet presAssocID="{8D14C349-5788-4922-A87B-613DD3668ABE}" presName="compNode" presStyleCnt="0"/>
      <dgm:spPr/>
    </dgm:pt>
    <dgm:pt modelId="{9E219FC8-B544-4926-8CBE-8AD16FA9D9EF}" type="pres">
      <dgm:prSet presAssocID="{8D14C349-5788-4922-A87B-613DD3668ABE}" presName="bkgdShape" presStyleLbl="node1" presStyleIdx="3" presStyleCnt="4"/>
      <dgm:spPr/>
      <dgm:t>
        <a:bodyPr/>
        <a:lstStyle/>
        <a:p>
          <a:endParaRPr lang="en-US"/>
        </a:p>
      </dgm:t>
    </dgm:pt>
    <dgm:pt modelId="{E1717823-C873-4F91-9DD9-6005AD45CD8D}" type="pres">
      <dgm:prSet presAssocID="{8D14C349-5788-4922-A87B-613DD3668ABE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E9EA9-E095-4378-8DB2-F48B61C19302}" type="pres">
      <dgm:prSet presAssocID="{8D14C349-5788-4922-A87B-613DD3668ABE}" presName="invisiNode" presStyleLbl="node1" presStyleIdx="3" presStyleCnt="4"/>
      <dgm:spPr/>
    </dgm:pt>
    <dgm:pt modelId="{9E032C93-7FF1-4265-8D90-11E4C57FA49C}" type="pres">
      <dgm:prSet presAssocID="{8D14C349-5788-4922-A87B-613DD3668ABE}" presName="imagNode" presStyleLbl="fgImgPlace1" presStyleIdx="3" presStyleCnt="4"/>
      <dgm:spPr>
        <a:blipFill>
          <a:blip xmlns:r="http://schemas.openxmlformats.org/officeDocument/2006/relationships" r:embed="rId7"/>
          <a:srcRect/>
          <a:stretch>
            <a:fillRect t="-15000" b="-15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/>
          </dgm14:cNvPr>
        </a:ext>
      </dgm:extLst>
    </dgm:pt>
  </dgm:ptLst>
  <dgm:cxnLst>
    <dgm:cxn modelId="{B84413AE-3B47-4E26-8790-702C226411F8}" type="presOf" srcId="{A9B56DA9-D488-460C-BE5F-4278774136E5}" destId="{8831EB15-8527-4D1C-A21B-C6484F684DB2}" srcOrd="0" destOrd="0" presId="urn:microsoft.com/office/officeart/2005/8/layout/hList7"/>
    <dgm:cxn modelId="{3263CB38-E00A-4BAA-9B82-5F2572C1F0A9}" type="presOf" srcId="{8EB4C4A2-3F68-43FD-AC28-BE87017589FF}" destId="{A3F49334-EBFA-4203-9EB3-8DB3F2F774D9}" srcOrd="0" destOrd="0" presId="urn:microsoft.com/office/officeart/2005/8/layout/hList7"/>
    <dgm:cxn modelId="{D1075911-044F-40D7-B0C4-32876E4E8711}" type="presOf" srcId="{75CFAD09-13AD-4232-B7B3-542779492361}" destId="{45F7840D-6A5E-41E4-9C2F-D9DA248BAF53}" srcOrd="0" destOrd="0" presId="urn:microsoft.com/office/officeart/2005/8/layout/hList7"/>
    <dgm:cxn modelId="{0837EDB5-36CF-4AAD-913E-85E8EA996130}" type="presOf" srcId="{8D14C349-5788-4922-A87B-613DD3668ABE}" destId="{9E219FC8-B544-4926-8CBE-8AD16FA9D9EF}" srcOrd="0" destOrd="0" presId="urn:microsoft.com/office/officeart/2005/8/layout/hList7"/>
    <dgm:cxn modelId="{D01AAA8D-BA78-4846-A957-C43E4A21C862}" srcId="{E4BBCE30-2F09-497A-9D48-958B11C2634A}" destId="{C408D454-5DA2-492B-83B3-90971ACF140A}" srcOrd="2" destOrd="0" parTransId="{CF871793-3ED2-4241-82B7-B0BEE4E71B91}" sibTransId="{8EB4C4A2-3F68-43FD-AC28-BE87017589FF}"/>
    <dgm:cxn modelId="{3F35E8F0-5B32-4EEC-B85C-7692D0A44EC5}" srcId="{E4BBCE30-2F09-497A-9D48-958B11C2634A}" destId="{0D4902DA-CF90-44C8-AD7A-8BFC2B706FA0}" srcOrd="0" destOrd="0" parTransId="{A2F898F9-2576-48C4-821D-95A82630EA12}" sibTransId="{9174ABEB-B8EA-49EF-9D61-05C1E416E8B9}"/>
    <dgm:cxn modelId="{4B8C2AE8-D0D7-407E-B33C-F2A384703B67}" type="presOf" srcId="{75CFAD09-13AD-4232-B7B3-542779492361}" destId="{9AD64826-FF1B-4624-9C91-11837422A143}" srcOrd="1" destOrd="0" presId="urn:microsoft.com/office/officeart/2005/8/layout/hList7"/>
    <dgm:cxn modelId="{5B3A1AD7-0873-4AA4-B844-D82E2054C4FE}" type="presOf" srcId="{C408D454-5DA2-492B-83B3-90971ACF140A}" destId="{B28A5C0B-BFD8-47D3-86A3-2B1539046574}" srcOrd="0" destOrd="0" presId="urn:microsoft.com/office/officeart/2005/8/layout/hList7"/>
    <dgm:cxn modelId="{FD7813B4-3247-4901-A7C6-95AA726F74FB}" type="presOf" srcId="{E4BBCE30-2F09-497A-9D48-958B11C2634A}" destId="{1B8A52C0-9254-4527-A8B5-0A22E1911885}" srcOrd="0" destOrd="0" presId="urn:microsoft.com/office/officeart/2005/8/layout/hList7"/>
    <dgm:cxn modelId="{C9B5B656-959A-4938-9130-6F2530D627F2}" type="presOf" srcId="{0D4902DA-CF90-44C8-AD7A-8BFC2B706FA0}" destId="{98C82CD4-5777-4DD6-8BD4-C1678996F932}" srcOrd="1" destOrd="0" presId="urn:microsoft.com/office/officeart/2005/8/layout/hList7"/>
    <dgm:cxn modelId="{68CED5B9-E0AD-4051-BE4D-A84B04779A13}" type="presOf" srcId="{8D14C349-5788-4922-A87B-613DD3668ABE}" destId="{E1717823-C873-4F91-9DD9-6005AD45CD8D}" srcOrd="1" destOrd="0" presId="urn:microsoft.com/office/officeart/2005/8/layout/hList7"/>
    <dgm:cxn modelId="{022BB07D-08DA-4CBA-86A5-769EF26D2595}" type="presOf" srcId="{9174ABEB-B8EA-49EF-9D61-05C1E416E8B9}" destId="{E0A58129-F2C8-4EE7-868E-B1DEEAA1193D}" srcOrd="0" destOrd="0" presId="urn:microsoft.com/office/officeart/2005/8/layout/hList7"/>
    <dgm:cxn modelId="{A1B8E778-DBF1-41F9-A3E3-CCD89F15630E}" type="presOf" srcId="{0D4902DA-CF90-44C8-AD7A-8BFC2B706FA0}" destId="{EB1FF1C3-56C9-44DD-BABE-4F986DE872B4}" srcOrd="0" destOrd="0" presId="urn:microsoft.com/office/officeart/2005/8/layout/hList7"/>
    <dgm:cxn modelId="{C9BD34BB-BE9C-40CB-AE4D-5689B649E65A}" srcId="{E4BBCE30-2F09-497A-9D48-958B11C2634A}" destId="{75CFAD09-13AD-4232-B7B3-542779492361}" srcOrd="1" destOrd="0" parTransId="{083AE161-E6D0-4F32-9CCF-E9333FEDF885}" sibTransId="{A9B56DA9-D488-460C-BE5F-4278774136E5}"/>
    <dgm:cxn modelId="{C910562B-BBA9-419F-8055-2F55503139A9}" srcId="{E4BBCE30-2F09-497A-9D48-958B11C2634A}" destId="{8D14C349-5788-4922-A87B-613DD3668ABE}" srcOrd="3" destOrd="0" parTransId="{F3C6A2FF-B198-4463-8B39-1C9BA1222CA3}" sibTransId="{690C9ADB-65EA-4308-86A9-A33E00554972}"/>
    <dgm:cxn modelId="{76BB29A9-70EC-4F57-8DFC-51DCD62436D6}" type="presOf" srcId="{C408D454-5DA2-492B-83B3-90971ACF140A}" destId="{A9FB8DEB-3247-4BE1-8D3F-7D3D3F12E404}" srcOrd="1" destOrd="0" presId="urn:microsoft.com/office/officeart/2005/8/layout/hList7"/>
    <dgm:cxn modelId="{313D0583-BC3B-4285-8433-B96B99C147DC}" type="presParOf" srcId="{1B8A52C0-9254-4527-A8B5-0A22E1911885}" destId="{0838E2D7-9585-4B1B-8668-76680077103E}" srcOrd="0" destOrd="0" presId="urn:microsoft.com/office/officeart/2005/8/layout/hList7"/>
    <dgm:cxn modelId="{578972DC-6E8A-4E05-B746-FDA750408047}" type="presParOf" srcId="{1B8A52C0-9254-4527-A8B5-0A22E1911885}" destId="{0C54B4B0-F4C9-45CE-B531-0BBDB980D537}" srcOrd="1" destOrd="0" presId="urn:microsoft.com/office/officeart/2005/8/layout/hList7"/>
    <dgm:cxn modelId="{97698C63-C3D7-4123-AC47-2B97872E53EF}" type="presParOf" srcId="{0C54B4B0-F4C9-45CE-B531-0BBDB980D537}" destId="{313A4B7B-E843-4E0E-98E8-D1BA745EDBDA}" srcOrd="0" destOrd="0" presId="urn:microsoft.com/office/officeart/2005/8/layout/hList7"/>
    <dgm:cxn modelId="{C0AA051E-6F32-4219-AC42-C0D749C28F26}" type="presParOf" srcId="{313A4B7B-E843-4E0E-98E8-D1BA745EDBDA}" destId="{EB1FF1C3-56C9-44DD-BABE-4F986DE872B4}" srcOrd="0" destOrd="0" presId="urn:microsoft.com/office/officeart/2005/8/layout/hList7"/>
    <dgm:cxn modelId="{CB5A71EA-A1D1-4EC3-99D2-D9AF8D829D37}" type="presParOf" srcId="{313A4B7B-E843-4E0E-98E8-D1BA745EDBDA}" destId="{98C82CD4-5777-4DD6-8BD4-C1678996F932}" srcOrd="1" destOrd="0" presId="urn:microsoft.com/office/officeart/2005/8/layout/hList7"/>
    <dgm:cxn modelId="{0AC591DF-2EFF-4C75-9C01-C829898FCF67}" type="presParOf" srcId="{313A4B7B-E843-4E0E-98E8-D1BA745EDBDA}" destId="{4C424B5A-E710-47DE-8D0F-72E3DB0C6EA1}" srcOrd="2" destOrd="0" presId="urn:microsoft.com/office/officeart/2005/8/layout/hList7"/>
    <dgm:cxn modelId="{0A345521-0A68-4D3F-B794-86199B5923F9}" type="presParOf" srcId="{313A4B7B-E843-4E0E-98E8-D1BA745EDBDA}" destId="{4FC92553-FD30-47C5-928D-75DD7BC91C31}" srcOrd="3" destOrd="0" presId="urn:microsoft.com/office/officeart/2005/8/layout/hList7"/>
    <dgm:cxn modelId="{B00FCEB8-DD71-46CD-8994-B875055D1FF6}" type="presParOf" srcId="{0C54B4B0-F4C9-45CE-B531-0BBDB980D537}" destId="{E0A58129-F2C8-4EE7-868E-B1DEEAA1193D}" srcOrd="1" destOrd="0" presId="urn:microsoft.com/office/officeart/2005/8/layout/hList7"/>
    <dgm:cxn modelId="{D82C115D-2B16-48AF-BEFA-300874FEF57F}" type="presParOf" srcId="{0C54B4B0-F4C9-45CE-B531-0BBDB980D537}" destId="{6E582729-A4F4-48D5-8F03-46F745DBC20E}" srcOrd="2" destOrd="0" presId="urn:microsoft.com/office/officeart/2005/8/layout/hList7"/>
    <dgm:cxn modelId="{165749A7-EA13-4D40-979B-3CA0F4E985D8}" type="presParOf" srcId="{6E582729-A4F4-48D5-8F03-46F745DBC20E}" destId="{45F7840D-6A5E-41E4-9C2F-D9DA248BAF53}" srcOrd="0" destOrd="0" presId="urn:microsoft.com/office/officeart/2005/8/layout/hList7"/>
    <dgm:cxn modelId="{D98EAE3B-56FF-4F18-A223-C81ABD67357E}" type="presParOf" srcId="{6E582729-A4F4-48D5-8F03-46F745DBC20E}" destId="{9AD64826-FF1B-4624-9C91-11837422A143}" srcOrd="1" destOrd="0" presId="urn:microsoft.com/office/officeart/2005/8/layout/hList7"/>
    <dgm:cxn modelId="{2D8206E9-1A34-4720-833C-80C42F3047B3}" type="presParOf" srcId="{6E582729-A4F4-48D5-8F03-46F745DBC20E}" destId="{4E5DEFA4-F57C-4DB8-872D-CF974DDF654E}" srcOrd="2" destOrd="0" presId="urn:microsoft.com/office/officeart/2005/8/layout/hList7"/>
    <dgm:cxn modelId="{53FAE972-0F6D-4BD2-B643-DCE4F0D1C9AB}" type="presParOf" srcId="{6E582729-A4F4-48D5-8F03-46F745DBC20E}" destId="{150ACEC4-3B93-4048-8FAC-5F4DEEE23FC0}" srcOrd="3" destOrd="0" presId="urn:microsoft.com/office/officeart/2005/8/layout/hList7"/>
    <dgm:cxn modelId="{CF4A1C2A-C592-46C6-805D-82583DF8EB0D}" type="presParOf" srcId="{0C54B4B0-F4C9-45CE-B531-0BBDB980D537}" destId="{8831EB15-8527-4D1C-A21B-C6484F684DB2}" srcOrd="3" destOrd="0" presId="urn:microsoft.com/office/officeart/2005/8/layout/hList7"/>
    <dgm:cxn modelId="{B6B4273F-C052-4F3F-88E3-54108B49F45A}" type="presParOf" srcId="{0C54B4B0-F4C9-45CE-B531-0BBDB980D537}" destId="{DD040B28-C810-4D0D-8AA9-E6B015EC81D7}" srcOrd="4" destOrd="0" presId="urn:microsoft.com/office/officeart/2005/8/layout/hList7"/>
    <dgm:cxn modelId="{E1888C44-81D7-4DE9-A41A-BBA5E9BA8250}" type="presParOf" srcId="{DD040B28-C810-4D0D-8AA9-E6B015EC81D7}" destId="{B28A5C0B-BFD8-47D3-86A3-2B1539046574}" srcOrd="0" destOrd="0" presId="urn:microsoft.com/office/officeart/2005/8/layout/hList7"/>
    <dgm:cxn modelId="{12BC78C3-1B09-491F-B75B-50E6A7E959EE}" type="presParOf" srcId="{DD040B28-C810-4D0D-8AA9-E6B015EC81D7}" destId="{A9FB8DEB-3247-4BE1-8D3F-7D3D3F12E404}" srcOrd="1" destOrd="0" presId="urn:microsoft.com/office/officeart/2005/8/layout/hList7"/>
    <dgm:cxn modelId="{B92D9BBA-C691-4811-AB48-9A46CF64BD32}" type="presParOf" srcId="{DD040B28-C810-4D0D-8AA9-E6B015EC81D7}" destId="{A8328BC9-D569-4FF4-9CA6-D3E778FBDB2A}" srcOrd="2" destOrd="0" presId="urn:microsoft.com/office/officeart/2005/8/layout/hList7"/>
    <dgm:cxn modelId="{F8F90CC5-56B3-411C-96A7-0E5809F5FA82}" type="presParOf" srcId="{DD040B28-C810-4D0D-8AA9-E6B015EC81D7}" destId="{75F7CCB9-20AF-4C83-BA66-2C7270C6BD52}" srcOrd="3" destOrd="0" presId="urn:microsoft.com/office/officeart/2005/8/layout/hList7"/>
    <dgm:cxn modelId="{91053C50-D245-4716-9A4A-CCBA82689D73}" type="presParOf" srcId="{0C54B4B0-F4C9-45CE-B531-0BBDB980D537}" destId="{A3F49334-EBFA-4203-9EB3-8DB3F2F774D9}" srcOrd="5" destOrd="0" presId="urn:microsoft.com/office/officeart/2005/8/layout/hList7"/>
    <dgm:cxn modelId="{FBAAD952-0FAF-4D50-AEEF-74D76C02DF4D}" type="presParOf" srcId="{0C54B4B0-F4C9-45CE-B531-0BBDB980D537}" destId="{D64B391A-84F7-441D-B7BF-C3086B43E414}" srcOrd="6" destOrd="0" presId="urn:microsoft.com/office/officeart/2005/8/layout/hList7"/>
    <dgm:cxn modelId="{D1F4FCD6-CC18-41E7-ACC2-B58F17C6425D}" type="presParOf" srcId="{D64B391A-84F7-441D-B7BF-C3086B43E414}" destId="{9E219FC8-B544-4926-8CBE-8AD16FA9D9EF}" srcOrd="0" destOrd="0" presId="urn:microsoft.com/office/officeart/2005/8/layout/hList7"/>
    <dgm:cxn modelId="{8F1E7ADA-7D83-4CDB-AE85-9B4D56380A6A}" type="presParOf" srcId="{D64B391A-84F7-441D-B7BF-C3086B43E414}" destId="{E1717823-C873-4F91-9DD9-6005AD45CD8D}" srcOrd="1" destOrd="0" presId="urn:microsoft.com/office/officeart/2005/8/layout/hList7"/>
    <dgm:cxn modelId="{2DD575B7-61C2-4941-B3FF-896E2FA465EF}" type="presParOf" srcId="{D64B391A-84F7-441D-B7BF-C3086B43E414}" destId="{DA1E9EA9-E095-4378-8DB2-F48B61C19302}" srcOrd="2" destOrd="0" presId="urn:microsoft.com/office/officeart/2005/8/layout/hList7"/>
    <dgm:cxn modelId="{E63D4839-4272-48BE-8A74-07FDC738C13F}" type="presParOf" srcId="{D64B391A-84F7-441D-B7BF-C3086B43E414}" destId="{9E032C93-7FF1-4265-8D90-11E4C57FA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F69A7C-3FE3-4F07-830C-49F2AA3A159F}" type="doc">
      <dgm:prSet loTypeId="urn:microsoft.com/office/officeart/2005/8/layout/h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101124E-5FFE-48D9-8957-487C9F24C239}">
      <dgm:prSet phldrT="[Text]"/>
      <dgm:spPr/>
      <dgm:t>
        <a:bodyPr/>
        <a:lstStyle/>
        <a:p>
          <a:r>
            <a:rPr lang="en-US" dirty="0">
              <a:latin typeface="+mn-lt"/>
            </a:rPr>
            <a:t>QoL</a:t>
          </a:r>
        </a:p>
      </dgm:t>
    </dgm:pt>
    <dgm:pt modelId="{0110D341-98B7-4505-9695-666E47FD7F5B}" type="parTrans" cxnId="{AF5C7D24-423C-419C-9B69-516E7F04808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5A42B1E-77D3-4473-AE20-B7158E0C68EF}" type="sibTrans" cxnId="{AF5C7D24-423C-419C-9B69-516E7F04808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75C40CF-4766-4DB3-AC53-5D1E00584D9A}">
      <dgm:prSet phldrT="[Text]" custT="1"/>
      <dgm:spPr/>
      <dgm:t>
        <a:bodyPr/>
        <a:lstStyle/>
        <a:p>
          <a:pPr>
            <a:buNone/>
          </a:pPr>
          <a:r>
            <a:rPr lang="en-US" sz="1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Funds nonprofit initiatives that support people living w/ paralysis in all 50 states</a:t>
          </a:r>
        </a:p>
      </dgm:t>
    </dgm:pt>
    <dgm:pt modelId="{42459518-7EE5-4AE7-BC9D-07F40A1BC5AC}" type="parTrans" cxnId="{81CDC521-1C42-4F21-8976-D1A548F4694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01B0554-D41F-4949-AFD2-D95B7701C58F}" type="sibTrans" cxnId="{81CDC521-1C42-4F21-8976-D1A548F4694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81F982B-291A-4416-80F9-5923EF83582B}">
      <dgm:prSet phldrT="[Text]"/>
      <dgm:spPr/>
      <dgm:t>
        <a:bodyPr/>
        <a:lstStyle/>
        <a:p>
          <a:r>
            <a:rPr lang="en-US" dirty="0">
              <a:latin typeface="+mn-lt"/>
            </a:rPr>
            <a:t>Impact</a:t>
          </a:r>
        </a:p>
      </dgm:t>
    </dgm:pt>
    <dgm:pt modelId="{3B76AB38-87A2-47B2-8AC0-3F90DD834126}" type="parTrans" cxnId="{5A0E1C07-B9C9-4523-A337-CD66450A87A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591B138-B9E1-44F0-A679-580B5E41B315}" type="sibTrans" cxnId="{5A0E1C07-B9C9-4523-A337-CD66450A87A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BA004F0-9273-47DE-9F00-658E1903042D}">
      <dgm:prSet phldrT="[Text]" custT="1"/>
      <dgm:spPr/>
      <dgm:t>
        <a:bodyPr/>
        <a:lstStyle/>
        <a:p>
          <a:pPr>
            <a:buNone/>
          </a:pPr>
          <a:r>
            <a:rPr lang="en-US" sz="20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Over $22 million awarded through </a:t>
          </a:r>
          <a:r>
            <a:rPr lang="en-US" sz="2000" b="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QoL</a:t>
          </a:r>
          <a:r>
            <a:rPr lang="en-US" sz="20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 Grants</a:t>
          </a:r>
          <a:endParaRPr lang="en-US" sz="2000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3DBA9461-EB7F-4971-8054-F26AB930BC39}" type="parTrans" cxnId="{04BBF0C6-CD6A-483A-BC27-BFC29B5B1C6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27B65A7-79EF-4E1F-9BE6-644A9A23FE6F}" type="sibTrans" cxnId="{04BBF0C6-CD6A-483A-BC27-BFC29B5B1C6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50E715B-51D6-4043-B0F8-A65580DADF10}" type="pres">
      <dgm:prSet presAssocID="{0FF69A7C-3FE3-4F07-830C-49F2AA3A15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111F19-FC05-4A23-92B5-EC60BB59136E}" type="pres">
      <dgm:prSet presAssocID="{0FF69A7C-3FE3-4F07-830C-49F2AA3A159F}" presName="tSp" presStyleCnt="0"/>
      <dgm:spPr/>
    </dgm:pt>
    <dgm:pt modelId="{CD92FAF6-F908-44E4-9361-DABF2D8886AA}" type="pres">
      <dgm:prSet presAssocID="{0FF69A7C-3FE3-4F07-830C-49F2AA3A159F}" presName="bSp" presStyleCnt="0"/>
      <dgm:spPr/>
    </dgm:pt>
    <dgm:pt modelId="{C54590E3-B656-48BC-9DAA-EF1ACAADCC96}" type="pres">
      <dgm:prSet presAssocID="{0FF69A7C-3FE3-4F07-830C-49F2AA3A159F}" presName="process" presStyleCnt="0"/>
      <dgm:spPr/>
    </dgm:pt>
    <dgm:pt modelId="{E8800402-35A3-4BEC-9F12-412B84F30FE2}" type="pres">
      <dgm:prSet presAssocID="{9101124E-5FFE-48D9-8957-487C9F24C239}" presName="composite1" presStyleCnt="0"/>
      <dgm:spPr/>
    </dgm:pt>
    <dgm:pt modelId="{1A9DD85F-2324-4D35-8B7C-9E36A789E540}" type="pres">
      <dgm:prSet presAssocID="{9101124E-5FFE-48D9-8957-487C9F24C239}" presName="dummyNode1" presStyleLbl="node1" presStyleIdx="0" presStyleCnt="2"/>
      <dgm:spPr/>
    </dgm:pt>
    <dgm:pt modelId="{42CB7B0A-0938-4474-91B6-8CAD8B6DFB27}" type="pres">
      <dgm:prSet presAssocID="{9101124E-5FFE-48D9-8957-487C9F24C239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DD029-C778-4F49-A1D7-3E1F1713A3BC}" type="pres">
      <dgm:prSet presAssocID="{9101124E-5FFE-48D9-8957-487C9F24C239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72FB8-4D5D-4A65-8558-F33BDA3FC16C}" type="pres">
      <dgm:prSet presAssocID="{9101124E-5FFE-48D9-8957-487C9F24C239}" presName="parentNode1" presStyleLbl="node1" presStyleIdx="0" presStyleCnt="2" custLinFactNeighborY="43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5A2BE-6F0A-4469-BE03-04F6F3A408E6}" type="pres">
      <dgm:prSet presAssocID="{9101124E-5FFE-48D9-8957-487C9F24C239}" presName="connSite1" presStyleCnt="0"/>
      <dgm:spPr/>
    </dgm:pt>
    <dgm:pt modelId="{3B004CE8-116D-46A9-8864-7B220E6CBBA7}" type="pres">
      <dgm:prSet presAssocID="{05A42B1E-77D3-4473-AE20-B7158E0C68EF}" presName="Name9" presStyleLbl="sibTrans2D1" presStyleIdx="0" presStyleCnt="1" custScaleX="116416"/>
      <dgm:spPr/>
      <dgm:t>
        <a:bodyPr/>
        <a:lstStyle/>
        <a:p>
          <a:endParaRPr lang="en-US"/>
        </a:p>
      </dgm:t>
    </dgm:pt>
    <dgm:pt modelId="{D94AECDD-D24C-478D-9F8B-CF72472BD7D5}" type="pres">
      <dgm:prSet presAssocID="{681F982B-291A-4416-80F9-5923EF83582B}" presName="composite2" presStyleCnt="0"/>
      <dgm:spPr/>
    </dgm:pt>
    <dgm:pt modelId="{A1C2AE8A-444A-4A64-AD22-9907CE8BC4A3}" type="pres">
      <dgm:prSet presAssocID="{681F982B-291A-4416-80F9-5923EF83582B}" presName="dummyNode2" presStyleLbl="node1" presStyleIdx="0" presStyleCnt="2"/>
      <dgm:spPr/>
    </dgm:pt>
    <dgm:pt modelId="{145DE6D1-3C58-4300-9076-1CB0EA84E272}" type="pres">
      <dgm:prSet presAssocID="{681F982B-291A-4416-80F9-5923EF83582B}" presName="childNode2" presStyleLbl="bgAcc1" presStyleIdx="1" presStyleCnt="2" custLinFactNeighborX="-8019" custLinFactNeighborY="5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70BF4-573B-4684-82FA-C1F47305AA70}" type="pres">
      <dgm:prSet presAssocID="{681F982B-291A-4416-80F9-5923EF83582B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832C0-3449-4B2F-8C34-3CADB785E311}" type="pres">
      <dgm:prSet presAssocID="{681F982B-291A-4416-80F9-5923EF83582B}" presName="parentNode2" presStyleLbl="node1" presStyleIdx="1" presStyleCnt="2" custLinFactNeighborX="7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08F63-60D6-40E5-B32F-C1C47A1098D0}" type="pres">
      <dgm:prSet presAssocID="{681F982B-291A-4416-80F9-5923EF83582B}" presName="connSite2" presStyleCnt="0"/>
      <dgm:spPr/>
    </dgm:pt>
  </dgm:ptLst>
  <dgm:cxnLst>
    <dgm:cxn modelId="{E87D1EE1-8AF7-4712-9B1E-4F2E51942FF6}" type="presOf" srcId="{6BA004F0-9273-47DE-9F00-658E1903042D}" destId="{10D70BF4-573B-4684-82FA-C1F47305AA70}" srcOrd="1" destOrd="0" presId="urn:microsoft.com/office/officeart/2005/8/layout/hProcess4"/>
    <dgm:cxn modelId="{81CDC521-1C42-4F21-8976-D1A548F46946}" srcId="{9101124E-5FFE-48D9-8957-487C9F24C239}" destId="{B75C40CF-4766-4DB3-AC53-5D1E00584D9A}" srcOrd="0" destOrd="0" parTransId="{42459518-7EE5-4AE7-BC9D-07F40A1BC5AC}" sibTransId="{701B0554-D41F-4949-AFD2-D95B7701C58F}"/>
    <dgm:cxn modelId="{B92656B3-4CDD-4699-9149-2D4D32F39B8C}" type="presOf" srcId="{9101124E-5FFE-48D9-8957-487C9F24C239}" destId="{73D72FB8-4D5D-4A65-8558-F33BDA3FC16C}" srcOrd="0" destOrd="0" presId="urn:microsoft.com/office/officeart/2005/8/layout/hProcess4"/>
    <dgm:cxn modelId="{AF9A61B9-7835-467C-9020-E36250A128B7}" type="presOf" srcId="{6BA004F0-9273-47DE-9F00-658E1903042D}" destId="{145DE6D1-3C58-4300-9076-1CB0EA84E272}" srcOrd="0" destOrd="0" presId="urn:microsoft.com/office/officeart/2005/8/layout/hProcess4"/>
    <dgm:cxn modelId="{060791CB-8614-4AD4-B9FA-378306DBDD57}" type="presOf" srcId="{681F982B-291A-4416-80F9-5923EF83582B}" destId="{E4C832C0-3449-4B2F-8C34-3CADB785E311}" srcOrd="0" destOrd="0" presId="urn:microsoft.com/office/officeart/2005/8/layout/hProcess4"/>
    <dgm:cxn modelId="{A202E7A1-3B4C-4854-9461-BEE3D552905B}" type="presOf" srcId="{05A42B1E-77D3-4473-AE20-B7158E0C68EF}" destId="{3B004CE8-116D-46A9-8864-7B220E6CBBA7}" srcOrd="0" destOrd="0" presId="urn:microsoft.com/office/officeart/2005/8/layout/hProcess4"/>
    <dgm:cxn modelId="{0001CF10-1310-4B6C-B097-11F2EC99484E}" type="presOf" srcId="{B75C40CF-4766-4DB3-AC53-5D1E00584D9A}" destId="{11ADD029-C778-4F49-A1D7-3E1F1713A3BC}" srcOrd="1" destOrd="0" presId="urn:microsoft.com/office/officeart/2005/8/layout/hProcess4"/>
    <dgm:cxn modelId="{04BBF0C6-CD6A-483A-BC27-BFC29B5B1C65}" srcId="{681F982B-291A-4416-80F9-5923EF83582B}" destId="{6BA004F0-9273-47DE-9F00-658E1903042D}" srcOrd="0" destOrd="0" parTransId="{3DBA9461-EB7F-4971-8054-F26AB930BC39}" sibTransId="{127B65A7-79EF-4E1F-9BE6-644A9A23FE6F}"/>
    <dgm:cxn modelId="{AEF97DFC-2B40-4099-9667-2EDBC47B02A1}" type="presOf" srcId="{B75C40CF-4766-4DB3-AC53-5D1E00584D9A}" destId="{42CB7B0A-0938-4474-91B6-8CAD8B6DFB27}" srcOrd="0" destOrd="0" presId="urn:microsoft.com/office/officeart/2005/8/layout/hProcess4"/>
    <dgm:cxn modelId="{5A0E1C07-B9C9-4523-A337-CD66450A87A3}" srcId="{0FF69A7C-3FE3-4F07-830C-49F2AA3A159F}" destId="{681F982B-291A-4416-80F9-5923EF83582B}" srcOrd="1" destOrd="0" parTransId="{3B76AB38-87A2-47B2-8AC0-3F90DD834126}" sibTransId="{B591B138-B9E1-44F0-A679-580B5E41B315}"/>
    <dgm:cxn modelId="{83BF7FB5-87B7-41AD-850B-5724869557FB}" type="presOf" srcId="{0FF69A7C-3FE3-4F07-830C-49F2AA3A159F}" destId="{250E715B-51D6-4043-B0F8-A65580DADF10}" srcOrd="0" destOrd="0" presId="urn:microsoft.com/office/officeart/2005/8/layout/hProcess4"/>
    <dgm:cxn modelId="{AF5C7D24-423C-419C-9B69-516E7F048081}" srcId="{0FF69A7C-3FE3-4F07-830C-49F2AA3A159F}" destId="{9101124E-5FFE-48D9-8957-487C9F24C239}" srcOrd="0" destOrd="0" parTransId="{0110D341-98B7-4505-9695-666E47FD7F5B}" sibTransId="{05A42B1E-77D3-4473-AE20-B7158E0C68EF}"/>
    <dgm:cxn modelId="{97A442B3-181D-48DD-9C51-A4D4B4AAA1CD}" type="presParOf" srcId="{250E715B-51D6-4043-B0F8-A65580DADF10}" destId="{93111F19-FC05-4A23-92B5-EC60BB59136E}" srcOrd="0" destOrd="0" presId="urn:microsoft.com/office/officeart/2005/8/layout/hProcess4"/>
    <dgm:cxn modelId="{5F7DCFA9-A662-4CEB-B341-7560B83B20A2}" type="presParOf" srcId="{250E715B-51D6-4043-B0F8-A65580DADF10}" destId="{CD92FAF6-F908-44E4-9361-DABF2D8886AA}" srcOrd="1" destOrd="0" presId="urn:microsoft.com/office/officeart/2005/8/layout/hProcess4"/>
    <dgm:cxn modelId="{E2CC5761-FDDA-4ECD-847C-FD411C3613AF}" type="presParOf" srcId="{250E715B-51D6-4043-B0F8-A65580DADF10}" destId="{C54590E3-B656-48BC-9DAA-EF1ACAADCC96}" srcOrd="2" destOrd="0" presId="urn:microsoft.com/office/officeart/2005/8/layout/hProcess4"/>
    <dgm:cxn modelId="{9165FB02-531C-41A5-9CB7-75E377A5AAD1}" type="presParOf" srcId="{C54590E3-B656-48BC-9DAA-EF1ACAADCC96}" destId="{E8800402-35A3-4BEC-9F12-412B84F30FE2}" srcOrd="0" destOrd="0" presId="urn:microsoft.com/office/officeart/2005/8/layout/hProcess4"/>
    <dgm:cxn modelId="{10443E4E-E75F-4B50-9C50-B17C1224ADB7}" type="presParOf" srcId="{E8800402-35A3-4BEC-9F12-412B84F30FE2}" destId="{1A9DD85F-2324-4D35-8B7C-9E36A789E540}" srcOrd="0" destOrd="0" presId="urn:microsoft.com/office/officeart/2005/8/layout/hProcess4"/>
    <dgm:cxn modelId="{EF3C3C39-E9A5-498E-A7A9-F5BB1138FE48}" type="presParOf" srcId="{E8800402-35A3-4BEC-9F12-412B84F30FE2}" destId="{42CB7B0A-0938-4474-91B6-8CAD8B6DFB27}" srcOrd="1" destOrd="0" presId="urn:microsoft.com/office/officeart/2005/8/layout/hProcess4"/>
    <dgm:cxn modelId="{A7DE1072-1ECB-413F-AD23-300CA4FF49BB}" type="presParOf" srcId="{E8800402-35A3-4BEC-9F12-412B84F30FE2}" destId="{11ADD029-C778-4F49-A1D7-3E1F1713A3BC}" srcOrd="2" destOrd="0" presId="urn:microsoft.com/office/officeart/2005/8/layout/hProcess4"/>
    <dgm:cxn modelId="{FB440E22-935D-47FD-B804-C7FAD1B3ADDC}" type="presParOf" srcId="{E8800402-35A3-4BEC-9F12-412B84F30FE2}" destId="{73D72FB8-4D5D-4A65-8558-F33BDA3FC16C}" srcOrd="3" destOrd="0" presId="urn:microsoft.com/office/officeart/2005/8/layout/hProcess4"/>
    <dgm:cxn modelId="{DAF2C7EC-2FF1-4C49-A71A-C9851EE69E68}" type="presParOf" srcId="{E8800402-35A3-4BEC-9F12-412B84F30FE2}" destId="{FFF5A2BE-6F0A-4469-BE03-04F6F3A408E6}" srcOrd="4" destOrd="0" presId="urn:microsoft.com/office/officeart/2005/8/layout/hProcess4"/>
    <dgm:cxn modelId="{F9CE2BA9-ABF5-4405-B377-1ADD8F1EABFA}" type="presParOf" srcId="{C54590E3-B656-48BC-9DAA-EF1ACAADCC96}" destId="{3B004CE8-116D-46A9-8864-7B220E6CBBA7}" srcOrd="1" destOrd="0" presId="urn:microsoft.com/office/officeart/2005/8/layout/hProcess4"/>
    <dgm:cxn modelId="{020C66CB-6A58-47B3-8B3E-4CDAAC9E23E1}" type="presParOf" srcId="{C54590E3-B656-48BC-9DAA-EF1ACAADCC96}" destId="{D94AECDD-D24C-478D-9F8B-CF72472BD7D5}" srcOrd="2" destOrd="0" presId="urn:microsoft.com/office/officeart/2005/8/layout/hProcess4"/>
    <dgm:cxn modelId="{130CE5C4-3728-44D4-9352-C3A2466D5E89}" type="presParOf" srcId="{D94AECDD-D24C-478D-9F8B-CF72472BD7D5}" destId="{A1C2AE8A-444A-4A64-AD22-9907CE8BC4A3}" srcOrd="0" destOrd="0" presId="urn:microsoft.com/office/officeart/2005/8/layout/hProcess4"/>
    <dgm:cxn modelId="{66B8AFD0-5491-43C7-ACEA-23993AB27AF4}" type="presParOf" srcId="{D94AECDD-D24C-478D-9F8B-CF72472BD7D5}" destId="{145DE6D1-3C58-4300-9076-1CB0EA84E272}" srcOrd="1" destOrd="0" presId="urn:microsoft.com/office/officeart/2005/8/layout/hProcess4"/>
    <dgm:cxn modelId="{61A22F75-1EB5-4020-BFEE-730E46516041}" type="presParOf" srcId="{D94AECDD-D24C-478D-9F8B-CF72472BD7D5}" destId="{10D70BF4-573B-4684-82FA-C1F47305AA70}" srcOrd="2" destOrd="0" presId="urn:microsoft.com/office/officeart/2005/8/layout/hProcess4"/>
    <dgm:cxn modelId="{D6B97299-9417-42AA-AC32-8947BAB16631}" type="presParOf" srcId="{D94AECDD-D24C-478D-9F8B-CF72472BD7D5}" destId="{E4C832C0-3449-4B2F-8C34-3CADB785E311}" srcOrd="3" destOrd="0" presId="urn:microsoft.com/office/officeart/2005/8/layout/hProcess4"/>
    <dgm:cxn modelId="{06E1D141-CB8D-4D66-BB01-E86E757C7CE8}" type="presParOf" srcId="{D94AECDD-D24C-478D-9F8B-CF72472BD7D5}" destId="{24208F63-60D6-40E5-B32F-C1C47A1098D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B13B36-8764-47B7-8F83-2B753B01704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8C30A3-F887-4858-BC69-F63ED0317EC4}">
      <dgm:prSet phldrT="[Text]"/>
      <dgm:spPr/>
      <dgm:t>
        <a:bodyPr/>
        <a:lstStyle/>
        <a:p>
          <a:r>
            <a:rPr lang="en-US" b="0" dirty="0">
              <a:latin typeface="+mn-lt"/>
              <a:cs typeface="Aharoni" panose="02010803020104030203" pitchFamily="2" charset="-79"/>
            </a:rPr>
            <a:t>MVP</a:t>
          </a:r>
        </a:p>
      </dgm:t>
    </dgm:pt>
    <dgm:pt modelId="{D16FEFDB-A05E-47DD-901A-E14DAE0433F4}" type="parTrans" cxnId="{F5234EB2-7E66-44BB-8031-1DEBC3EF216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2C092A3-58D8-4D11-9101-42D878ED58CA}" type="sibTrans" cxnId="{F5234EB2-7E66-44BB-8031-1DEBC3EF216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29348C5-CE68-4892-9455-1A6EC94090B6}">
      <dgm:prSet phldrT="[Text]" custT="1"/>
      <dgm:spPr/>
      <dgm:t>
        <a:bodyPr/>
        <a:lstStyle/>
        <a:p>
          <a:r>
            <a:rPr lang="en-US" sz="1900" dirty="0">
              <a:latin typeface="+mn-lt"/>
            </a:rPr>
            <a:t>Supports </a:t>
          </a:r>
          <a:r>
            <a:rPr lang="en-US" sz="2000" b="1" u="sng" dirty="0">
              <a:latin typeface="+mn-lt"/>
            </a:rPr>
            <a:t>all</a:t>
          </a:r>
          <a:r>
            <a:rPr lang="en-US" sz="1900" dirty="0">
              <a:latin typeface="+mn-lt"/>
            </a:rPr>
            <a:t> military services members- no matter what era they served in</a:t>
          </a:r>
        </a:p>
      </dgm:t>
    </dgm:pt>
    <dgm:pt modelId="{0F0CD7BB-33F4-49A9-B07C-B5D18EC4CA9B}" type="parTrans" cxnId="{6B94A743-C43C-4BCD-91E8-9CA6FE21760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1CF07D1-4FC7-4BA3-B026-4B4009D4859C}" type="sibTrans" cxnId="{6B94A743-C43C-4BCD-91E8-9CA6FE21760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9F13191-F880-4195-9602-803433FB9F79}">
      <dgm:prSet phldrT="[Text]" custT="1"/>
      <dgm:spPr/>
      <dgm:t>
        <a:bodyPr/>
        <a:lstStyle/>
        <a:p>
          <a:r>
            <a:rPr lang="en-US" sz="1900" b="0" i="0" dirty="0">
              <a:latin typeface="+mn-lt"/>
            </a:rPr>
            <a:t>Injury doesn’t need to be combat- related</a:t>
          </a:r>
          <a:endParaRPr lang="en-US" sz="1900" dirty="0">
            <a:latin typeface="+mn-lt"/>
          </a:endParaRPr>
        </a:p>
      </dgm:t>
    </dgm:pt>
    <dgm:pt modelId="{707F5A72-E59E-4806-A822-82987AF21590}" type="parTrans" cxnId="{1C1CBC56-2092-4B46-8177-781A820AE16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28DAD60-C272-4A0C-BC8C-DB5665E0E324}" type="sibTrans" cxnId="{1C1CBC56-2092-4B46-8177-781A820AE16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E296955-C464-4B52-ABBB-120521CA9E8E}">
      <dgm:prSet/>
      <dgm:spPr/>
      <dgm:t>
        <a:bodyPr/>
        <a:lstStyle/>
        <a:p>
          <a:endParaRPr lang="en-US" dirty="0">
            <a:latin typeface="+mn-lt"/>
          </a:endParaRPr>
        </a:p>
      </dgm:t>
    </dgm:pt>
    <dgm:pt modelId="{42DFAF39-96FC-4DF0-8242-FBEDE597D638}" type="parTrans" cxnId="{6E44E0D1-148C-497E-8AEE-AFA42C17F46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F83FE92-B4EE-4800-8A68-0AF1989CA281}" type="sibTrans" cxnId="{6E44E0D1-148C-497E-8AEE-AFA42C17F46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D782F6D-97C9-4B55-9FBA-99649C219CBB}">
      <dgm:prSet phldrT="[Text]" custT="1"/>
      <dgm:spPr/>
      <dgm:t>
        <a:bodyPr/>
        <a:lstStyle/>
        <a:p>
          <a:r>
            <a:rPr lang="en-US" sz="1900" dirty="0">
              <a:latin typeface="+mn-lt"/>
            </a:rPr>
            <a:t>Information &amp; referral services tailored for Military and Veteran population</a:t>
          </a:r>
        </a:p>
      </dgm:t>
    </dgm:pt>
    <dgm:pt modelId="{AD24FE69-F00F-44AC-9C1B-275E7E6BB7A5}" type="parTrans" cxnId="{08F705F2-B438-41A2-BF5F-9464553C0C2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EEE74E1-752D-431A-9D17-DD93957CE04B}" type="sibTrans" cxnId="{08F705F2-B438-41A2-BF5F-9464553C0C2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12BBFF2-1069-4AEC-8476-B45B670E4B20}" type="pres">
      <dgm:prSet presAssocID="{53B13B36-8764-47B7-8F83-2B753B01704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897417-6F4B-49D8-AF9D-13F9B8E34890}" type="pres">
      <dgm:prSet presAssocID="{AC8C30A3-F887-4858-BC69-F63ED0317EC4}" presName="centerShape" presStyleLbl="node0" presStyleIdx="0" presStyleCnt="1" custLinFactNeighborY="4608"/>
      <dgm:spPr/>
      <dgm:t>
        <a:bodyPr/>
        <a:lstStyle/>
        <a:p>
          <a:endParaRPr lang="en-US"/>
        </a:p>
      </dgm:t>
    </dgm:pt>
    <dgm:pt modelId="{1E2C77CE-C144-4B30-ACDC-EE85C4EEB3AD}" type="pres">
      <dgm:prSet presAssocID="{0F0CD7BB-33F4-49A9-B07C-B5D18EC4CA9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4B5E3A4-D332-4B75-B198-65CF06EB6F78}" type="pres">
      <dgm:prSet presAssocID="{029348C5-CE68-4892-9455-1A6EC94090B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CC5D7-BE87-458C-890A-4188CBA75221}" type="pres">
      <dgm:prSet presAssocID="{707F5A72-E59E-4806-A822-82987AF2159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1504AF7-A299-4699-BFDA-84220EA7983B}" type="pres">
      <dgm:prSet presAssocID="{59F13191-F880-4195-9602-803433FB9F79}" presName="node" presStyleLbl="node1" presStyleIdx="1" presStyleCnt="3" custRadScaleRad="102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1282E-93A8-4A8A-9A6A-592D0141926E}" type="pres">
      <dgm:prSet presAssocID="{AD24FE69-F00F-44AC-9C1B-275E7E6BB7A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ACEC8E19-DB4B-46BD-8832-A61B7DE9F10B}" type="pres">
      <dgm:prSet presAssocID="{CD782F6D-97C9-4B55-9FBA-99649C219C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234EB2-7E66-44BB-8031-1DEBC3EF216D}" srcId="{53B13B36-8764-47B7-8F83-2B753B017045}" destId="{AC8C30A3-F887-4858-BC69-F63ED0317EC4}" srcOrd="0" destOrd="0" parTransId="{D16FEFDB-A05E-47DD-901A-E14DAE0433F4}" sibTransId="{82C092A3-58D8-4D11-9101-42D878ED58CA}"/>
    <dgm:cxn modelId="{97321B52-0253-4394-9110-7C9AF1984EBB}" type="presOf" srcId="{AD24FE69-F00F-44AC-9C1B-275E7E6BB7A5}" destId="{3021282E-93A8-4A8A-9A6A-592D0141926E}" srcOrd="0" destOrd="0" presId="urn:microsoft.com/office/officeart/2005/8/layout/radial4"/>
    <dgm:cxn modelId="{45614DF4-B3CA-431A-90C5-D2C9FAA6F770}" type="presOf" srcId="{53B13B36-8764-47B7-8F83-2B753B017045}" destId="{C12BBFF2-1069-4AEC-8476-B45B670E4B20}" srcOrd="0" destOrd="0" presId="urn:microsoft.com/office/officeart/2005/8/layout/radial4"/>
    <dgm:cxn modelId="{6E44E0D1-148C-497E-8AEE-AFA42C17F462}" srcId="{53B13B36-8764-47B7-8F83-2B753B017045}" destId="{5E296955-C464-4B52-ABBB-120521CA9E8E}" srcOrd="1" destOrd="0" parTransId="{42DFAF39-96FC-4DF0-8242-FBEDE597D638}" sibTransId="{2F83FE92-B4EE-4800-8A68-0AF1989CA281}"/>
    <dgm:cxn modelId="{CC0CD709-1CF4-4D14-B625-53576F170B12}" type="presOf" srcId="{029348C5-CE68-4892-9455-1A6EC94090B6}" destId="{B4B5E3A4-D332-4B75-B198-65CF06EB6F78}" srcOrd="0" destOrd="0" presId="urn:microsoft.com/office/officeart/2005/8/layout/radial4"/>
    <dgm:cxn modelId="{97DFA416-2CDF-4609-828C-437A250A05BA}" type="presOf" srcId="{0F0CD7BB-33F4-49A9-B07C-B5D18EC4CA9B}" destId="{1E2C77CE-C144-4B30-ACDC-EE85C4EEB3AD}" srcOrd="0" destOrd="0" presId="urn:microsoft.com/office/officeart/2005/8/layout/radial4"/>
    <dgm:cxn modelId="{1C1CBC56-2092-4B46-8177-781A820AE160}" srcId="{AC8C30A3-F887-4858-BC69-F63ED0317EC4}" destId="{59F13191-F880-4195-9602-803433FB9F79}" srcOrd="1" destOrd="0" parTransId="{707F5A72-E59E-4806-A822-82987AF21590}" sibTransId="{C28DAD60-C272-4A0C-BC8C-DB5665E0E324}"/>
    <dgm:cxn modelId="{6B94A743-C43C-4BCD-91E8-9CA6FE21760E}" srcId="{AC8C30A3-F887-4858-BC69-F63ED0317EC4}" destId="{029348C5-CE68-4892-9455-1A6EC94090B6}" srcOrd="0" destOrd="0" parTransId="{0F0CD7BB-33F4-49A9-B07C-B5D18EC4CA9B}" sibTransId="{01CF07D1-4FC7-4BA3-B026-4B4009D4859C}"/>
    <dgm:cxn modelId="{7739E45D-3F49-4C7D-9894-8A158504609C}" type="presOf" srcId="{707F5A72-E59E-4806-A822-82987AF21590}" destId="{641CC5D7-BE87-458C-890A-4188CBA75221}" srcOrd="0" destOrd="0" presId="urn:microsoft.com/office/officeart/2005/8/layout/radial4"/>
    <dgm:cxn modelId="{08F705F2-B438-41A2-BF5F-9464553C0C28}" srcId="{AC8C30A3-F887-4858-BC69-F63ED0317EC4}" destId="{CD782F6D-97C9-4B55-9FBA-99649C219CBB}" srcOrd="2" destOrd="0" parTransId="{AD24FE69-F00F-44AC-9C1B-275E7E6BB7A5}" sibTransId="{BEEE74E1-752D-431A-9D17-DD93957CE04B}"/>
    <dgm:cxn modelId="{0DDEE817-5C39-4D65-B1AC-E7F9B5FE7A5D}" type="presOf" srcId="{AC8C30A3-F887-4858-BC69-F63ED0317EC4}" destId="{94897417-6F4B-49D8-AF9D-13F9B8E34890}" srcOrd="0" destOrd="0" presId="urn:microsoft.com/office/officeart/2005/8/layout/radial4"/>
    <dgm:cxn modelId="{72E12351-7E48-47F7-B837-61C0FB16CC5C}" type="presOf" srcId="{CD782F6D-97C9-4B55-9FBA-99649C219CBB}" destId="{ACEC8E19-DB4B-46BD-8832-A61B7DE9F10B}" srcOrd="0" destOrd="0" presId="urn:microsoft.com/office/officeart/2005/8/layout/radial4"/>
    <dgm:cxn modelId="{116141B2-84E3-46EA-87B2-F9D2B62D7D0A}" type="presOf" srcId="{59F13191-F880-4195-9602-803433FB9F79}" destId="{41504AF7-A299-4699-BFDA-84220EA7983B}" srcOrd="0" destOrd="0" presId="urn:microsoft.com/office/officeart/2005/8/layout/radial4"/>
    <dgm:cxn modelId="{37A47C05-9640-49E0-A4EA-660527BF4D8F}" type="presParOf" srcId="{C12BBFF2-1069-4AEC-8476-B45B670E4B20}" destId="{94897417-6F4B-49D8-AF9D-13F9B8E34890}" srcOrd="0" destOrd="0" presId="urn:microsoft.com/office/officeart/2005/8/layout/radial4"/>
    <dgm:cxn modelId="{9D1B5D78-1942-427E-A83F-B9F3CC01DE61}" type="presParOf" srcId="{C12BBFF2-1069-4AEC-8476-B45B670E4B20}" destId="{1E2C77CE-C144-4B30-ACDC-EE85C4EEB3AD}" srcOrd="1" destOrd="0" presId="urn:microsoft.com/office/officeart/2005/8/layout/radial4"/>
    <dgm:cxn modelId="{8414E1EE-4D10-4F72-859F-88B062D9D020}" type="presParOf" srcId="{C12BBFF2-1069-4AEC-8476-B45B670E4B20}" destId="{B4B5E3A4-D332-4B75-B198-65CF06EB6F78}" srcOrd="2" destOrd="0" presId="urn:microsoft.com/office/officeart/2005/8/layout/radial4"/>
    <dgm:cxn modelId="{39301D53-6379-454D-B723-71282613D732}" type="presParOf" srcId="{C12BBFF2-1069-4AEC-8476-B45B670E4B20}" destId="{641CC5D7-BE87-458C-890A-4188CBA75221}" srcOrd="3" destOrd="0" presId="urn:microsoft.com/office/officeart/2005/8/layout/radial4"/>
    <dgm:cxn modelId="{7E66438E-C2A1-4DFA-A35F-69EE5964691C}" type="presParOf" srcId="{C12BBFF2-1069-4AEC-8476-B45B670E4B20}" destId="{41504AF7-A299-4699-BFDA-84220EA7983B}" srcOrd="4" destOrd="0" presId="urn:microsoft.com/office/officeart/2005/8/layout/radial4"/>
    <dgm:cxn modelId="{40BAC810-64A4-4867-8EBE-5279BE0FA352}" type="presParOf" srcId="{C12BBFF2-1069-4AEC-8476-B45B670E4B20}" destId="{3021282E-93A8-4A8A-9A6A-592D0141926E}" srcOrd="5" destOrd="0" presId="urn:microsoft.com/office/officeart/2005/8/layout/radial4"/>
    <dgm:cxn modelId="{4D7C2464-DDDF-4509-A0D7-264BF3E6D107}" type="presParOf" srcId="{C12BBFF2-1069-4AEC-8476-B45B670E4B20}" destId="{ACEC8E19-DB4B-46BD-8832-A61B7DE9F10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0B6AD9-B374-478C-93E2-9B4CB5F66205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1AF52AB-A51E-4031-A370-630DAF2366F5}">
      <dgm:prSet phldrT="[Text]" custT="1"/>
      <dgm:spPr/>
      <dgm:t>
        <a:bodyPr/>
        <a:lstStyle/>
        <a:p>
          <a:r>
            <a:rPr lang="en-US" sz="1900" dirty="0">
              <a:latin typeface="+mn-lt"/>
            </a:rPr>
            <a:t>Targets gap areas and underserved communities</a:t>
          </a:r>
        </a:p>
      </dgm:t>
    </dgm:pt>
    <dgm:pt modelId="{3003C6A1-06D8-4D49-B3F3-BAA5B376BEA9}" type="parTrans" cxnId="{B7E69DD7-B3DB-4F26-8E0E-63A6E116CEBF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F1939BE8-8283-447A-9031-147954E00F66}" type="sibTrans" cxnId="{B7E69DD7-B3DB-4F26-8E0E-63A6E116CEBF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46F732AB-C143-4D4F-B6F3-B9623FA3E718}">
      <dgm:prSet phldrT="[Text]" custT="1"/>
      <dgm:spPr/>
      <dgm:t>
        <a:bodyPr/>
        <a:lstStyle/>
        <a:p>
          <a:r>
            <a:rPr lang="en-US" sz="2000" dirty="0">
              <a:latin typeface="+mn-lt"/>
            </a:rPr>
            <a:t>Partner with local organizations</a:t>
          </a:r>
        </a:p>
      </dgm:t>
    </dgm:pt>
    <dgm:pt modelId="{AD5DFF72-46BD-4693-8D00-D973FB37B653}" type="parTrans" cxnId="{1CA802C5-1345-40B6-97E4-D5DA5DAAF46E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6E97A237-D923-4076-911E-FAB328D6800B}" type="sibTrans" cxnId="{1CA802C5-1345-40B6-97E4-D5DA5DAAF46E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BE243A14-D101-4EA7-939F-078A2F2961FC}">
      <dgm:prSet phldrT="[Text]" custT="1"/>
      <dgm:spPr/>
      <dgm:t>
        <a:bodyPr/>
        <a:lstStyle/>
        <a:p>
          <a:r>
            <a:rPr lang="en-US" sz="2000">
              <a:latin typeface="+mn-lt"/>
            </a:rPr>
            <a:t>Provides services in 150+ languages</a:t>
          </a:r>
          <a:endParaRPr lang="en-US" sz="2000" dirty="0">
            <a:latin typeface="+mn-lt"/>
          </a:endParaRPr>
        </a:p>
      </dgm:t>
    </dgm:pt>
    <dgm:pt modelId="{2CE74AA8-749E-4E77-A878-FBDCFD1B7336}" type="parTrans" cxnId="{D0491450-BD10-43CF-A930-3509E2B5995E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260B44DC-F9DA-4FCC-B2FA-4D7A7851997F}" type="sibTrans" cxnId="{D0491450-BD10-43CF-A930-3509E2B5995E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2EC7496C-69C4-4111-9551-ED30F88941D7}" type="pres">
      <dgm:prSet presAssocID="{470B6AD9-B374-478C-93E2-9B4CB5F662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C563F0-87AC-49A8-9C48-49FEF522E982}" type="pres">
      <dgm:prSet presAssocID="{81AF52AB-A51E-4031-A370-630DAF2366F5}" presName="composite" presStyleCnt="0"/>
      <dgm:spPr/>
    </dgm:pt>
    <dgm:pt modelId="{C80E9FFF-32A1-48DA-8BD1-646EC994F07D}" type="pres">
      <dgm:prSet presAssocID="{81AF52AB-A51E-4031-A370-630DAF2366F5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C23928C-02DC-441F-AA67-CEA582BBD984}" type="pres">
      <dgm:prSet presAssocID="{81AF52AB-A51E-4031-A370-630DAF2366F5}" presName="wedgeRectCallout1" presStyleLbl="node1" presStyleIdx="0" presStyleCnt="3" custScaleX="104756" custLinFactNeighborY="-7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B3D38-F0CD-4C71-9285-435F8DFE7E4D}" type="pres">
      <dgm:prSet presAssocID="{F1939BE8-8283-447A-9031-147954E00F66}" presName="sibTrans" presStyleCnt="0"/>
      <dgm:spPr/>
    </dgm:pt>
    <dgm:pt modelId="{93017B3C-2E1A-42A4-AD7B-AAD5CEA662AE}" type="pres">
      <dgm:prSet presAssocID="{46F732AB-C143-4D4F-B6F3-B9623FA3E718}" presName="composite" presStyleCnt="0"/>
      <dgm:spPr/>
    </dgm:pt>
    <dgm:pt modelId="{E90529DF-9FEA-438B-BB84-33F5F2062725}" type="pres">
      <dgm:prSet presAssocID="{46F732AB-C143-4D4F-B6F3-B9623FA3E718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9237DC51-D660-4EBD-918D-4066EB6A4D5E}" type="pres">
      <dgm:prSet presAssocID="{46F732AB-C143-4D4F-B6F3-B9623FA3E718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8A13F-7A87-41B8-9FC0-B229EF857C2D}" type="pres">
      <dgm:prSet presAssocID="{6E97A237-D923-4076-911E-FAB328D6800B}" presName="sibTrans" presStyleCnt="0"/>
      <dgm:spPr/>
    </dgm:pt>
    <dgm:pt modelId="{0A626147-D8B6-4228-96C7-E01E07E05B19}" type="pres">
      <dgm:prSet presAssocID="{BE243A14-D101-4EA7-939F-078A2F2961FC}" presName="composite" presStyleCnt="0"/>
      <dgm:spPr/>
    </dgm:pt>
    <dgm:pt modelId="{7E945E3E-3AEA-40F9-AF65-90CE5E7D50C7}" type="pres">
      <dgm:prSet presAssocID="{BE243A14-D101-4EA7-939F-078A2F2961FC}" presName="rect1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D6015BC8-AC52-4853-8CFE-8EDC79BDFECD}" type="pres">
      <dgm:prSet presAssocID="{BE243A14-D101-4EA7-939F-078A2F2961FC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491450-BD10-43CF-A930-3509E2B5995E}" srcId="{470B6AD9-B374-478C-93E2-9B4CB5F66205}" destId="{BE243A14-D101-4EA7-939F-078A2F2961FC}" srcOrd="2" destOrd="0" parTransId="{2CE74AA8-749E-4E77-A878-FBDCFD1B7336}" sibTransId="{260B44DC-F9DA-4FCC-B2FA-4D7A7851997F}"/>
    <dgm:cxn modelId="{B7E69DD7-B3DB-4F26-8E0E-63A6E116CEBF}" srcId="{470B6AD9-B374-478C-93E2-9B4CB5F66205}" destId="{81AF52AB-A51E-4031-A370-630DAF2366F5}" srcOrd="0" destOrd="0" parTransId="{3003C6A1-06D8-4D49-B3F3-BAA5B376BEA9}" sibTransId="{F1939BE8-8283-447A-9031-147954E00F66}"/>
    <dgm:cxn modelId="{B2B31DE2-FB11-4F9D-8657-4FAB5E405049}" type="presOf" srcId="{BE243A14-D101-4EA7-939F-078A2F2961FC}" destId="{D6015BC8-AC52-4853-8CFE-8EDC79BDFECD}" srcOrd="0" destOrd="0" presId="urn:microsoft.com/office/officeart/2008/layout/BendingPictureCaptionList"/>
    <dgm:cxn modelId="{99733676-BE00-45F7-B9A4-518CD1A5E9C9}" type="presOf" srcId="{46F732AB-C143-4D4F-B6F3-B9623FA3E718}" destId="{9237DC51-D660-4EBD-918D-4066EB6A4D5E}" srcOrd="0" destOrd="0" presId="urn:microsoft.com/office/officeart/2008/layout/BendingPictureCaptionList"/>
    <dgm:cxn modelId="{D2A0D649-5654-4F7C-BA2D-4076441EC5A5}" type="presOf" srcId="{81AF52AB-A51E-4031-A370-630DAF2366F5}" destId="{EC23928C-02DC-441F-AA67-CEA582BBD984}" srcOrd="0" destOrd="0" presId="urn:microsoft.com/office/officeart/2008/layout/BendingPictureCaptionList"/>
    <dgm:cxn modelId="{2E346C15-A497-48E8-89B1-41248A37700D}" type="presOf" srcId="{470B6AD9-B374-478C-93E2-9B4CB5F66205}" destId="{2EC7496C-69C4-4111-9551-ED30F88941D7}" srcOrd="0" destOrd="0" presId="urn:microsoft.com/office/officeart/2008/layout/BendingPictureCaptionList"/>
    <dgm:cxn modelId="{1CA802C5-1345-40B6-97E4-D5DA5DAAF46E}" srcId="{470B6AD9-B374-478C-93E2-9B4CB5F66205}" destId="{46F732AB-C143-4D4F-B6F3-B9623FA3E718}" srcOrd="1" destOrd="0" parTransId="{AD5DFF72-46BD-4693-8D00-D973FB37B653}" sibTransId="{6E97A237-D923-4076-911E-FAB328D6800B}"/>
    <dgm:cxn modelId="{A58AEC47-CF5B-484C-8DE1-59169D6C7201}" type="presParOf" srcId="{2EC7496C-69C4-4111-9551-ED30F88941D7}" destId="{DDC563F0-87AC-49A8-9C48-49FEF522E982}" srcOrd="0" destOrd="0" presId="urn:microsoft.com/office/officeart/2008/layout/BendingPictureCaptionList"/>
    <dgm:cxn modelId="{79CC3D03-08B5-44F0-8F62-32FA6A64D4DA}" type="presParOf" srcId="{DDC563F0-87AC-49A8-9C48-49FEF522E982}" destId="{C80E9FFF-32A1-48DA-8BD1-646EC994F07D}" srcOrd="0" destOrd="0" presId="urn:microsoft.com/office/officeart/2008/layout/BendingPictureCaptionList"/>
    <dgm:cxn modelId="{B9D0F6BE-62AE-4870-8106-EE6BB16CA9E1}" type="presParOf" srcId="{DDC563F0-87AC-49A8-9C48-49FEF522E982}" destId="{EC23928C-02DC-441F-AA67-CEA582BBD984}" srcOrd="1" destOrd="0" presId="urn:microsoft.com/office/officeart/2008/layout/BendingPictureCaptionList"/>
    <dgm:cxn modelId="{42CC806E-FF1C-496A-8E95-AC4FD818BE7F}" type="presParOf" srcId="{2EC7496C-69C4-4111-9551-ED30F88941D7}" destId="{8D2B3D38-F0CD-4C71-9285-435F8DFE7E4D}" srcOrd="1" destOrd="0" presId="urn:microsoft.com/office/officeart/2008/layout/BendingPictureCaptionList"/>
    <dgm:cxn modelId="{4E35445C-CA36-419B-8C31-E5FC20AAFD70}" type="presParOf" srcId="{2EC7496C-69C4-4111-9551-ED30F88941D7}" destId="{93017B3C-2E1A-42A4-AD7B-AAD5CEA662AE}" srcOrd="2" destOrd="0" presId="urn:microsoft.com/office/officeart/2008/layout/BendingPictureCaptionList"/>
    <dgm:cxn modelId="{F7AEBD35-C259-4071-9A7F-1B461DD0047B}" type="presParOf" srcId="{93017B3C-2E1A-42A4-AD7B-AAD5CEA662AE}" destId="{E90529DF-9FEA-438B-BB84-33F5F2062725}" srcOrd="0" destOrd="0" presId="urn:microsoft.com/office/officeart/2008/layout/BendingPictureCaptionList"/>
    <dgm:cxn modelId="{7910A5C5-346F-4BAF-820C-24DC0816DC57}" type="presParOf" srcId="{93017B3C-2E1A-42A4-AD7B-AAD5CEA662AE}" destId="{9237DC51-D660-4EBD-918D-4066EB6A4D5E}" srcOrd="1" destOrd="0" presId="urn:microsoft.com/office/officeart/2008/layout/BendingPictureCaptionList"/>
    <dgm:cxn modelId="{3FC71BB8-7E50-43E1-B704-5C8EEC406D97}" type="presParOf" srcId="{2EC7496C-69C4-4111-9551-ED30F88941D7}" destId="{2008A13F-7A87-41B8-9FC0-B229EF857C2D}" srcOrd="3" destOrd="0" presId="urn:microsoft.com/office/officeart/2008/layout/BendingPictureCaptionList"/>
    <dgm:cxn modelId="{96054403-42BC-47CC-8058-1D921FC4D0D2}" type="presParOf" srcId="{2EC7496C-69C4-4111-9551-ED30F88941D7}" destId="{0A626147-D8B6-4228-96C7-E01E07E05B19}" srcOrd="4" destOrd="0" presId="urn:microsoft.com/office/officeart/2008/layout/BendingPictureCaptionList"/>
    <dgm:cxn modelId="{45DC1862-D3A6-4C2F-93E9-57ACA409E1D1}" type="presParOf" srcId="{0A626147-D8B6-4228-96C7-E01E07E05B19}" destId="{7E945E3E-3AEA-40F9-AF65-90CE5E7D50C7}" srcOrd="0" destOrd="0" presId="urn:microsoft.com/office/officeart/2008/layout/BendingPictureCaptionList"/>
    <dgm:cxn modelId="{E7BACA84-FEAD-4208-BD66-7865A26F6399}" type="presParOf" srcId="{0A626147-D8B6-4228-96C7-E01E07E05B19}" destId="{D6015BC8-AC52-4853-8CFE-8EDC79BDFEC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4873E8-76F9-44A6-9586-F7774D0F3DA1}" type="doc">
      <dgm:prSet loTypeId="urn:microsoft.com/office/officeart/2011/layout/CircleProcess" loCatId="process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64FD8C3-AEDC-4B33-A12E-A51D80CF8073}">
      <dgm:prSet phldrT="[Text]" custT="1"/>
      <dgm:spPr/>
      <dgm:t>
        <a:bodyPr/>
        <a:lstStyle/>
        <a:p>
          <a:r>
            <a: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Attending</a:t>
          </a:r>
        </a:p>
      </dgm:t>
    </dgm:pt>
    <dgm:pt modelId="{35D4E319-05DC-4F7E-8D3E-26C5ED90909A}" type="parTrans" cxnId="{D631AAB4-DE30-45CF-86B0-B35517E6157A}">
      <dgm:prSet/>
      <dgm:spPr/>
      <dgm:t>
        <a:bodyPr/>
        <a:lstStyle/>
        <a:p>
          <a:endParaRPr lang="en-US" sz="18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A777FACC-8939-4E99-8E50-A264D9D30912}" type="sibTrans" cxnId="{D631AAB4-DE30-45CF-86B0-B35517E6157A}">
      <dgm:prSet/>
      <dgm:spPr/>
      <dgm:t>
        <a:bodyPr/>
        <a:lstStyle/>
        <a:p>
          <a:endParaRPr lang="en-US" sz="18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E3D9C5D8-9440-4B29-A86E-231573E3EBFE}">
      <dgm:prSet phldrT="[Text]" custT="1"/>
      <dgm:spPr/>
      <dgm:t>
        <a:bodyPr/>
        <a:lstStyle/>
        <a:p>
          <a:r>
            <a: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Exhibiting</a:t>
          </a:r>
        </a:p>
      </dgm:t>
    </dgm:pt>
    <dgm:pt modelId="{E0EEFCB4-2238-4B2B-A8A0-9D6904741D38}" type="parTrans" cxnId="{4E2746CA-3BAA-4DAB-9EA8-A784DD237E66}">
      <dgm:prSet/>
      <dgm:spPr/>
      <dgm:t>
        <a:bodyPr/>
        <a:lstStyle/>
        <a:p>
          <a:endParaRPr lang="en-US" sz="18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761202A1-71CE-4BD2-94DB-9ACB520CB83E}" type="sibTrans" cxnId="{4E2746CA-3BAA-4DAB-9EA8-A784DD237E66}">
      <dgm:prSet/>
      <dgm:spPr/>
      <dgm:t>
        <a:bodyPr/>
        <a:lstStyle/>
        <a:p>
          <a:endParaRPr lang="en-US" sz="18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959A9FF0-DEC6-4ECD-B3CD-6655AA5C711B}">
      <dgm:prSet phldrT="[Text]" custT="1"/>
      <dgm:spPr/>
      <dgm:t>
        <a:bodyPr/>
        <a:lstStyle/>
        <a:p>
          <a:r>
            <a: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Presenting</a:t>
          </a:r>
        </a:p>
      </dgm:t>
    </dgm:pt>
    <dgm:pt modelId="{A0BAE23D-A528-4F15-9059-8BB691997308}" type="parTrans" cxnId="{82E07841-0294-402F-9FA4-A85DB1A58437}">
      <dgm:prSet/>
      <dgm:spPr/>
      <dgm:t>
        <a:bodyPr/>
        <a:lstStyle/>
        <a:p>
          <a:endParaRPr lang="en-US" sz="18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350440DB-45C9-4CEA-858E-CBF991A85FF0}" type="sibTrans" cxnId="{82E07841-0294-402F-9FA4-A85DB1A58437}">
      <dgm:prSet/>
      <dgm:spPr/>
      <dgm:t>
        <a:bodyPr/>
        <a:lstStyle/>
        <a:p>
          <a:endParaRPr lang="en-US" sz="18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44495930-2780-4A4A-ACA9-F5EAC3A09D1C}">
      <dgm:prSet phldrT="[Text]" custT="1"/>
      <dgm:spPr/>
      <dgm:t>
        <a:bodyPr/>
        <a:lstStyle/>
        <a:p>
          <a:r>
            <a: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Outreach about PRC services and products</a:t>
          </a:r>
        </a:p>
      </dgm:t>
    </dgm:pt>
    <dgm:pt modelId="{3BB83E49-961D-4186-A65A-10B282FDB8F9}" type="parTrans" cxnId="{1CC5A29D-27E1-4E70-892D-E5300E8D7AC5}">
      <dgm:prSet/>
      <dgm:spPr/>
      <dgm:t>
        <a:bodyPr/>
        <a:lstStyle/>
        <a:p>
          <a:endParaRPr lang="en-US" sz="18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ECBE44EE-114B-4DBE-96CB-3E03FAB2F637}" type="sibTrans" cxnId="{1CC5A29D-27E1-4E70-892D-E5300E8D7AC5}">
      <dgm:prSet/>
      <dgm:spPr/>
      <dgm:t>
        <a:bodyPr/>
        <a:lstStyle/>
        <a:p>
          <a:endParaRPr lang="en-US" sz="18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F09E62C4-1A10-4DD1-A5F9-0EE122DE716D}" type="pres">
      <dgm:prSet presAssocID="{2B4873E8-76F9-44A6-9586-F7774D0F3DA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A94B1CD-290E-4247-BF43-7023E2877289}" type="pres">
      <dgm:prSet presAssocID="{44495930-2780-4A4A-ACA9-F5EAC3A09D1C}" presName="Accent4" presStyleCnt="0"/>
      <dgm:spPr/>
    </dgm:pt>
    <dgm:pt modelId="{02C4E4C7-6492-45AE-959F-C3247801BBC6}" type="pres">
      <dgm:prSet presAssocID="{44495930-2780-4A4A-ACA9-F5EAC3A09D1C}" presName="Accent" presStyleLbl="node1" presStyleIdx="0" presStyleCnt="4"/>
      <dgm:spPr/>
    </dgm:pt>
    <dgm:pt modelId="{CDEDA881-E433-410B-AAB3-D0BFF7293944}" type="pres">
      <dgm:prSet presAssocID="{44495930-2780-4A4A-ACA9-F5EAC3A09D1C}" presName="ParentBackground4" presStyleCnt="0"/>
      <dgm:spPr/>
    </dgm:pt>
    <dgm:pt modelId="{87A38F2F-C208-4BAF-9496-7FC8557DFA20}" type="pres">
      <dgm:prSet presAssocID="{44495930-2780-4A4A-ACA9-F5EAC3A09D1C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C8E56402-F243-4D7C-AA64-F0857F00C911}" type="pres">
      <dgm:prSet presAssocID="{44495930-2780-4A4A-ACA9-F5EAC3A09D1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84BC2-00E8-4206-B789-7FBB0EF259A3}" type="pres">
      <dgm:prSet presAssocID="{959A9FF0-DEC6-4ECD-B3CD-6655AA5C711B}" presName="Accent3" presStyleCnt="0"/>
      <dgm:spPr/>
    </dgm:pt>
    <dgm:pt modelId="{32557D54-9AF2-4E1F-8F0B-83B369E89411}" type="pres">
      <dgm:prSet presAssocID="{959A9FF0-DEC6-4ECD-B3CD-6655AA5C711B}" presName="Accent" presStyleLbl="node1" presStyleIdx="1" presStyleCnt="4"/>
      <dgm:spPr/>
    </dgm:pt>
    <dgm:pt modelId="{3AB621AF-4902-4824-8DD4-055166A2BF54}" type="pres">
      <dgm:prSet presAssocID="{959A9FF0-DEC6-4ECD-B3CD-6655AA5C711B}" presName="ParentBackground3" presStyleCnt="0"/>
      <dgm:spPr/>
    </dgm:pt>
    <dgm:pt modelId="{9713EF5C-8A74-4763-AB02-19D94733347E}" type="pres">
      <dgm:prSet presAssocID="{959A9FF0-DEC6-4ECD-B3CD-6655AA5C711B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1F645474-1630-4191-B2E0-0C7BD53E534A}" type="pres">
      <dgm:prSet presAssocID="{959A9FF0-DEC6-4ECD-B3CD-6655AA5C711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692E9-C6AD-4870-B890-ACFEC906C405}" type="pres">
      <dgm:prSet presAssocID="{E3D9C5D8-9440-4B29-A86E-231573E3EBFE}" presName="Accent2" presStyleCnt="0"/>
      <dgm:spPr/>
    </dgm:pt>
    <dgm:pt modelId="{0BA2638E-E62A-4816-AE87-E8004770DC67}" type="pres">
      <dgm:prSet presAssocID="{E3D9C5D8-9440-4B29-A86E-231573E3EBFE}" presName="Accent" presStyleLbl="node1" presStyleIdx="2" presStyleCnt="4"/>
      <dgm:spPr/>
    </dgm:pt>
    <dgm:pt modelId="{7C15E07E-1318-4B24-8502-569CE9B442AB}" type="pres">
      <dgm:prSet presAssocID="{E3D9C5D8-9440-4B29-A86E-231573E3EBFE}" presName="ParentBackground2" presStyleCnt="0"/>
      <dgm:spPr/>
    </dgm:pt>
    <dgm:pt modelId="{D03BA1D6-9655-4FEF-8C4E-D87045069D9A}" type="pres">
      <dgm:prSet presAssocID="{E3D9C5D8-9440-4B29-A86E-231573E3EBFE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2D5AF55F-C26B-4A9D-86D4-176C7DACF788}" type="pres">
      <dgm:prSet presAssocID="{E3D9C5D8-9440-4B29-A86E-231573E3EBF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42BE8-306B-47D4-9901-51D71D15FE3E}" type="pres">
      <dgm:prSet presAssocID="{F64FD8C3-AEDC-4B33-A12E-A51D80CF8073}" presName="Accent1" presStyleCnt="0"/>
      <dgm:spPr/>
    </dgm:pt>
    <dgm:pt modelId="{D2585F72-FA68-45D2-AA4C-65A1BAA43E47}" type="pres">
      <dgm:prSet presAssocID="{F64FD8C3-AEDC-4B33-A12E-A51D80CF8073}" presName="Accent" presStyleLbl="node1" presStyleIdx="3" presStyleCnt="4"/>
      <dgm:spPr/>
    </dgm:pt>
    <dgm:pt modelId="{7964D6F2-7C8A-4657-B33C-393FC5C89E2B}" type="pres">
      <dgm:prSet presAssocID="{F64FD8C3-AEDC-4B33-A12E-A51D80CF8073}" presName="ParentBackground1" presStyleCnt="0"/>
      <dgm:spPr/>
    </dgm:pt>
    <dgm:pt modelId="{526C5CD5-6F74-4A9D-92E4-703C57E9DDAC}" type="pres">
      <dgm:prSet presAssocID="{F64FD8C3-AEDC-4B33-A12E-A51D80CF8073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A937C1F5-DEFF-4DE3-90A2-AAE6D8CCEEDE}" type="pres">
      <dgm:prSet presAssocID="{F64FD8C3-AEDC-4B33-A12E-A51D80CF807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1141EB-B629-4CE0-A51E-D1EA5260F471}" type="presOf" srcId="{F64FD8C3-AEDC-4B33-A12E-A51D80CF8073}" destId="{526C5CD5-6F74-4A9D-92E4-703C57E9DDAC}" srcOrd="0" destOrd="0" presId="urn:microsoft.com/office/officeart/2011/layout/CircleProcess"/>
    <dgm:cxn modelId="{82E07841-0294-402F-9FA4-A85DB1A58437}" srcId="{2B4873E8-76F9-44A6-9586-F7774D0F3DA1}" destId="{959A9FF0-DEC6-4ECD-B3CD-6655AA5C711B}" srcOrd="2" destOrd="0" parTransId="{A0BAE23D-A528-4F15-9059-8BB691997308}" sibTransId="{350440DB-45C9-4CEA-858E-CBF991A85FF0}"/>
    <dgm:cxn modelId="{0BB202FD-793B-485C-8B31-0AB2B2025BA1}" type="presOf" srcId="{E3D9C5D8-9440-4B29-A86E-231573E3EBFE}" destId="{2D5AF55F-C26B-4A9D-86D4-176C7DACF788}" srcOrd="1" destOrd="0" presId="urn:microsoft.com/office/officeart/2011/layout/CircleProcess"/>
    <dgm:cxn modelId="{1CC5A29D-27E1-4E70-892D-E5300E8D7AC5}" srcId="{2B4873E8-76F9-44A6-9586-F7774D0F3DA1}" destId="{44495930-2780-4A4A-ACA9-F5EAC3A09D1C}" srcOrd="3" destOrd="0" parTransId="{3BB83E49-961D-4186-A65A-10B282FDB8F9}" sibTransId="{ECBE44EE-114B-4DBE-96CB-3E03FAB2F637}"/>
    <dgm:cxn modelId="{299F4A68-AE5E-4823-BFB3-266CBDD8B87B}" type="presOf" srcId="{959A9FF0-DEC6-4ECD-B3CD-6655AA5C711B}" destId="{1F645474-1630-4191-B2E0-0C7BD53E534A}" srcOrd="1" destOrd="0" presId="urn:microsoft.com/office/officeart/2011/layout/CircleProcess"/>
    <dgm:cxn modelId="{757AEEFE-0057-4627-919B-49D7BC5E5D9A}" type="presOf" srcId="{E3D9C5D8-9440-4B29-A86E-231573E3EBFE}" destId="{D03BA1D6-9655-4FEF-8C4E-D87045069D9A}" srcOrd="0" destOrd="0" presId="urn:microsoft.com/office/officeart/2011/layout/CircleProcess"/>
    <dgm:cxn modelId="{4D6F3E23-A524-4D70-B226-3FECE2C0AFE8}" type="presOf" srcId="{44495930-2780-4A4A-ACA9-F5EAC3A09D1C}" destId="{C8E56402-F243-4D7C-AA64-F0857F00C911}" srcOrd="1" destOrd="0" presId="urn:microsoft.com/office/officeart/2011/layout/CircleProcess"/>
    <dgm:cxn modelId="{4E2746CA-3BAA-4DAB-9EA8-A784DD237E66}" srcId="{2B4873E8-76F9-44A6-9586-F7774D0F3DA1}" destId="{E3D9C5D8-9440-4B29-A86E-231573E3EBFE}" srcOrd="1" destOrd="0" parTransId="{E0EEFCB4-2238-4B2B-A8A0-9D6904741D38}" sibTransId="{761202A1-71CE-4BD2-94DB-9ACB520CB83E}"/>
    <dgm:cxn modelId="{7823854C-93B6-4D5A-AD65-4533B900C756}" type="presOf" srcId="{44495930-2780-4A4A-ACA9-F5EAC3A09D1C}" destId="{87A38F2F-C208-4BAF-9496-7FC8557DFA20}" srcOrd="0" destOrd="0" presId="urn:microsoft.com/office/officeart/2011/layout/CircleProcess"/>
    <dgm:cxn modelId="{BE4F7866-C988-4040-B7E5-307F552C8827}" type="presOf" srcId="{2B4873E8-76F9-44A6-9586-F7774D0F3DA1}" destId="{F09E62C4-1A10-4DD1-A5F9-0EE122DE716D}" srcOrd="0" destOrd="0" presId="urn:microsoft.com/office/officeart/2011/layout/CircleProcess"/>
    <dgm:cxn modelId="{D631AAB4-DE30-45CF-86B0-B35517E6157A}" srcId="{2B4873E8-76F9-44A6-9586-F7774D0F3DA1}" destId="{F64FD8C3-AEDC-4B33-A12E-A51D80CF8073}" srcOrd="0" destOrd="0" parTransId="{35D4E319-05DC-4F7E-8D3E-26C5ED90909A}" sibTransId="{A777FACC-8939-4E99-8E50-A264D9D30912}"/>
    <dgm:cxn modelId="{F01A27D1-D1B9-4DEA-8B0F-9E781337FD61}" type="presOf" srcId="{F64FD8C3-AEDC-4B33-A12E-A51D80CF8073}" destId="{A937C1F5-DEFF-4DE3-90A2-AAE6D8CCEEDE}" srcOrd="1" destOrd="0" presId="urn:microsoft.com/office/officeart/2011/layout/CircleProcess"/>
    <dgm:cxn modelId="{8AF6FBC8-4AC1-452F-A327-1E719DCFCD60}" type="presOf" srcId="{959A9FF0-DEC6-4ECD-B3CD-6655AA5C711B}" destId="{9713EF5C-8A74-4763-AB02-19D94733347E}" srcOrd="0" destOrd="0" presId="urn:microsoft.com/office/officeart/2011/layout/CircleProcess"/>
    <dgm:cxn modelId="{AC07A1C3-1342-46AB-9184-07040CE9BC0D}" type="presParOf" srcId="{F09E62C4-1A10-4DD1-A5F9-0EE122DE716D}" destId="{DA94B1CD-290E-4247-BF43-7023E2877289}" srcOrd="0" destOrd="0" presId="urn:microsoft.com/office/officeart/2011/layout/CircleProcess"/>
    <dgm:cxn modelId="{A6F37F3F-E1BC-4582-8F64-7950934C142F}" type="presParOf" srcId="{DA94B1CD-290E-4247-BF43-7023E2877289}" destId="{02C4E4C7-6492-45AE-959F-C3247801BBC6}" srcOrd="0" destOrd="0" presId="urn:microsoft.com/office/officeart/2011/layout/CircleProcess"/>
    <dgm:cxn modelId="{A7768609-3340-4444-BD52-B76CA5CCC58E}" type="presParOf" srcId="{F09E62C4-1A10-4DD1-A5F9-0EE122DE716D}" destId="{CDEDA881-E433-410B-AAB3-D0BFF7293944}" srcOrd="1" destOrd="0" presId="urn:microsoft.com/office/officeart/2011/layout/CircleProcess"/>
    <dgm:cxn modelId="{AA988249-6873-4206-97E6-336B02421740}" type="presParOf" srcId="{CDEDA881-E433-410B-AAB3-D0BFF7293944}" destId="{87A38F2F-C208-4BAF-9496-7FC8557DFA20}" srcOrd="0" destOrd="0" presId="urn:microsoft.com/office/officeart/2011/layout/CircleProcess"/>
    <dgm:cxn modelId="{FFAB1CA3-229E-4745-8827-F018DAEAF723}" type="presParOf" srcId="{F09E62C4-1A10-4DD1-A5F9-0EE122DE716D}" destId="{C8E56402-F243-4D7C-AA64-F0857F00C911}" srcOrd="2" destOrd="0" presId="urn:microsoft.com/office/officeart/2011/layout/CircleProcess"/>
    <dgm:cxn modelId="{96DDCB28-056C-4324-89C8-BA7F4E8F804C}" type="presParOf" srcId="{F09E62C4-1A10-4DD1-A5F9-0EE122DE716D}" destId="{8AF84BC2-00E8-4206-B789-7FBB0EF259A3}" srcOrd="3" destOrd="0" presId="urn:microsoft.com/office/officeart/2011/layout/CircleProcess"/>
    <dgm:cxn modelId="{948A6680-5678-4BED-923F-3F731B2BBB8D}" type="presParOf" srcId="{8AF84BC2-00E8-4206-B789-7FBB0EF259A3}" destId="{32557D54-9AF2-4E1F-8F0B-83B369E89411}" srcOrd="0" destOrd="0" presId="urn:microsoft.com/office/officeart/2011/layout/CircleProcess"/>
    <dgm:cxn modelId="{A9C69927-7E5F-4C7F-B984-D28A0E768B38}" type="presParOf" srcId="{F09E62C4-1A10-4DD1-A5F9-0EE122DE716D}" destId="{3AB621AF-4902-4824-8DD4-055166A2BF54}" srcOrd="4" destOrd="0" presId="urn:microsoft.com/office/officeart/2011/layout/CircleProcess"/>
    <dgm:cxn modelId="{AE388081-7F76-4C1B-A0CD-EB42DE4B5A3A}" type="presParOf" srcId="{3AB621AF-4902-4824-8DD4-055166A2BF54}" destId="{9713EF5C-8A74-4763-AB02-19D94733347E}" srcOrd="0" destOrd="0" presId="urn:microsoft.com/office/officeart/2011/layout/CircleProcess"/>
    <dgm:cxn modelId="{AAC6023D-B26D-4974-9C37-15026AD4BCF6}" type="presParOf" srcId="{F09E62C4-1A10-4DD1-A5F9-0EE122DE716D}" destId="{1F645474-1630-4191-B2E0-0C7BD53E534A}" srcOrd="5" destOrd="0" presId="urn:microsoft.com/office/officeart/2011/layout/CircleProcess"/>
    <dgm:cxn modelId="{F323D922-EF36-46FE-A972-E3BF23343975}" type="presParOf" srcId="{F09E62C4-1A10-4DD1-A5F9-0EE122DE716D}" destId="{EAF692E9-C6AD-4870-B890-ACFEC906C405}" srcOrd="6" destOrd="0" presId="urn:microsoft.com/office/officeart/2011/layout/CircleProcess"/>
    <dgm:cxn modelId="{1D760FAA-4269-4A31-AA18-4DCE814881A7}" type="presParOf" srcId="{EAF692E9-C6AD-4870-B890-ACFEC906C405}" destId="{0BA2638E-E62A-4816-AE87-E8004770DC67}" srcOrd="0" destOrd="0" presId="urn:microsoft.com/office/officeart/2011/layout/CircleProcess"/>
    <dgm:cxn modelId="{FAD7E667-C7F7-499F-A189-D345258F80AF}" type="presParOf" srcId="{F09E62C4-1A10-4DD1-A5F9-0EE122DE716D}" destId="{7C15E07E-1318-4B24-8502-569CE9B442AB}" srcOrd="7" destOrd="0" presId="urn:microsoft.com/office/officeart/2011/layout/CircleProcess"/>
    <dgm:cxn modelId="{4A4FA836-23A0-486A-B468-1FE3EFCC0409}" type="presParOf" srcId="{7C15E07E-1318-4B24-8502-569CE9B442AB}" destId="{D03BA1D6-9655-4FEF-8C4E-D87045069D9A}" srcOrd="0" destOrd="0" presId="urn:microsoft.com/office/officeart/2011/layout/CircleProcess"/>
    <dgm:cxn modelId="{37AC8E69-267D-41C5-B9CB-8301502189BE}" type="presParOf" srcId="{F09E62C4-1A10-4DD1-A5F9-0EE122DE716D}" destId="{2D5AF55F-C26B-4A9D-86D4-176C7DACF788}" srcOrd="8" destOrd="0" presId="urn:microsoft.com/office/officeart/2011/layout/CircleProcess"/>
    <dgm:cxn modelId="{CEE9C87B-DFD3-48FE-9816-EA7515C445F1}" type="presParOf" srcId="{F09E62C4-1A10-4DD1-A5F9-0EE122DE716D}" destId="{AC842BE8-306B-47D4-9901-51D71D15FE3E}" srcOrd="9" destOrd="0" presId="urn:microsoft.com/office/officeart/2011/layout/CircleProcess"/>
    <dgm:cxn modelId="{2D94262D-985C-4B64-9D79-F026C075B0BD}" type="presParOf" srcId="{AC842BE8-306B-47D4-9901-51D71D15FE3E}" destId="{D2585F72-FA68-45D2-AA4C-65A1BAA43E47}" srcOrd="0" destOrd="0" presId="urn:microsoft.com/office/officeart/2011/layout/CircleProcess"/>
    <dgm:cxn modelId="{65F0E0C1-294C-4ABF-8E9F-2A9C805435DF}" type="presParOf" srcId="{F09E62C4-1A10-4DD1-A5F9-0EE122DE716D}" destId="{7964D6F2-7C8A-4657-B33C-393FC5C89E2B}" srcOrd="10" destOrd="0" presId="urn:microsoft.com/office/officeart/2011/layout/CircleProcess"/>
    <dgm:cxn modelId="{25650A80-4DB1-4187-BC8E-CCB100BEBE9C}" type="presParOf" srcId="{7964D6F2-7C8A-4657-B33C-393FC5C89E2B}" destId="{526C5CD5-6F74-4A9D-92E4-703C57E9DDAC}" srcOrd="0" destOrd="0" presId="urn:microsoft.com/office/officeart/2011/layout/CircleProcess"/>
    <dgm:cxn modelId="{D5DF7D6F-E1E6-426E-9C58-898DDF28A5DF}" type="presParOf" srcId="{F09E62C4-1A10-4DD1-A5F9-0EE122DE716D}" destId="{A937C1F5-DEFF-4DE3-90A2-AAE6D8CCEEDE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997" tIns="46498" rIns="92997" bIns="4649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997" tIns="46498" rIns="92997" bIns="46498" rtlCol="0"/>
          <a:lstStyle>
            <a:lvl1pPr algn="r">
              <a:defRPr sz="1200"/>
            </a:lvl1pPr>
          </a:lstStyle>
          <a:p>
            <a:fld id="{D2BC096D-C5BF-4572-82D4-B6EACF823C13}" type="datetimeFigureOut">
              <a:rPr lang="en-US" smtClean="0"/>
              <a:t>11/21/2017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97" tIns="46498" rIns="92997" bIns="4649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7"/>
            <a:ext cx="5560060" cy="4156234"/>
          </a:xfrm>
          <a:prstGeom prst="rect">
            <a:avLst/>
          </a:prstGeom>
        </p:spPr>
        <p:txBody>
          <a:bodyPr vert="horz" lIns="92997" tIns="46498" rIns="92997" bIns="464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7"/>
            <a:ext cx="3011699" cy="461804"/>
          </a:xfrm>
          <a:prstGeom prst="rect">
            <a:avLst/>
          </a:prstGeom>
        </p:spPr>
        <p:txBody>
          <a:bodyPr vert="horz" lIns="92997" tIns="46498" rIns="92997" bIns="4649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7"/>
            <a:ext cx="3011699" cy="461804"/>
          </a:xfrm>
          <a:prstGeom prst="rect">
            <a:avLst/>
          </a:prstGeom>
        </p:spPr>
        <p:txBody>
          <a:bodyPr vert="horz" lIns="92997" tIns="46498" rIns="92997" bIns="46498" rtlCol="0" anchor="b"/>
          <a:lstStyle>
            <a:lvl1pPr algn="r">
              <a:defRPr sz="1200"/>
            </a:lvl1pPr>
          </a:lstStyle>
          <a:p>
            <a:fld id="{23164EBD-E268-4BC0-87B8-980EF162DF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4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eeveprc.axis360.baker-taylor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4EBD-E268-4BC0-87B8-980EF162DF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28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>
              <a:defRPr/>
            </a:pPr>
            <a:r>
              <a:rPr lang="en-US" sz="1400" kern="0" dirty="0"/>
              <a:t>Individuals living with Paralysis  can feel overwhelmed and sometimes alone.  Reeve peer mentors provide support (emotional as well as resourceful) to members of their community, their families and caregivers. </a:t>
            </a:r>
            <a:endParaRPr lang="en-US" sz="1400" dirty="0"/>
          </a:p>
          <a:p>
            <a:pPr marL="458020" lvl="1">
              <a:lnSpc>
                <a:spcPct val="90000"/>
              </a:lnSpc>
              <a:buClr>
                <a:schemeClr val="tx1"/>
              </a:buClr>
              <a:defRPr/>
            </a:pPr>
            <a:endParaRPr lang="en-US" sz="1400" dirty="0"/>
          </a:p>
          <a:p>
            <a:pPr eaLnBrk="1" hangingPunct="1">
              <a:buClr>
                <a:schemeClr val="tx1"/>
              </a:buClr>
              <a:buSzPct val="95000"/>
              <a:defRPr/>
            </a:pPr>
            <a:r>
              <a:rPr lang="en-US" sz="1400" b="1" dirty="0"/>
              <a:t>PROGRAM</a:t>
            </a:r>
          </a:p>
          <a:p>
            <a:pPr marL="343515" indent="-343515" defTabSz="916041"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People are matched, to the best of our ability, with someone who is living with similar experiences.  Mentoring can take place in many forms, such as in-person, over the phone, online, or video chat.</a:t>
            </a:r>
          </a:p>
          <a:p>
            <a:pPr marL="343515" indent="-343515" defTabSz="916041"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The mentoring relationship can be a single or long term experience.</a:t>
            </a:r>
          </a:p>
          <a:p>
            <a:pPr marL="343515" indent="-343515" defTabSz="916041"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Peer mentors are people who have been injured for over a year and have had time to adjust.</a:t>
            </a:r>
          </a:p>
          <a:p>
            <a:r>
              <a:rPr lang="en-US" sz="1400" dirty="0"/>
              <a:t>They are experts in local resources and can tap into our information specialist team for national resources as well</a:t>
            </a:r>
          </a:p>
          <a:p>
            <a:r>
              <a:rPr lang="en-US" sz="1400" dirty="0"/>
              <a:t>This year we plan to expand our program so our peer mentors become local ambassadors, forging relationships with Level I trauma centers.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4EBD-E268-4BC0-87B8-980EF162DF3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26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041">
              <a:defRPr/>
            </a:pPr>
            <a:r>
              <a:rPr lang="en-US" b="1" dirty="0">
                <a:solidFill>
                  <a:srgbClr val="2E3640"/>
                </a:solidFill>
              </a:rPr>
              <a:t>Supporting</a:t>
            </a:r>
            <a:r>
              <a:rPr lang="en-US" b="1" dirty="0">
                <a:solidFill>
                  <a:srgbClr val="CE11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2E3640"/>
                </a:solidFill>
              </a:rPr>
              <a:t>programs</a:t>
            </a:r>
            <a:r>
              <a:rPr lang="en-US" b="1" dirty="0">
                <a:solidFill>
                  <a:srgbClr val="CE11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2E3640"/>
                </a:solidFill>
              </a:rPr>
              <a:t>that provide opportunity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defTabSz="916041"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Grants provide funding for programs including service animals, accessible camps, assistive technology, arts, accessible playgrounds, adaptive sports and durable medical equipment loan banks.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4EBD-E268-4BC0-87B8-980EF162DF3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77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515" indent="-343515"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E3640"/>
                </a:solidFill>
              </a:rPr>
              <a:t>Guides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2E3640"/>
                </a:solidFill>
              </a:rPr>
              <a:t>service members through the military and veterans health care systems</a:t>
            </a:r>
          </a:p>
          <a:p>
            <a:pPr marL="343515" indent="-343515"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E3640"/>
                </a:solidFill>
              </a:rPr>
              <a:t>Outreach to Military Treatment Facilities and VA Medical Centers </a:t>
            </a:r>
          </a:p>
          <a:p>
            <a:pPr marL="343515" indent="-343515"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E3640"/>
                </a:solidFill>
              </a:rPr>
              <a:t>Connects service men, women and their families with the Peer &amp; Family Support Program, matching them to MVP Peer Mentors</a:t>
            </a:r>
          </a:p>
          <a:p>
            <a:pPr marL="343515" indent="-343515"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E3640"/>
                </a:solidFill>
              </a:rPr>
              <a:t>MVP Advisory Council composed of volunteers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4EBD-E268-4BC0-87B8-980EF162DF3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42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1939" indent="-281939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We’re providing outreach to </a:t>
            </a:r>
            <a:r>
              <a:rPr lang="en-US" dirty="0"/>
              <a:t>individuals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who are </a:t>
            </a:r>
            <a:r>
              <a:rPr lang="en-US" dirty="0"/>
              <a:t>often uninformed of what's available to them, or in other words lack resources, mostly due to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cultural, racial, geographic, economic factors, and biases.</a:t>
            </a:r>
          </a:p>
          <a:p>
            <a:pPr marL="281939" indent="-281939">
              <a:buClr>
                <a:schemeClr val="dk1"/>
              </a:buClr>
              <a:buSzPct val="109090"/>
              <a:buFont typeface="Arial"/>
              <a:buChar char="•"/>
            </a:pPr>
            <a:r>
              <a:rPr lang="en-US" dirty="0"/>
              <a:t>Provide assistance, education, awareness on available help/resources no matter what your circumstances may be;</a:t>
            </a:r>
            <a:r>
              <a:rPr lang="en-US" sz="1000" dirty="0"/>
              <a:t> </a:t>
            </a:r>
            <a:r>
              <a:rPr lang="en-US" sz="1100" dirty="0"/>
              <a:t>e.g</a:t>
            </a:r>
            <a:r>
              <a:rPr lang="en-US" dirty="0"/>
              <a:t> l</a:t>
            </a:r>
            <a:r>
              <a:rPr lang="en-US" sz="1100" dirty="0"/>
              <a:t>ow-literacy, LGBT friendly physician, no health insurance, etc. </a:t>
            </a:r>
          </a:p>
          <a:p>
            <a:pPr marL="281939" indent="-275577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100" dirty="0"/>
              <a:t>Partner with Community Based Organizations, local clinics (FQHC’s), and Community Centers to help target these hard to reach communities/individuals.</a:t>
            </a:r>
          </a:p>
          <a:p>
            <a:pPr marL="281939" indent="-281939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C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ulturally and </a:t>
            </a:r>
            <a:r>
              <a:rPr lang="en-US" dirty="0"/>
              <a:t>Linguistically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relevant translated materials.</a:t>
            </a:r>
          </a:p>
          <a:p>
            <a:pPr marL="281940" indent="-28194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Diverse group of peer mentors available</a:t>
            </a:r>
          </a:p>
          <a:p>
            <a:pPr marL="281939" indent="-281939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Interpretation services available in over 150 languages in writing or via phone</a:t>
            </a:r>
          </a:p>
          <a:p>
            <a:pPr marL="281939" indent="-281939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Our website offers info in 7 languages https://www.christopherreeve.org/international</a:t>
            </a:r>
          </a:p>
          <a:p>
            <a:pPr marL="281940" indent="-281940">
              <a:buFont typeface="Arial" pitchFamily="34" charset="0"/>
              <a:buChar char="•"/>
            </a:pPr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4EBD-E268-4BC0-87B8-980EF162DF3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42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041">
              <a:defRPr/>
            </a:pPr>
            <a:r>
              <a:rPr lang="en-US" dirty="0">
                <a:solidFill>
                  <a:srgbClr val="2E3640"/>
                </a:solidFill>
              </a:rPr>
              <a:t>Our speakers represent the Foundation out in the community through educational presentations that enrich people’s lives and provide practical knowledge and evidence based practices with a goal of allowing people affected  by paralysis to live independently and make informed decisions.</a:t>
            </a:r>
          </a:p>
          <a:p>
            <a:pPr defTabSz="916041">
              <a:defRPr/>
            </a:pPr>
            <a:endParaRPr lang="en-US" b="1" dirty="0">
              <a:solidFill>
                <a:srgbClr val="2E3640"/>
              </a:solidFill>
            </a:endParaRPr>
          </a:p>
          <a:p>
            <a:pPr defTabSz="916041">
              <a:defRPr/>
            </a:pPr>
            <a:r>
              <a:rPr lang="en-US" b="1" dirty="0">
                <a:solidFill>
                  <a:srgbClr val="2E3640"/>
                </a:solidFill>
              </a:rPr>
              <a:t>Current efforts:</a:t>
            </a:r>
          </a:p>
          <a:p>
            <a:pPr marL="171757" indent="-171757" defTabSz="91604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E3640"/>
                </a:solidFill>
              </a:rPr>
              <a:t>Caregiver Day at Abilities Expo</a:t>
            </a:r>
          </a:p>
          <a:p>
            <a:pPr marL="171757" indent="-171757" defTabSz="91604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E3640"/>
                </a:solidFill>
              </a:rPr>
              <a:t>Seated Therapeutic Yoga Seminars</a:t>
            </a:r>
          </a:p>
          <a:p>
            <a:pPr marL="171757" indent="-171757" defTabSz="91604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E3640"/>
                </a:solidFill>
              </a:rPr>
              <a:t>Webinars and Facebook Live videos on a range of topics</a:t>
            </a:r>
            <a:endParaRPr lang="en-US" b="1" dirty="0">
              <a:solidFill>
                <a:srgbClr val="2E3640"/>
              </a:solidFill>
            </a:endParaRPr>
          </a:p>
          <a:p>
            <a:pPr defTabSz="916041">
              <a:defRPr/>
            </a:pPr>
            <a:endParaRPr lang="en-US" baseline="0" dirty="0"/>
          </a:p>
          <a:p>
            <a:pPr defTabSz="916041">
              <a:defRPr/>
            </a:pPr>
            <a:endParaRPr lang="en-US" baseline="0" dirty="0"/>
          </a:p>
          <a:p>
            <a:r>
              <a:rPr lang="en-US" b="1" dirty="0"/>
              <a:t>The Reeve Community Education Program offers educational training, seminars, and web-based learning opportunities that deliver a variety of tools for living well after paralysis.  </a:t>
            </a:r>
          </a:p>
          <a:p>
            <a:endParaRPr lang="en-US" b="1" dirty="0"/>
          </a:p>
          <a:p>
            <a:r>
              <a:rPr lang="en-US" b="1" dirty="0"/>
              <a:t>Please sign up for our newsletter at </a:t>
            </a:r>
            <a:r>
              <a:rPr lang="en-US" b="1" i="1" u="sng" dirty="0"/>
              <a:t>ChristopherReeve.org/newsletter</a:t>
            </a:r>
            <a:r>
              <a:rPr lang="en-US" b="1" dirty="0"/>
              <a:t> </a:t>
            </a:r>
          </a:p>
          <a:p>
            <a:r>
              <a:rPr lang="en-US" b="1" dirty="0"/>
              <a:t>or visit </a:t>
            </a:r>
            <a:r>
              <a:rPr lang="en-US" b="1" i="1" u="sng" dirty="0"/>
              <a:t>ChristopherReeve.org/events</a:t>
            </a:r>
            <a:r>
              <a:rPr lang="en-US" b="1" dirty="0"/>
              <a:t> for upcoming events.</a:t>
            </a:r>
            <a:endParaRPr lang="en-US" b="1" dirty="0">
              <a:solidFill>
                <a:srgbClr val="2E3640"/>
              </a:solidFill>
            </a:endParaRPr>
          </a:p>
          <a:p>
            <a:pPr defTabSz="916041">
              <a:defRPr/>
            </a:pPr>
            <a:endParaRPr lang="en-US" baseline="0" dirty="0"/>
          </a:p>
          <a:p>
            <a:pPr defTabSz="916041">
              <a:defRPr/>
            </a:pPr>
            <a:endParaRPr lang="en-US" dirty="0"/>
          </a:p>
          <a:p>
            <a:pPr defTabSz="916041">
              <a:defRPr/>
            </a:pPr>
            <a:endParaRPr lang="en-US" baseline="0" dirty="0"/>
          </a:p>
          <a:p>
            <a:pPr defTabSz="91604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4EBD-E268-4BC0-87B8-980EF162DF3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98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 Papers published in the </a:t>
            </a:r>
            <a:r>
              <a:rPr lang="en-US" sz="1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Archives of Physical Medicine &amp; Rehabilitation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          NRN Clinical Centers: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Craig Hospital, Denver, CO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Kessler Institute for Rehabilitation, West Orange, NJ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Magee Rehabilitation Hospital, Philadelphia, PA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Ohio State University Medical Center, Columbus, OH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Shepherd Center, Atlanta, GA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 Institute for Rehabilitation and Research (TIRR), Houston, TX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Toronto Rehabilitation – UHN Lyndhurst Center, Toronto, ON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University of Louisville/Frazier Rehab Institute, Louisville, KY</a:t>
            </a:r>
          </a:p>
          <a:p>
            <a:pPr>
              <a:buFontTx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Tx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Community Fitness and Wellness Facilities: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Courage Center, Minneapolis, MN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Frazier Rehab Institute – Community Fitness and Wellness Facility,  Louisville, KY</a:t>
            </a: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Neuroworx</a:t>
            </a:r>
            <a:r>
              <a:rPr lang="en-US" dirty="0">
                <a:latin typeface="Arial" pitchFamily="34" charset="0"/>
                <a:cs typeface="Arial" pitchFamily="34" charset="0"/>
              </a:rPr>
              <a:t>, South Jordan, UT</a:t>
            </a: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NextStep</a:t>
            </a:r>
            <a:r>
              <a:rPr lang="en-US" dirty="0">
                <a:latin typeface="Arial" pitchFamily="34" charset="0"/>
                <a:cs typeface="Arial" pitchFamily="34" charset="0"/>
              </a:rPr>
              <a:t> Fitness, Lawndale, CA</a:t>
            </a: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NextSteps</a:t>
            </a:r>
            <a:r>
              <a:rPr lang="en-US" dirty="0">
                <a:latin typeface="Arial" pitchFamily="34" charset="0"/>
                <a:cs typeface="Arial" pitchFamily="34" charset="0"/>
              </a:rPr>
              <a:t> Chicago, Willow Springs, IL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4EBD-E268-4BC0-87B8-980EF162DF3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17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041">
              <a:defRPr/>
            </a:pPr>
            <a:r>
              <a:rPr lang="en-US" dirty="0"/>
              <a:t>Focus is on federal legislation</a:t>
            </a:r>
            <a:r>
              <a:rPr lang="en-US" baseline="0" dirty="0"/>
              <a:t> and policy:</a:t>
            </a:r>
          </a:p>
          <a:p>
            <a:pPr defTabSz="916041">
              <a:defRPr/>
            </a:pPr>
            <a:r>
              <a:rPr lang="en-US" dirty="0"/>
              <a:t>Current</a:t>
            </a:r>
            <a:r>
              <a:rPr lang="en-US" baseline="0" dirty="0"/>
              <a:t> initiatives include:</a:t>
            </a:r>
          </a:p>
          <a:p>
            <a:pPr defTabSz="916041">
              <a:defRPr/>
            </a:pPr>
            <a:r>
              <a:rPr lang="en-US" baseline="0" dirty="0"/>
              <a:t>Complex Rehab Technology - </a:t>
            </a:r>
            <a:r>
              <a:rPr lang="en-US" dirty="0"/>
              <a:t>refers to the individually configured wheelchairs and components people with paralysis need for daily life. We are working to preserve and enhance access to this crucial equipment.</a:t>
            </a:r>
          </a:p>
          <a:p>
            <a:pPr defTabSz="916041">
              <a:defRPr/>
            </a:pPr>
            <a:r>
              <a:rPr lang="en-US" dirty="0"/>
              <a:t>Competitive Bidding</a:t>
            </a:r>
          </a:p>
          <a:p>
            <a:pPr defTabSz="916041">
              <a:defRPr/>
            </a:pPr>
            <a:r>
              <a:rPr lang="en-US" dirty="0"/>
              <a:t>Therapy caps and reimbursement</a:t>
            </a:r>
          </a:p>
          <a:p>
            <a:pPr defTabSz="916041">
              <a:defRPr/>
            </a:pPr>
            <a:r>
              <a:rPr lang="en-US" dirty="0"/>
              <a:t>Essential health benefits including long term services and supports, medicare and Medicaid</a:t>
            </a:r>
          </a:p>
          <a:p>
            <a:pPr defTabSz="916041">
              <a:defRPr/>
            </a:pPr>
            <a:r>
              <a:rPr lang="en-US" dirty="0"/>
              <a:t>Caregiver supports</a:t>
            </a:r>
          </a:p>
          <a:p>
            <a:pPr defTabSz="916041">
              <a:defRPr/>
            </a:pPr>
            <a:r>
              <a:rPr lang="en-US" dirty="0"/>
              <a:t>Parents with Disabilities – White House event in May to launch the Parenting with Disability toolkit – cross disability</a:t>
            </a:r>
          </a:p>
          <a:p>
            <a:pPr defTabSz="916041">
              <a:defRPr/>
            </a:pPr>
            <a:r>
              <a:rPr lang="en-US" dirty="0"/>
              <a:t>Enforcing the ADA and making sure Congress does not “chip away” at the law</a:t>
            </a:r>
          </a:p>
          <a:p>
            <a:pPr defTabSz="916041">
              <a:defRPr/>
            </a:pPr>
            <a:r>
              <a:rPr lang="en-US" dirty="0"/>
              <a:t>Supporting research and funding at NIH</a:t>
            </a:r>
          </a:p>
          <a:p>
            <a:pPr defTabSz="916041">
              <a:defRPr/>
            </a:pPr>
            <a:endParaRPr lang="en-US" dirty="0"/>
          </a:p>
          <a:p>
            <a:pPr defTabSz="916041">
              <a:defRPr/>
            </a:pPr>
            <a:endParaRPr lang="en-US" dirty="0"/>
          </a:p>
          <a:p>
            <a:r>
              <a:rPr lang="en-US" dirty="0">
                <a:solidFill>
                  <a:srgbClr val="2E3640"/>
                </a:solidFill>
              </a:rPr>
              <a:t>The Reeve Foundation elevates the voices of people living with paralysis and their families through:</a:t>
            </a:r>
          </a:p>
          <a:p>
            <a:pPr marL="283064" indent="-28306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3640"/>
                </a:solidFill>
              </a:rPr>
              <a:t>Building coalitions with other disability organizations</a:t>
            </a:r>
          </a:p>
          <a:p>
            <a:pPr marL="283064" indent="-28306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3640"/>
                </a:solidFill>
              </a:rPr>
              <a:t>Informing policymakers on the issues important to people living with paralysis</a:t>
            </a:r>
          </a:p>
          <a:p>
            <a:pPr marL="283064" indent="-28306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3640"/>
                </a:solidFill>
              </a:rPr>
              <a:t>Analyzing new policy proposals and ways to improve existing policy </a:t>
            </a:r>
          </a:p>
          <a:p>
            <a:pPr marL="283064" indent="-28306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3640"/>
                </a:solidFill>
              </a:rPr>
              <a:t>Alerting advocates of opportunities to share their stories with Congress </a:t>
            </a:r>
          </a:p>
          <a:p>
            <a:pPr defTabSz="91604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4EBD-E268-4BC0-87B8-980EF162DF3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14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average 25+ conferences per year</a:t>
            </a:r>
            <a:r>
              <a:rPr lang="en-US" baseline="0" dirty="0"/>
              <a:t>. The audiences include:</a:t>
            </a:r>
          </a:p>
          <a:p>
            <a:pPr marL="171757" indent="-171757">
              <a:buFont typeface="Arial" panose="020B0604020202020204" pitchFamily="34" charset="0"/>
              <a:buChar char="•"/>
            </a:pPr>
            <a:r>
              <a:rPr lang="en-US" baseline="0" dirty="0"/>
              <a:t>Healthcare providers</a:t>
            </a:r>
          </a:p>
          <a:p>
            <a:pPr marL="171757" indent="-171757">
              <a:buFont typeface="Arial" panose="020B0604020202020204" pitchFamily="34" charset="0"/>
              <a:buChar char="•"/>
            </a:pPr>
            <a:r>
              <a:rPr lang="en-US" baseline="0" dirty="0"/>
              <a:t>Consumers</a:t>
            </a:r>
          </a:p>
          <a:p>
            <a:pPr marL="171757" indent="-171757">
              <a:buFont typeface="Arial" panose="020B0604020202020204" pitchFamily="34" charset="0"/>
              <a:buChar char="•"/>
            </a:pPr>
            <a:r>
              <a:rPr lang="en-US" baseline="0" dirty="0"/>
              <a:t>Caregivers</a:t>
            </a:r>
          </a:p>
          <a:p>
            <a:pPr marL="171757" indent="-171757">
              <a:buFont typeface="Arial" panose="020B0604020202020204" pitchFamily="34" charset="0"/>
              <a:buChar char="•"/>
            </a:pPr>
            <a:r>
              <a:rPr lang="en-US" baseline="0" dirty="0"/>
              <a:t>Various professionals that work in the field of paralysis.</a:t>
            </a:r>
          </a:p>
          <a:p>
            <a:pPr marL="171757" indent="-171757">
              <a:buFont typeface="Arial" panose="020B0604020202020204" pitchFamily="34" charset="0"/>
              <a:buChar char="•"/>
            </a:pPr>
            <a:r>
              <a:rPr lang="en-US" baseline="0" dirty="0"/>
              <a:t>Military</a:t>
            </a:r>
          </a:p>
          <a:p>
            <a:pPr marL="171757" indent="-171757">
              <a:buFont typeface="Arial" panose="020B0604020202020204" pitchFamily="34" charset="0"/>
              <a:buChar char="•"/>
            </a:pPr>
            <a:r>
              <a:rPr lang="en-US" baseline="0" dirty="0"/>
              <a:t>Underserved and diverse populations.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4EBD-E268-4BC0-87B8-980EF162DF3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2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805">
              <a:defRPr/>
            </a:pPr>
            <a:r>
              <a:rPr lang="en-US" dirty="0"/>
              <a:t>Thank you, again! We would be happy to take any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4EBD-E268-4BC0-87B8-980EF162DF3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15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4EBD-E268-4BC0-87B8-980EF162DF3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79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9010" indent="-229010">
              <a:spcBef>
                <a:spcPct val="0"/>
              </a:spcBef>
              <a:buFont typeface="+mj-lt"/>
              <a:buAutoNum type="arabicPeriod"/>
            </a:pPr>
            <a:r>
              <a:rPr lang="en-US" dirty="0"/>
              <a:t>Tell story of Chris &amp; Dana</a:t>
            </a:r>
          </a:p>
          <a:p>
            <a:pPr marL="229010" indent="-229010">
              <a:spcBef>
                <a:spcPct val="0"/>
              </a:spcBef>
              <a:buFont typeface="+mj-lt"/>
              <a:buAutoNum type="arabicPeriod"/>
            </a:pPr>
            <a:r>
              <a:rPr lang="en-US" dirty="0"/>
              <a:t>Chris wanting cure</a:t>
            </a:r>
          </a:p>
          <a:p>
            <a:pPr marL="229010" indent="-229010">
              <a:spcBef>
                <a:spcPct val="0"/>
              </a:spcBef>
              <a:buFont typeface="+mj-lt"/>
              <a:buAutoNum type="arabicPeriod"/>
            </a:pPr>
            <a:r>
              <a:rPr lang="en-US" dirty="0"/>
              <a:t>Dana focusing on QOL issues</a:t>
            </a:r>
          </a:p>
          <a:p>
            <a:pPr marL="229010" indent="-229010">
              <a:spcBef>
                <a:spcPct val="0"/>
              </a:spcBef>
              <a:buFont typeface="+mj-lt"/>
              <a:buAutoNum type="arabicPeriod"/>
            </a:pPr>
            <a:r>
              <a:rPr lang="en-US" dirty="0"/>
              <a:t>Brought together care and cure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F8857-CFC2-4CF4-BC20-FC412C325F2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2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As</a:t>
            </a:r>
            <a:r>
              <a:rPr lang="en-US" b="1" baseline="0" dirty="0"/>
              <a:t> a Model System, you are probably aware of the current method of calculating how many people live w/SCI as you send the #s to </a:t>
            </a:r>
            <a:r>
              <a:rPr lang="en-US" b="1" dirty="0"/>
              <a:t>UAB. However</a:t>
            </a:r>
            <a:r>
              <a:rPr lang="en-US" b="1" baseline="0" dirty="0"/>
              <a:t> UAB’s method of collection via the SCI Model Systems had not changed since the 1970s yet the life expectancy had. </a:t>
            </a:r>
          </a:p>
          <a:p>
            <a:pPr>
              <a:defRPr/>
            </a:pPr>
            <a:endParaRPr lang="en-US" b="1" baseline="0" dirty="0"/>
          </a:p>
          <a:p>
            <a:pPr>
              <a:defRPr/>
            </a:pPr>
            <a:r>
              <a:rPr lang="en-US" b="1" baseline="0" dirty="0"/>
              <a:t>We took a different approach. </a:t>
            </a:r>
            <a:r>
              <a:rPr lang="en-US" b="1" dirty="0"/>
              <a:t>Take home message – there are a lot of people living with paralysis – more than most people realize or appreciate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b="1" dirty="0"/>
              <a:t>2013 Paralysis Surveillance Survey of the General Population</a:t>
            </a:r>
          </a:p>
          <a:p>
            <a:pPr marL="229010" indent="-229010">
              <a:buFont typeface="+mj-lt"/>
              <a:buAutoNum type="arabicPeriod"/>
              <a:defRPr/>
            </a:pPr>
            <a:r>
              <a:rPr lang="en-US" dirty="0"/>
              <a:t>Conducted by ICR International in 2013</a:t>
            </a:r>
          </a:p>
          <a:p>
            <a:pPr marL="229010" indent="-229010">
              <a:buFont typeface="+mj-lt"/>
              <a:buAutoNum type="arabicPeriod"/>
              <a:defRPr/>
            </a:pPr>
            <a:r>
              <a:rPr lang="en-US" dirty="0"/>
              <a:t>Over</a:t>
            </a:r>
            <a:r>
              <a:rPr lang="en-US" baseline="0" dirty="0"/>
              <a:t> 70,000</a:t>
            </a:r>
            <a:r>
              <a:rPr lang="en-US" dirty="0"/>
              <a:t> U.S. households were surveyed using a stratified, single-stage random-digit-dialing sample of telephone households</a:t>
            </a:r>
          </a:p>
          <a:p>
            <a:pPr marL="229010" indent="-229010">
              <a:buFont typeface="+mj-lt"/>
              <a:buAutoNum type="arabicPeriod"/>
              <a:defRPr/>
            </a:pPr>
            <a:r>
              <a:rPr lang="en-US" dirty="0"/>
              <a:t>Utilized the WHO (World Health Organization) definition of disabilities that utilizes function rather than impairment (the medical model) as its frame</a:t>
            </a:r>
          </a:p>
          <a:p>
            <a:r>
              <a:rPr lang="en-US" dirty="0"/>
              <a:t>4. Very similar results to our 2009 survey, where half the number</a:t>
            </a:r>
            <a:r>
              <a:rPr lang="en-US" baseline="0" dirty="0"/>
              <a:t> of households were surveyed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Results</a:t>
            </a:r>
            <a:r>
              <a:rPr lang="en-US" baseline="0" dirty="0"/>
              <a:t> published in the American Journal of Public Health in 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4EBD-E268-4BC0-87B8-980EF162DF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5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4EBD-E268-4BC0-87B8-980EF162DF3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4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Here’s a photo of Christopher and Dana Reeve at the opening of the Paralysis Resource Center. We opened our doors in May of 2002, serving the community for 14 years.</a:t>
            </a:r>
          </a:p>
          <a:p>
            <a:endParaRPr lang="en-US" dirty="0"/>
          </a:p>
          <a:p>
            <a:r>
              <a:rPr lang="en-US" b="1" dirty="0"/>
              <a:t>Resource Center was Dana’s vision</a:t>
            </a:r>
          </a:p>
          <a:p>
            <a:r>
              <a:rPr lang="en-US" dirty="0"/>
              <a:t>She said</a:t>
            </a:r>
            <a:r>
              <a:rPr lang="en-US" baseline="0" dirty="0"/>
              <a:t> that being confronted with paralysis was like being transported to a different planet.  She and Christopher were completely disoriented and had no idea where to turn for answers, support and comfort.  The PRC is that place.</a:t>
            </a:r>
          </a:p>
          <a:p>
            <a:endParaRPr lang="en-US" b="1" baseline="0" dirty="0"/>
          </a:p>
          <a:p>
            <a:pPr defTabSz="916041"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The Paralysis Resource Center (PRC) provides resources and services that enable people living with paralysis to live independently.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4EBD-E268-4BC0-87B8-980EF162DF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40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57" indent="-171757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The</a:t>
            </a:r>
            <a:r>
              <a:rPr lang="en-US" baseline="0" dirty="0">
                <a:latin typeface="Arial" pitchFamily="34" charset="0"/>
              </a:rPr>
              <a:t> IS team provides assistance to people </a:t>
            </a:r>
            <a:r>
              <a:rPr lang="en-US" dirty="0">
                <a:latin typeface="Arial" pitchFamily="34" charset="0"/>
              </a:rPr>
              <a:t>as they move through various stages of their injury or their life. Over 80,000 people helped.</a:t>
            </a:r>
          </a:p>
          <a:p>
            <a:pPr marL="171757" indent="-171757">
              <a:buFont typeface="Arial" panose="020B0604020202020204" pitchFamily="34" charset="0"/>
              <a:buChar char="•"/>
            </a:pPr>
            <a:r>
              <a:rPr lang="en-US" baseline="0" dirty="0">
                <a:latin typeface="Arial" pitchFamily="34" charset="0"/>
              </a:rPr>
              <a:t>Multilingual – We have language interpreters for phone calls and translation services for print and web.</a:t>
            </a:r>
          </a:p>
          <a:p>
            <a:pPr eaLnBrk="1" hangingPunct="1"/>
            <a:endParaRPr lang="en-US" baseline="0" dirty="0">
              <a:latin typeface="Arial" pitchFamily="34" charset="0"/>
            </a:endParaRPr>
          </a:p>
          <a:p>
            <a:pPr eaLnBrk="1" hangingPunct="1"/>
            <a:r>
              <a:rPr lang="en-US" b="1" baseline="0" dirty="0">
                <a:latin typeface="Arial" pitchFamily="34" charset="0"/>
              </a:rPr>
              <a:t>Common questions – How can I get funding for…?</a:t>
            </a:r>
          </a:p>
          <a:p>
            <a:pPr marL="171757" indent="-171757">
              <a:buFont typeface="Arial" panose="020B0604020202020204" pitchFamily="34" charset="0"/>
              <a:buChar char="•"/>
            </a:pPr>
            <a:r>
              <a:rPr lang="en-US" baseline="0" dirty="0">
                <a:latin typeface="Arial" pitchFamily="34" charset="0"/>
              </a:rPr>
              <a:t>I have a newly injured family member, how can I choose a rehab center for them?</a:t>
            </a:r>
          </a:p>
          <a:p>
            <a:pPr marL="171757" indent="-171757">
              <a:buFont typeface="Arial" panose="020B0604020202020204" pitchFamily="34" charset="0"/>
              <a:buChar char="•"/>
            </a:pPr>
            <a:r>
              <a:rPr lang="en-US" baseline="0" dirty="0">
                <a:latin typeface="Arial" pitchFamily="34" charset="0"/>
              </a:rPr>
              <a:t>Is there a clinical trial I would be eligible for?</a:t>
            </a:r>
          </a:p>
          <a:p>
            <a:pPr marL="171757" indent="-171757">
              <a:buFont typeface="Arial" panose="020B0604020202020204" pitchFamily="34" charset="0"/>
              <a:buChar char="•"/>
            </a:pPr>
            <a:r>
              <a:rPr lang="en-US" baseline="0" dirty="0">
                <a:latin typeface="Arial" pitchFamily="34" charset="0"/>
              </a:rPr>
              <a:t>Can I get paid for being a family caregiver?</a:t>
            </a:r>
            <a:endParaRPr lang="en-US" dirty="0">
              <a:latin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4EBD-E268-4BC0-87B8-980EF162DF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 have distributed </a:t>
            </a:r>
            <a:r>
              <a:rPr lang="en-US" b="1"/>
              <a:t>over </a:t>
            </a:r>
            <a:r>
              <a:rPr lang="en-US" b="1" smtClean="0"/>
              <a:t>195,000 </a:t>
            </a:r>
            <a:r>
              <a:rPr lang="en-US" b="1" dirty="0"/>
              <a:t>copies of the PRG </a:t>
            </a:r>
          </a:p>
          <a:p>
            <a:endParaRPr lang="en-US" b="1" dirty="0"/>
          </a:p>
          <a:p>
            <a:pPr marL="171757" indent="-171757">
              <a:buFont typeface="Arial" panose="020B0604020202020204" pitchFamily="34" charset="0"/>
              <a:buChar char="•"/>
            </a:pPr>
            <a:r>
              <a:rPr lang="en-US" dirty="0"/>
              <a:t>The PRG is highly regarded and is used by many</a:t>
            </a:r>
            <a:r>
              <a:rPr lang="en-US" baseline="0" dirty="0"/>
              <a:t> universities as a standard text book. </a:t>
            </a:r>
            <a:endParaRPr lang="en-US" dirty="0"/>
          </a:p>
          <a:p>
            <a:pPr marL="171757" indent="-171757">
              <a:buFont typeface="Arial" panose="020B0604020202020204" pitchFamily="34" charset="0"/>
              <a:buChar char="•"/>
            </a:pPr>
            <a:r>
              <a:rPr lang="en-US" dirty="0"/>
              <a:t>General guidebook for living a</a:t>
            </a:r>
            <a:r>
              <a:rPr lang="en-US" baseline="0" dirty="0"/>
              <a:t> </a:t>
            </a:r>
            <a:r>
              <a:rPr lang="en-US" dirty="0"/>
              <a:t>healthy, active and independent life.</a:t>
            </a:r>
          </a:p>
          <a:p>
            <a:endParaRPr lang="en-US" baseline="0" dirty="0"/>
          </a:p>
          <a:p>
            <a:r>
              <a:rPr lang="en-US" b="1" baseline="0" dirty="0"/>
              <a:t>Some more in-depth resources would be our Wallet Cards.</a:t>
            </a:r>
          </a:p>
          <a:p>
            <a:pPr marL="171757" indent="-171757">
              <a:buFont typeface="Arial" panose="020B0604020202020204" pitchFamily="34" charset="0"/>
              <a:buChar char="•"/>
            </a:pPr>
            <a:r>
              <a:rPr lang="en-US" b="1" baseline="0" dirty="0"/>
              <a:t> </a:t>
            </a:r>
            <a:r>
              <a:rPr lang="en-US" b="0" baseline="0" dirty="0"/>
              <a:t>One example would be our AD card – autonomic dysreflexia</a:t>
            </a:r>
          </a:p>
          <a:p>
            <a:pPr marL="629778" lvl="1" indent="-171757">
              <a:buFont typeface="Arial" panose="020B0604020202020204" pitchFamily="34" charset="0"/>
              <a:buChar char="•"/>
            </a:pPr>
            <a:r>
              <a:rPr lang="en-US" baseline="0" dirty="0"/>
              <a:t>A secondary condition that affects a T6 level or higher individual with a spinal cord injury</a:t>
            </a:r>
          </a:p>
          <a:p>
            <a:pPr marL="629778" lvl="1" indent="-171757">
              <a:buFont typeface="Arial" panose="020B0604020202020204" pitchFamily="34" charset="0"/>
              <a:buChar char="•"/>
            </a:pPr>
            <a:r>
              <a:rPr lang="en-US" baseline="0" dirty="0"/>
              <a:t>If left unattended, it can lead to stroke, seizures or even death</a:t>
            </a:r>
          </a:p>
          <a:p>
            <a:pPr marL="629778" lvl="1" indent="-171757">
              <a:buFont typeface="Arial" panose="020B0604020202020204" pitchFamily="34" charset="0"/>
              <a:buChar char="•"/>
            </a:pPr>
            <a:r>
              <a:rPr lang="en-US" baseline="0" dirty="0"/>
              <a:t>Allows patient to help inform physicians on how to quickly and properly treat AD</a:t>
            </a:r>
          </a:p>
          <a:p>
            <a:endParaRPr lang="en-US" b="0" baseline="0" dirty="0"/>
          </a:p>
          <a:p>
            <a:r>
              <a:rPr lang="en-US" b="1" baseline="0" dirty="0"/>
              <a:t>Factsheets</a:t>
            </a:r>
            <a:r>
              <a:rPr lang="en-US" b="0" baseline="0" dirty="0"/>
              <a:t>: one for each state and DC, almost 200 Topical factsheets on topics like pain, Multiple Sclerosis, bladder</a:t>
            </a:r>
          </a:p>
          <a:p>
            <a:r>
              <a:rPr lang="en-US" b="0" baseline="0" dirty="0"/>
              <a:t>management. Over 100 topical factsheets in Spanish.</a:t>
            </a:r>
          </a:p>
          <a:p>
            <a:endParaRPr lang="en-US" b="0" baseline="0" dirty="0"/>
          </a:p>
          <a:p>
            <a:r>
              <a:rPr lang="en-US" b="1" baseline="0" dirty="0"/>
              <a:t>Don’t Call it a Miracle: </a:t>
            </a:r>
            <a:r>
              <a:rPr lang="en-US" dirty="0"/>
              <a:t>237 page book written by the spouse of a person living with spinal cord injury. Also available in</a:t>
            </a:r>
            <a:r>
              <a:rPr lang="en-US" baseline="0" dirty="0"/>
              <a:t> e-reader formats.</a:t>
            </a:r>
            <a:endParaRPr lang="en-US" dirty="0"/>
          </a:p>
          <a:p>
            <a:pPr defTabSz="916041">
              <a:defRPr/>
            </a:pPr>
            <a:r>
              <a:rPr lang="en-US" dirty="0"/>
              <a:t>It also covers the approaches scientists are taking to heal, mend or bypass the nervous system and what you, as a non-scientist, can do to speed things along.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4EBD-E268-4BC0-87B8-980EF162DF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97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Online catalog can</a:t>
            </a:r>
            <a:r>
              <a:rPr lang="en-US" baseline="0" dirty="0"/>
              <a:t> be found on the Reeve website: www.ChristopherReeve.org/Library</a:t>
            </a:r>
          </a:p>
          <a:p>
            <a:endParaRPr lang="en-US" baseline="0" dirty="0"/>
          </a:p>
          <a:p>
            <a:r>
              <a:rPr lang="en-US" baseline="0" dirty="0"/>
              <a:t>Separate catalog for children, see http://108.53.47.52:8000/kids#/categories   to enter the children’s </a:t>
            </a:r>
            <a:r>
              <a:rPr lang="en-US" baseline="0" dirty="0" smtClean="0"/>
              <a:t>catalog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see e-books and e-audiobooks, see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http://reeveprc.axis360.baker-taylor.com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baseline="0" dirty="0"/>
          </a:p>
          <a:p>
            <a:endParaRPr lang="en-US" baseline="0" dirty="0"/>
          </a:p>
          <a:p>
            <a:r>
              <a:rPr lang="en-US" b="1" dirty="0">
                <a:solidFill>
                  <a:srgbClr val="2E3640"/>
                </a:solidFill>
              </a:rPr>
              <a:t>The Reeve library is a national clearinghouse of information on all subjects related to paralysis:</a:t>
            </a:r>
          </a:p>
          <a:p>
            <a:endParaRPr lang="en-US" b="1" dirty="0">
              <a:solidFill>
                <a:srgbClr val="2E3640"/>
              </a:solidFill>
            </a:endParaRPr>
          </a:p>
          <a:p>
            <a:pPr marL="283064" indent="-283064">
              <a:buFont typeface="Arial" pitchFamily="34" charset="0"/>
              <a:buChar char="•"/>
            </a:pPr>
            <a:r>
              <a:rPr lang="en-US" b="1" dirty="0">
                <a:solidFill>
                  <a:srgbClr val="2E3640"/>
                </a:solidFill>
              </a:rPr>
              <a:t>5,000+ books &amp; videos available for free loan </a:t>
            </a:r>
          </a:p>
          <a:p>
            <a:pPr marL="283064" indent="-283064">
              <a:buFont typeface="Arial" pitchFamily="34" charset="0"/>
              <a:buChar char="•"/>
            </a:pPr>
            <a:r>
              <a:rPr lang="en-US" b="1" dirty="0">
                <a:solidFill>
                  <a:srgbClr val="2E3640"/>
                </a:solidFill>
              </a:rPr>
              <a:t>Items can be mailed to a person’s home with return postage</a:t>
            </a:r>
          </a:p>
          <a:p>
            <a:pPr marL="283064" indent="-283064">
              <a:buFont typeface="Arial" pitchFamily="34" charset="0"/>
              <a:buChar char="•"/>
            </a:pPr>
            <a:r>
              <a:rPr lang="en-US" b="1" dirty="0">
                <a:solidFill>
                  <a:srgbClr val="2E3640"/>
                </a:solidFill>
              </a:rPr>
              <a:t>Interlibrary loans state-wide and nationally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4EBD-E268-4BC0-87B8-980EF162DF3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0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</a:t>
            </a:r>
            <a:r>
              <a:rPr lang="en-US" baseline="0" dirty="0"/>
              <a:t> Dan is a licensed psychotherapist who lives with spinal cord injury.</a:t>
            </a:r>
          </a:p>
          <a:p>
            <a:endParaRPr lang="en-US" baseline="0" dirty="0"/>
          </a:p>
          <a:p>
            <a:r>
              <a:rPr lang="en-US" baseline="0" dirty="0"/>
              <a:t>Nurse Linda is PhD and nursing professor who specializes in spinal cord injury. </a:t>
            </a:r>
          </a:p>
          <a:p>
            <a:endParaRPr lang="en-US" baseline="0" dirty="0"/>
          </a:p>
          <a:p>
            <a:pPr defTabSz="916041">
              <a:defRPr/>
            </a:pPr>
            <a:r>
              <a:rPr lang="en-US" baseline="0" dirty="0"/>
              <a:t>They are available live for e-mail chats weekly and both broadcast a live web chat monthly. Nurse Linda’s live webchats occur the fourth Wednesday of each month.</a:t>
            </a:r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4EBD-E268-4BC0-87B8-980EF162DF3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9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7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37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06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37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97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86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7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16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419" y="6313521"/>
            <a:ext cx="1525385" cy="3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5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02265"/>
            <a:ext cx="9144000" cy="990600"/>
          </a:xfrm>
          <a:prstGeom prst="rect">
            <a:avLst/>
          </a:prstGeom>
          <a:solidFill>
            <a:srgbClr val="FFD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419" y="6313521"/>
            <a:ext cx="1525385" cy="3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94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72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36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419" y="6313521"/>
            <a:ext cx="1525385" cy="3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42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419" y="6313521"/>
            <a:ext cx="1525385" cy="3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2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419" y="6313521"/>
            <a:ext cx="1525385" cy="3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08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02265"/>
            <a:ext cx="9144000" cy="990600"/>
          </a:xfrm>
          <a:prstGeom prst="rect">
            <a:avLst/>
          </a:prstGeom>
          <a:solidFill>
            <a:srgbClr val="FFD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274" y="6313521"/>
            <a:ext cx="1525385" cy="3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78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419" y="6313521"/>
            <a:ext cx="1525385" cy="3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95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60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9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611" y="6400804"/>
            <a:ext cx="1144039" cy="3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12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89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3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3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rgbClr val="FFD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6462932"/>
            <a:ext cx="1371600" cy="3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72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66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419" y="6313521"/>
            <a:ext cx="1525385" cy="3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4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419" y="6313521"/>
            <a:ext cx="1525385" cy="3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7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02265"/>
            <a:ext cx="9144000" cy="990600"/>
          </a:xfrm>
          <a:prstGeom prst="rect">
            <a:avLst/>
          </a:prstGeom>
          <a:solidFill>
            <a:srgbClr val="FFD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6462932"/>
            <a:ext cx="1371600" cy="3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7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79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60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9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611" y="6400804"/>
            <a:ext cx="1144039" cy="3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8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799"/>
            <a:ext cx="9144000" cy="988065"/>
          </a:xfrm>
          <a:prstGeom prst="rect">
            <a:avLst/>
          </a:prstGeom>
          <a:solidFill>
            <a:srgbClr val="FFD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2865"/>
            <a:ext cx="8229600" cy="518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5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72" r:id="rId13"/>
  </p:sldLayoutIdLst>
  <p:txStyles>
    <p:titleStyle>
      <a:lvl1pPr algn="l" defTabSz="914377" rtl="0" eaLnBrk="1" latinLnBrk="0" hangingPunct="1">
        <a:spcBef>
          <a:spcPct val="0"/>
        </a:spcBef>
        <a:buNone/>
        <a:defRPr sz="3600" kern="1200" spc="-1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37157" algn="l" defTabSz="914377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41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17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192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2265"/>
            <a:ext cx="9144000" cy="990600"/>
          </a:xfrm>
          <a:prstGeom prst="rect">
            <a:avLst/>
          </a:prstGeom>
          <a:solidFill>
            <a:srgbClr val="FFD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2865"/>
            <a:ext cx="8229600" cy="518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B40A5-08C5-44DD-9A3A-0F75F20753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C4A5-1930-45B5-9E19-C2366873C36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49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77" rtl="0" eaLnBrk="1" latinLnBrk="0" hangingPunct="1">
        <a:spcBef>
          <a:spcPct val="0"/>
        </a:spcBef>
        <a:buNone/>
        <a:defRPr sz="3600" kern="1200" spc="-1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37157" algn="l" defTabSz="914377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41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17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192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ristopherreeve.org/Events" TargetMode="External"/><Relationship Id="rId3" Type="http://schemas.openxmlformats.org/officeDocument/2006/relationships/image" Target="../media/image41.png"/><Relationship Id="rId7" Type="http://schemas.openxmlformats.org/officeDocument/2006/relationships/hyperlink" Target="http://www.christopherreeve.og/Newslett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3" Type="http://schemas.openxmlformats.org/officeDocument/2006/relationships/hyperlink" Target="mailto:MGoldberg@ChristopherReeve.org" TargetMode="External"/><Relationship Id="rId7" Type="http://schemas.openxmlformats.org/officeDocument/2006/relationships/hyperlink" Target="https://www.facebook.com/ReeveFoundation" TargetMode="External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hyperlink" Target="https://www.youtube.com/user/ReeveFoundation" TargetMode="External"/><Relationship Id="rId5" Type="http://schemas.openxmlformats.org/officeDocument/2006/relationships/hyperlink" Target="https://twitter.com/ReeveFoundation?ref_src=twsrc%5egoogle|twcamp%5eserp|twgr%5eauthor" TargetMode="External"/><Relationship Id="rId10" Type="http://schemas.openxmlformats.org/officeDocument/2006/relationships/image" Target="../media/image52.png"/><Relationship Id="rId4" Type="http://schemas.openxmlformats.org/officeDocument/2006/relationships/hyperlink" Target="mailto:BMauro@ChristopherReeve.org" TargetMode="External"/><Relationship Id="rId9" Type="http://schemas.openxmlformats.org/officeDocument/2006/relationships/hyperlink" Target="https://www.linkedin.com/company/christopher-and-dana-reeve-found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hyperlink" Target="mailto:InfoSpecialist@ChristopherReeve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hristopherreeve.org/about-us/contact-us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christopherreeve.org/get-support/ask-us-anythi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289" y="3262697"/>
            <a:ext cx="7848600" cy="1537903"/>
          </a:xfrm>
        </p:spPr>
        <p:txBody>
          <a:bodyPr/>
          <a:lstStyle/>
          <a:p>
            <a:pPr algn="ctr"/>
            <a:r>
              <a:rPr lang="en-US" sz="36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Exploring The Resources And Supports of the Paralysis Resource Center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74369" y="5562600"/>
            <a:ext cx="6400800" cy="10668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Craig Hospital</a:t>
            </a:r>
            <a:br>
              <a:rPr lang="en-US" sz="1600" dirty="0">
                <a:solidFill>
                  <a:schemeClr val="accent6"/>
                </a:solidFill>
              </a:rPr>
            </a:br>
            <a:r>
              <a:rPr lang="en-US" sz="1600" dirty="0">
                <a:solidFill>
                  <a:schemeClr val="accent6"/>
                </a:solidFill>
              </a:rPr>
              <a:t>September 7, 2017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9289" y="3198812"/>
            <a:ext cx="78486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823" y="1334960"/>
            <a:ext cx="6065532" cy="13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3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 &amp; Family Support Program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734361"/>
            <a:ext cx="4084560" cy="4285440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4495800" y="1711042"/>
            <a:ext cx="4495800" cy="4064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Peer Mentoring Program</a:t>
            </a:r>
          </a:p>
          <a:p>
            <a:pPr marL="342900" lvl="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for people living with paralysis, families &amp; caregivers</a:t>
            </a:r>
          </a:p>
          <a:p>
            <a:pPr marL="342900" lvl="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Matched to people with similar experiences</a:t>
            </a:r>
          </a:p>
          <a:p>
            <a:pPr marL="342900" lvl="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Mentors are trained &amp; experts in local resources</a:t>
            </a:r>
          </a:p>
          <a:p>
            <a:pPr marL="342900" lvl="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ambassador program at Level I Trauma Centers</a:t>
            </a:r>
          </a:p>
        </p:txBody>
      </p:sp>
    </p:spTree>
    <p:extLst>
      <p:ext uri="{BB962C8B-B14F-4D97-AF65-F5344CB8AC3E}">
        <p14:creationId xmlns:p14="http://schemas.microsoft.com/office/powerpoint/2010/main" val="10156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of Life Grants Program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0" y="3006716"/>
            <a:ext cx="3886200" cy="3768771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81782797"/>
              </p:ext>
            </p:extLst>
          </p:nvPr>
        </p:nvGraphicFramePr>
        <p:xfrm>
          <a:off x="152400" y="832207"/>
          <a:ext cx="6343651" cy="432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670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5918036"/>
              </p:ext>
            </p:extLst>
          </p:nvPr>
        </p:nvGraphicFramePr>
        <p:xfrm>
          <a:off x="-228600" y="1828800"/>
          <a:ext cx="9090616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984727"/>
            <a:ext cx="1793240" cy="1695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1447800"/>
            <a:ext cx="1688291" cy="16002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Military &amp; Veteran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7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Outreach Program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17824502"/>
              </p:ext>
            </p:extLst>
          </p:nvPr>
        </p:nvGraphicFramePr>
        <p:xfrm>
          <a:off x="0" y="8382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4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Reeve Community Education Program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8684" y="3124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3657600"/>
            <a:ext cx="703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en-US" sz="2800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34507" y="2209800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Blip>
                <a:blip r:embed="rId5"/>
              </a:buBlip>
              <a:tabLst>
                <a:tab pos="11747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j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897" y="1358579"/>
            <a:ext cx="6494206" cy="3419475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057400" y="4848530"/>
            <a:ext cx="5362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Educational training</a:t>
            </a:r>
          </a:p>
          <a:p>
            <a:pPr marL="285750" lvl="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Seminars</a:t>
            </a:r>
          </a:p>
          <a:p>
            <a:pPr marL="285750" lvl="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Web-based learning opportunities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5560" y="61193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Upcoming events:</a:t>
            </a:r>
          </a:p>
          <a:p>
            <a:r>
              <a:rPr lang="en-US" sz="1400" dirty="0">
                <a:hlinkClick r:id="rId7"/>
              </a:rPr>
              <a:t>www.ChristopherReeve.org/Newsletter</a:t>
            </a:r>
            <a:endParaRPr lang="en-US" sz="1400" dirty="0"/>
          </a:p>
          <a:p>
            <a:r>
              <a:rPr lang="en-US" sz="1400" dirty="0">
                <a:hlinkClick r:id="rId8"/>
              </a:rPr>
              <a:t>www.ChristopherReeve.org/Events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6274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NeuroRecovery</a:t>
            </a:r>
            <a:r>
              <a:rPr lang="en-US" dirty="0"/>
              <a:t> Network</a:t>
            </a:r>
            <a:r>
              <a:rPr lang="en-US" sz="3200" baseline="30000" dirty="0"/>
              <a:t>®</a:t>
            </a:r>
            <a:endParaRPr lang="en-US" baseline="30000" dirty="0"/>
          </a:p>
        </p:txBody>
      </p:sp>
      <p:sp>
        <p:nvSpPr>
          <p:cNvPr id="8" name="Rectangle: Rounded Corners 7"/>
          <p:cNvSpPr>
            <a:spLocks noChangeAspect="1"/>
          </p:cNvSpPr>
          <p:nvPr/>
        </p:nvSpPr>
        <p:spPr>
          <a:xfrm>
            <a:off x="350520" y="2213243"/>
            <a:ext cx="2651760" cy="2906653"/>
          </a:xfrm>
          <a:prstGeom prst="roundRect">
            <a:avLst>
              <a:gd name="adj" fmla="val 1000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/>
          <p:cNvSpPr/>
          <p:nvPr/>
        </p:nvSpPr>
        <p:spPr>
          <a:xfrm>
            <a:off x="304800" y="4526280"/>
            <a:ext cx="2743200" cy="731520"/>
          </a:xfrm>
          <a:custGeom>
            <a:avLst/>
            <a:gdLst>
              <a:gd name="connsiteX0" fmla="*/ 0 w 1798452"/>
              <a:gd name="connsiteY0" fmla="*/ 179845 h 1798452"/>
              <a:gd name="connsiteX1" fmla="*/ 179845 w 1798452"/>
              <a:gd name="connsiteY1" fmla="*/ 0 h 1798452"/>
              <a:gd name="connsiteX2" fmla="*/ 1618607 w 1798452"/>
              <a:gd name="connsiteY2" fmla="*/ 0 h 1798452"/>
              <a:gd name="connsiteX3" fmla="*/ 1798452 w 1798452"/>
              <a:gd name="connsiteY3" fmla="*/ 179845 h 1798452"/>
              <a:gd name="connsiteX4" fmla="*/ 1798452 w 1798452"/>
              <a:gd name="connsiteY4" fmla="*/ 1618607 h 1798452"/>
              <a:gd name="connsiteX5" fmla="*/ 1618607 w 1798452"/>
              <a:gd name="connsiteY5" fmla="*/ 1798452 h 1798452"/>
              <a:gd name="connsiteX6" fmla="*/ 179845 w 1798452"/>
              <a:gd name="connsiteY6" fmla="*/ 1798452 h 1798452"/>
              <a:gd name="connsiteX7" fmla="*/ 0 w 1798452"/>
              <a:gd name="connsiteY7" fmla="*/ 1618607 h 1798452"/>
              <a:gd name="connsiteX8" fmla="*/ 0 w 1798452"/>
              <a:gd name="connsiteY8" fmla="*/ 179845 h 179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8452" h="1798452">
                <a:moveTo>
                  <a:pt x="0" y="179845"/>
                </a:moveTo>
                <a:cubicBezTo>
                  <a:pt x="0" y="80519"/>
                  <a:pt x="80519" y="0"/>
                  <a:pt x="179845" y="0"/>
                </a:cubicBezTo>
                <a:lnTo>
                  <a:pt x="1618607" y="0"/>
                </a:lnTo>
                <a:cubicBezTo>
                  <a:pt x="1717933" y="0"/>
                  <a:pt x="1798452" y="80519"/>
                  <a:pt x="1798452" y="179845"/>
                </a:cubicBezTo>
                <a:lnTo>
                  <a:pt x="1798452" y="1618607"/>
                </a:lnTo>
                <a:cubicBezTo>
                  <a:pt x="1798452" y="1717933"/>
                  <a:pt x="1717933" y="1798452"/>
                  <a:pt x="1618607" y="1798452"/>
                </a:cubicBezTo>
                <a:lnTo>
                  <a:pt x="179845" y="1798452"/>
                </a:lnTo>
                <a:cubicBezTo>
                  <a:pt x="80519" y="1798452"/>
                  <a:pt x="0" y="1717933"/>
                  <a:pt x="0" y="1618607"/>
                </a:cubicBezTo>
                <a:lnTo>
                  <a:pt x="0" y="179845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545" tIns="155545" rIns="155545" bIns="155545" numCol="1" spcCol="1270" anchor="ctr" anchorCtr="0">
            <a:noAutofit/>
          </a:bodyPr>
          <a:lstStyle/>
          <a:p>
            <a:pPr marL="0" lvl="0" indent="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Clinical Research</a:t>
            </a:r>
          </a:p>
        </p:txBody>
      </p:sp>
      <p:sp>
        <p:nvSpPr>
          <p:cNvPr id="11" name="Rectangle: Rounded Corners 10"/>
          <p:cNvSpPr>
            <a:spLocks noChangeAspect="1"/>
          </p:cNvSpPr>
          <p:nvPr/>
        </p:nvSpPr>
        <p:spPr>
          <a:xfrm>
            <a:off x="3382402" y="2213243"/>
            <a:ext cx="2393370" cy="2816144"/>
          </a:xfrm>
          <a:prstGeom prst="roundRect">
            <a:avLst>
              <a:gd name="adj" fmla="val 10000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/>
          <p:cNvSpPr/>
          <p:nvPr/>
        </p:nvSpPr>
        <p:spPr>
          <a:xfrm>
            <a:off x="3207487" y="4526280"/>
            <a:ext cx="2743200" cy="731520"/>
          </a:xfrm>
          <a:custGeom>
            <a:avLst/>
            <a:gdLst>
              <a:gd name="connsiteX0" fmla="*/ 0 w 2312378"/>
              <a:gd name="connsiteY0" fmla="*/ 81617 h 816173"/>
              <a:gd name="connsiteX1" fmla="*/ 81617 w 2312378"/>
              <a:gd name="connsiteY1" fmla="*/ 0 h 816173"/>
              <a:gd name="connsiteX2" fmla="*/ 2230761 w 2312378"/>
              <a:gd name="connsiteY2" fmla="*/ 0 h 816173"/>
              <a:gd name="connsiteX3" fmla="*/ 2312378 w 2312378"/>
              <a:gd name="connsiteY3" fmla="*/ 81617 h 816173"/>
              <a:gd name="connsiteX4" fmla="*/ 2312378 w 2312378"/>
              <a:gd name="connsiteY4" fmla="*/ 734556 h 816173"/>
              <a:gd name="connsiteX5" fmla="*/ 2230761 w 2312378"/>
              <a:gd name="connsiteY5" fmla="*/ 816173 h 816173"/>
              <a:gd name="connsiteX6" fmla="*/ 81617 w 2312378"/>
              <a:gd name="connsiteY6" fmla="*/ 816173 h 816173"/>
              <a:gd name="connsiteX7" fmla="*/ 0 w 2312378"/>
              <a:gd name="connsiteY7" fmla="*/ 734556 h 816173"/>
              <a:gd name="connsiteX8" fmla="*/ 0 w 2312378"/>
              <a:gd name="connsiteY8" fmla="*/ 81617 h 81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2378" h="816173">
                <a:moveTo>
                  <a:pt x="0" y="81617"/>
                </a:moveTo>
                <a:cubicBezTo>
                  <a:pt x="0" y="36541"/>
                  <a:pt x="36541" y="0"/>
                  <a:pt x="81617" y="0"/>
                </a:cubicBezTo>
                <a:lnTo>
                  <a:pt x="2230761" y="0"/>
                </a:lnTo>
                <a:cubicBezTo>
                  <a:pt x="2275837" y="0"/>
                  <a:pt x="2312378" y="36541"/>
                  <a:pt x="2312378" y="81617"/>
                </a:cubicBezTo>
                <a:lnTo>
                  <a:pt x="2312378" y="734556"/>
                </a:lnTo>
                <a:cubicBezTo>
                  <a:pt x="2312378" y="779632"/>
                  <a:pt x="2275837" y="816173"/>
                  <a:pt x="2230761" y="816173"/>
                </a:cubicBezTo>
                <a:lnTo>
                  <a:pt x="81617" y="816173"/>
                </a:lnTo>
                <a:cubicBezTo>
                  <a:pt x="36541" y="816173"/>
                  <a:pt x="0" y="779632"/>
                  <a:pt x="0" y="734556"/>
                </a:cubicBezTo>
                <a:lnTo>
                  <a:pt x="0" y="8161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865" tIns="84865" rIns="84865" bIns="84865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Evidence - based, activity- based therapy</a:t>
            </a:r>
          </a:p>
        </p:txBody>
      </p:sp>
      <p:sp>
        <p:nvSpPr>
          <p:cNvPr id="14" name="Rectangle: Rounded Corners 13"/>
          <p:cNvSpPr>
            <a:spLocks noChangeAspect="1"/>
          </p:cNvSpPr>
          <p:nvPr/>
        </p:nvSpPr>
        <p:spPr>
          <a:xfrm>
            <a:off x="6180200" y="2213243"/>
            <a:ext cx="2619260" cy="2651760"/>
          </a:xfrm>
          <a:prstGeom prst="roundRect">
            <a:avLst>
              <a:gd name="adj" fmla="val 10000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/>
          <p:cNvSpPr/>
          <p:nvPr/>
        </p:nvSpPr>
        <p:spPr>
          <a:xfrm>
            <a:off x="6118230" y="4526280"/>
            <a:ext cx="2743200" cy="731520"/>
          </a:xfrm>
          <a:custGeom>
            <a:avLst/>
            <a:gdLst>
              <a:gd name="connsiteX0" fmla="*/ 0 w 2312378"/>
              <a:gd name="connsiteY0" fmla="*/ 84851 h 848509"/>
              <a:gd name="connsiteX1" fmla="*/ 84851 w 2312378"/>
              <a:gd name="connsiteY1" fmla="*/ 0 h 848509"/>
              <a:gd name="connsiteX2" fmla="*/ 2227527 w 2312378"/>
              <a:gd name="connsiteY2" fmla="*/ 0 h 848509"/>
              <a:gd name="connsiteX3" fmla="*/ 2312378 w 2312378"/>
              <a:gd name="connsiteY3" fmla="*/ 84851 h 848509"/>
              <a:gd name="connsiteX4" fmla="*/ 2312378 w 2312378"/>
              <a:gd name="connsiteY4" fmla="*/ 763658 h 848509"/>
              <a:gd name="connsiteX5" fmla="*/ 2227527 w 2312378"/>
              <a:gd name="connsiteY5" fmla="*/ 848509 h 848509"/>
              <a:gd name="connsiteX6" fmla="*/ 84851 w 2312378"/>
              <a:gd name="connsiteY6" fmla="*/ 848509 h 848509"/>
              <a:gd name="connsiteX7" fmla="*/ 0 w 2312378"/>
              <a:gd name="connsiteY7" fmla="*/ 763658 h 848509"/>
              <a:gd name="connsiteX8" fmla="*/ 0 w 2312378"/>
              <a:gd name="connsiteY8" fmla="*/ 84851 h 84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2378" h="848509">
                <a:moveTo>
                  <a:pt x="0" y="84851"/>
                </a:moveTo>
                <a:cubicBezTo>
                  <a:pt x="0" y="37989"/>
                  <a:pt x="37989" y="0"/>
                  <a:pt x="84851" y="0"/>
                </a:cubicBezTo>
                <a:lnTo>
                  <a:pt x="2227527" y="0"/>
                </a:lnTo>
                <a:cubicBezTo>
                  <a:pt x="2274389" y="0"/>
                  <a:pt x="2312378" y="37989"/>
                  <a:pt x="2312378" y="84851"/>
                </a:cubicBezTo>
                <a:lnTo>
                  <a:pt x="2312378" y="763658"/>
                </a:lnTo>
                <a:cubicBezTo>
                  <a:pt x="2312378" y="810520"/>
                  <a:pt x="2274389" y="848509"/>
                  <a:pt x="2227527" y="848509"/>
                </a:cubicBezTo>
                <a:lnTo>
                  <a:pt x="84851" y="848509"/>
                </a:lnTo>
                <a:cubicBezTo>
                  <a:pt x="37989" y="848509"/>
                  <a:pt x="0" y="810520"/>
                  <a:pt x="0" y="763658"/>
                </a:cubicBezTo>
                <a:lnTo>
                  <a:pt x="0" y="84851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12" tIns="85812" rIns="85812" bIns="85812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Functional Recovery &amp; Improved Quality of Life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-1" y="609600"/>
            <a:ext cx="9144000" cy="888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baseline="30000" dirty="0">
              <a:solidFill>
                <a:srgbClr val="CE11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anose="020006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53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Advocacy and Education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011" y="2632472"/>
            <a:ext cx="3041305" cy="3387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1638670" y="1548205"/>
            <a:ext cx="5790459" cy="5004995"/>
            <a:chOff x="1638670" y="1601660"/>
            <a:chExt cx="5790459" cy="5004995"/>
          </a:xfrm>
          <a:solidFill>
            <a:schemeClr val="accent1"/>
          </a:solidFill>
        </p:grpSpPr>
        <p:sp>
          <p:nvSpPr>
            <p:cNvPr id="3" name="Freeform: Shape 2"/>
            <p:cNvSpPr/>
            <p:nvPr/>
          </p:nvSpPr>
          <p:spPr>
            <a:xfrm>
              <a:off x="3700071" y="1601660"/>
              <a:ext cx="1667656" cy="1083976"/>
            </a:xfrm>
            <a:custGeom>
              <a:avLst/>
              <a:gdLst>
                <a:gd name="connsiteX0" fmla="*/ 0 w 1667656"/>
                <a:gd name="connsiteY0" fmla="*/ 180666 h 1083976"/>
                <a:gd name="connsiteX1" fmla="*/ 180666 w 1667656"/>
                <a:gd name="connsiteY1" fmla="*/ 0 h 1083976"/>
                <a:gd name="connsiteX2" fmla="*/ 1486990 w 1667656"/>
                <a:gd name="connsiteY2" fmla="*/ 0 h 1083976"/>
                <a:gd name="connsiteX3" fmla="*/ 1667656 w 1667656"/>
                <a:gd name="connsiteY3" fmla="*/ 180666 h 1083976"/>
                <a:gd name="connsiteX4" fmla="*/ 1667656 w 1667656"/>
                <a:gd name="connsiteY4" fmla="*/ 903310 h 1083976"/>
                <a:gd name="connsiteX5" fmla="*/ 1486990 w 1667656"/>
                <a:gd name="connsiteY5" fmla="*/ 1083976 h 1083976"/>
                <a:gd name="connsiteX6" fmla="*/ 180666 w 1667656"/>
                <a:gd name="connsiteY6" fmla="*/ 1083976 h 1083976"/>
                <a:gd name="connsiteX7" fmla="*/ 0 w 1667656"/>
                <a:gd name="connsiteY7" fmla="*/ 903310 h 1083976"/>
                <a:gd name="connsiteX8" fmla="*/ 0 w 1667656"/>
                <a:gd name="connsiteY8" fmla="*/ 180666 h 108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7656" h="1083976">
                  <a:moveTo>
                    <a:pt x="0" y="180666"/>
                  </a:moveTo>
                  <a:cubicBezTo>
                    <a:pt x="0" y="80887"/>
                    <a:pt x="80887" y="0"/>
                    <a:pt x="180666" y="0"/>
                  </a:cubicBezTo>
                  <a:lnTo>
                    <a:pt x="1486990" y="0"/>
                  </a:lnTo>
                  <a:cubicBezTo>
                    <a:pt x="1586769" y="0"/>
                    <a:pt x="1667656" y="80887"/>
                    <a:pt x="1667656" y="180666"/>
                  </a:cubicBezTo>
                  <a:lnTo>
                    <a:pt x="1667656" y="903310"/>
                  </a:lnTo>
                  <a:cubicBezTo>
                    <a:pt x="1667656" y="1003089"/>
                    <a:pt x="1586769" y="1083976"/>
                    <a:pt x="1486990" y="1083976"/>
                  </a:cubicBezTo>
                  <a:lnTo>
                    <a:pt x="180666" y="1083976"/>
                  </a:lnTo>
                  <a:cubicBezTo>
                    <a:pt x="80887" y="1083976"/>
                    <a:pt x="0" y="1003089"/>
                    <a:pt x="0" y="903310"/>
                  </a:cubicBezTo>
                  <a:lnTo>
                    <a:pt x="0" y="180666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3875" tIns="113875" rIns="113875" bIns="11387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Building coalitions w/ disability organizations</a:t>
              </a:r>
            </a:p>
          </p:txBody>
        </p:sp>
        <p:sp>
          <p:nvSpPr>
            <p:cNvPr id="4" name="Freeform: Shape 3"/>
            <p:cNvSpPr/>
            <p:nvPr/>
          </p:nvSpPr>
          <p:spPr>
            <a:xfrm>
              <a:off x="2366414" y="2143648"/>
              <a:ext cx="4334971" cy="43349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012793" y="171627"/>
                  </a:moveTo>
                  <a:arcTo wR="2167485" hR="2167485" stAng="17577249" swAng="1963509"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Freeform: Shape 4"/>
            <p:cNvSpPr/>
            <p:nvPr/>
          </p:nvSpPr>
          <p:spPr>
            <a:xfrm>
              <a:off x="5761473" y="3099356"/>
              <a:ext cx="1667656" cy="1083976"/>
            </a:xfrm>
            <a:custGeom>
              <a:avLst/>
              <a:gdLst>
                <a:gd name="connsiteX0" fmla="*/ 0 w 1667656"/>
                <a:gd name="connsiteY0" fmla="*/ 180666 h 1083976"/>
                <a:gd name="connsiteX1" fmla="*/ 180666 w 1667656"/>
                <a:gd name="connsiteY1" fmla="*/ 0 h 1083976"/>
                <a:gd name="connsiteX2" fmla="*/ 1486990 w 1667656"/>
                <a:gd name="connsiteY2" fmla="*/ 0 h 1083976"/>
                <a:gd name="connsiteX3" fmla="*/ 1667656 w 1667656"/>
                <a:gd name="connsiteY3" fmla="*/ 180666 h 1083976"/>
                <a:gd name="connsiteX4" fmla="*/ 1667656 w 1667656"/>
                <a:gd name="connsiteY4" fmla="*/ 903310 h 1083976"/>
                <a:gd name="connsiteX5" fmla="*/ 1486990 w 1667656"/>
                <a:gd name="connsiteY5" fmla="*/ 1083976 h 1083976"/>
                <a:gd name="connsiteX6" fmla="*/ 180666 w 1667656"/>
                <a:gd name="connsiteY6" fmla="*/ 1083976 h 1083976"/>
                <a:gd name="connsiteX7" fmla="*/ 0 w 1667656"/>
                <a:gd name="connsiteY7" fmla="*/ 903310 h 1083976"/>
                <a:gd name="connsiteX8" fmla="*/ 0 w 1667656"/>
                <a:gd name="connsiteY8" fmla="*/ 180666 h 108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7656" h="1083976">
                  <a:moveTo>
                    <a:pt x="0" y="180666"/>
                  </a:moveTo>
                  <a:cubicBezTo>
                    <a:pt x="0" y="80887"/>
                    <a:pt x="80887" y="0"/>
                    <a:pt x="180666" y="0"/>
                  </a:cubicBezTo>
                  <a:lnTo>
                    <a:pt x="1486990" y="0"/>
                  </a:lnTo>
                  <a:cubicBezTo>
                    <a:pt x="1586769" y="0"/>
                    <a:pt x="1667656" y="80887"/>
                    <a:pt x="1667656" y="180666"/>
                  </a:cubicBezTo>
                  <a:lnTo>
                    <a:pt x="1667656" y="903310"/>
                  </a:lnTo>
                  <a:cubicBezTo>
                    <a:pt x="1667656" y="1003089"/>
                    <a:pt x="1586769" y="1083976"/>
                    <a:pt x="1486990" y="1083976"/>
                  </a:cubicBezTo>
                  <a:lnTo>
                    <a:pt x="180666" y="1083976"/>
                  </a:lnTo>
                  <a:cubicBezTo>
                    <a:pt x="80887" y="1083976"/>
                    <a:pt x="0" y="1003089"/>
                    <a:pt x="0" y="903310"/>
                  </a:cubicBezTo>
                  <a:lnTo>
                    <a:pt x="0" y="180666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3875" tIns="113875" rIns="113875" bIns="11387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Informing policymakers on paralysis issues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2366414" y="2143648"/>
              <a:ext cx="4334971" cy="43349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331975" y="2053548"/>
                  </a:moveTo>
                  <a:arcTo wR="2167485" hR="2167485" stAng="21419206" swAng="2197818"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: Shape 9"/>
            <p:cNvSpPr/>
            <p:nvPr/>
          </p:nvSpPr>
          <p:spPr>
            <a:xfrm>
              <a:off x="4974088" y="5522679"/>
              <a:ext cx="1667656" cy="1083976"/>
            </a:xfrm>
            <a:custGeom>
              <a:avLst/>
              <a:gdLst>
                <a:gd name="connsiteX0" fmla="*/ 0 w 1667656"/>
                <a:gd name="connsiteY0" fmla="*/ 180666 h 1083976"/>
                <a:gd name="connsiteX1" fmla="*/ 180666 w 1667656"/>
                <a:gd name="connsiteY1" fmla="*/ 0 h 1083976"/>
                <a:gd name="connsiteX2" fmla="*/ 1486990 w 1667656"/>
                <a:gd name="connsiteY2" fmla="*/ 0 h 1083976"/>
                <a:gd name="connsiteX3" fmla="*/ 1667656 w 1667656"/>
                <a:gd name="connsiteY3" fmla="*/ 180666 h 1083976"/>
                <a:gd name="connsiteX4" fmla="*/ 1667656 w 1667656"/>
                <a:gd name="connsiteY4" fmla="*/ 903310 h 1083976"/>
                <a:gd name="connsiteX5" fmla="*/ 1486990 w 1667656"/>
                <a:gd name="connsiteY5" fmla="*/ 1083976 h 1083976"/>
                <a:gd name="connsiteX6" fmla="*/ 180666 w 1667656"/>
                <a:gd name="connsiteY6" fmla="*/ 1083976 h 1083976"/>
                <a:gd name="connsiteX7" fmla="*/ 0 w 1667656"/>
                <a:gd name="connsiteY7" fmla="*/ 903310 h 1083976"/>
                <a:gd name="connsiteX8" fmla="*/ 0 w 1667656"/>
                <a:gd name="connsiteY8" fmla="*/ 180666 h 108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7656" h="1083976">
                  <a:moveTo>
                    <a:pt x="0" y="180666"/>
                  </a:moveTo>
                  <a:cubicBezTo>
                    <a:pt x="0" y="80887"/>
                    <a:pt x="80887" y="0"/>
                    <a:pt x="180666" y="0"/>
                  </a:cubicBezTo>
                  <a:lnTo>
                    <a:pt x="1486990" y="0"/>
                  </a:lnTo>
                  <a:cubicBezTo>
                    <a:pt x="1586769" y="0"/>
                    <a:pt x="1667656" y="80887"/>
                    <a:pt x="1667656" y="180666"/>
                  </a:cubicBezTo>
                  <a:lnTo>
                    <a:pt x="1667656" y="903310"/>
                  </a:lnTo>
                  <a:cubicBezTo>
                    <a:pt x="1667656" y="1003089"/>
                    <a:pt x="1586769" y="1083976"/>
                    <a:pt x="1486990" y="1083976"/>
                  </a:cubicBezTo>
                  <a:lnTo>
                    <a:pt x="180666" y="1083976"/>
                  </a:lnTo>
                  <a:cubicBezTo>
                    <a:pt x="80887" y="1083976"/>
                    <a:pt x="0" y="1003089"/>
                    <a:pt x="0" y="903310"/>
                  </a:cubicBezTo>
                  <a:lnTo>
                    <a:pt x="0" y="180666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3875" tIns="113875" rIns="113875" bIns="11387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Analyzing new policy proposals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2366414" y="2143648"/>
              <a:ext cx="4334971" cy="43349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599050" y="4291573"/>
                  </a:moveTo>
                  <a:arcTo wR="2167485" hR="2167485" stAng="4710911" swAng="1378178"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: Shape 11"/>
            <p:cNvSpPr/>
            <p:nvPr/>
          </p:nvSpPr>
          <p:spPr>
            <a:xfrm>
              <a:off x="2426055" y="5522679"/>
              <a:ext cx="1667656" cy="1083976"/>
            </a:xfrm>
            <a:custGeom>
              <a:avLst/>
              <a:gdLst>
                <a:gd name="connsiteX0" fmla="*/ 0 w 1667656"/>
                <a:gd name="connsiteY0" fmla="*/ 180666 h 1083976"/>
                <a:gd name="connsiteX1" fmla="*/ 180666 w 1667656"/>
                <a:gd name="connsiteY1" fmla="*/ 0 h 1083976"/>
                <a:gd name="connsiteX2" fmla="*/ 1486990 w 1667656"/>
                <a:gd name="connsiteY2" fmla="*/ 0 h 1083976"/>
                <a:gd name="connsiteX3" fmla="*/ 1667656 w 1667656"/>
                <a:gd name="connsiteY3" fmla="*/ 180666 h 1083976"/>
                <a:gd name="connsiteX4" fmla="*/ 1667656 w 1667656"/>
                <a:gd name="connsiteY4" fmla="*/ 903310 h 1083976"/>
                <a:gd name="connsiteX5" fmla="*/ 1486990 w 1667656"/>
                <a:gd name="connsiteY5" fmla="*/ 1083976 h 1083976"/>
                <a:gd name="connsiteX6" fmla="*/ 180666 w 1667656"/>
                <a:gd name="connsiteY6" fmla="*/ 1083976 h 1083976"/>
                <a:gd name="connsiteX7" fmla="*/ 0 w 1667656"/>
                <a:gd name="connsiteY7" fmla="*/ 903310 h 1083976"/>
                <a:gd name="connsiteX8" fmla="*/ 0 w 1667656"/>
                <a:gd name="connsiteY8" fmla="*/ 180666 h 108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7656" h="1083976">
                  <a:moveTo>
                    <a:pt x="0" y="180666"/>
                  </a:moveTo>
                  <a:cubicBezTo>
                    <a:pt x="0" y="80887"/>
                    <a:pt x="80887" y="0"/>
                    <a:pt x="180666" y="0"/>
                  </a:cubicBezTo>
                  <a:lnTo>
                    <a:pt x="1486990" y="0"/>
                  </a:lnTo>
                  <a:cubicBezTo>
                    <a:pt x="1586769" y="0"/>
                    <a:pt x="1667656" y="80887"/>
                    <a:pt x="1667656" y="180666"/>
                  </a:cubicBezTo>
                  <a:lnTo>
                    <a:pt x="1667656" y="903310"/>
                  </a:lnTo>
                  <a:cubicBezTo>
                    <a:pt x="1667656" y="1003089"/>
                    <a:pt x="1586769" y="1083976"/>
                    <a:pt x="1486990" y="1083976"/>
                  </a:cubicBezTo>
                  <a:lnTo>
                    <a:pt x="180666" y="1083976"/>
                  </a:lnTo>
                  <a:cubicBezTo>
                    <a:pt x="80887" y="1083976"/>
                    <a:pt x="0" y="1003089"/>
                    <a:pt x="0" y="903310"/>
                  </a:cubicBezTo>
                  <a:lnTo>
                    <a:pt x="0" y="180666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3875" tIns="113875" rIns="113875" bIns="11387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Improving existing policy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366414" y="2143648"/>
              <a:ext cx="4334971" cy="43349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2498" y="3367491"/>
                  </a:moveTo>
                  <a:arcTo wR="2167485" hR="2167485" stAng="8782976" swAng="2197818"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: Shape 13"/>
            <p:cNvSpPr/>
            <p:nvPr/>
          </p:nvSpPr>
          <p:spPr>
            <a:xfrm>
              <a:off x="1638670" y="3099356"/>
              <a:ext cx="1667656" cy="1083976"/>
            </a:xfrm>
            <a:custGeom>
              <a:avLst/>
              <a:gdLst>
                <a:gd name="connsiteX0" fmla="*/ 0 w 1667656"/>
                <a:gd name="connsiteY0" fmla="*/ 180666 h 1083976"/>
                <a:gd name="connsiteX1" fmla="*/ 180666 w 1667656"/>
                <a:gd name="connsiteY1" fmla="*/ 0 h 1083976"/>
                <a:gd name="connsiteX2" fmla="*/ 1486990 w 1667656"/>
                <a:gd name="connsiteY2" fmla="*/ 0 h 1083976"/>
                <a:gd name="connsiteX3" fmla="*/ 1667656 w 1667656"/>
                <a:gd name="connsiteY3" fmla="*/ 180666 h 1083976"/>
                <a:gd name="connsiteX4" fmla="*/ 1667656 w 1667656"/>
                <a:gd name="connsiteY4" fmla="*/ 903310 h 1083976"/>
                <a:gd name="connsiteX5" fmla="*/ 1486990 w 1667656"/>
                <a:gd name="connsiteY5" fmla="*/ 1083976 h 1083976"/>
                <a:gd name="connsiteX6" fmla="*/ 180666 w 1667656"/>
                <a:gd name="connsiteY6" fmla="*/ 1083976 h 1083976"/>
                <a:gd name="connsiteX7" fmla="*/ 0 w 1667656"/>
                <a:gd name="connsiteY7" fmla="*/ 903310 h 1083976"/>
                <a:gd name="connsiteX8" fmla="*/ 0 w 1667656"/>
                <a:gd name="connsiteY8" fmla="*/ 180666 h 108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7656" h="1083976">
                  <a:moveTo>
                    <a:pt x="0" y="180666"/>
                  </a:moveTo>
                  <a:cubicBezTo>
                    <a:pt x="0" y="80887"/>
                    <a:pt x="80887" y="0"/>
                    <a:pt x="180666" y="0"/>
                  </a:cubicBezTo>
                  <a:lnTo>
                    <a:pt x="1486990" y="0"/>
                  </a:lnTo>
                  <a:cubicBezTo>
                    <a:pt x="1586769" y="0"/>
                    <a:pt x="1667656" y="80887"/>
                    <a:pt x="1667656" y="180666"/>
                  </a:cubicBezTo>
                  <a:lnTo>
                    <a:pt x="1667656" y="903310"/>
                  </a:lnTo>
                  <a:cubicBezTo>
                    <a:pt x="1667656" y="1003089"/>
                    <a:pt x="1586769" y="1083976"/>
                    <a:pt x="1486990" y="1083976"/>
                  </a:cubicBezTo>
                  <a:lnTo>
                    <a:pt x="180666" y="1083976"/>
                  </a:lnTo>
                  <a:cubicBezTo>
                    <a:pt x="80887" y="1083976"/>
                    <a:pt x="0" y="1003089"/>
                    <a:pt x="0" y="903310"/>
                  </a:cubicBezTo>
                  <a:lnTo>
                    <a:pt x="0" y="180666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3875" tIns="113875" rIns="113875" bIns="11387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Sharing advocacy stories w/ Congress</a:t>
              </a: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2366414" y="2143648"/>
              <a:ext cx="4334971" cy="43349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77370" y="945404"/>
                  </a:moveTo>
                  <a:arcTo wR="2167485" hR="2167485" stAng="12859242" swAng="1963509"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031730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17027537"/>
              </p:ext>
            </p:extLst>
          </p:nvPr>
        </p:nvGraphicFramePr>
        <p:xfrm>
          <a:off x="76200" y="914400"/>
          <a:ext cx="85725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Conference Outreach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6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85777" y="4932471"/>
            <a:ext cx="7620000" cy="1893873"/>
            <a:chOff x="1117084" y="4942900"/>
            <a:chExt cx="7620000" cy="1893873"/>
          </a:xfrm>
        </p:grpSpPr>
        <p:sp>
          <p:nvSpPr>
            <p:cNvPr id="9" name="Rectangle 8"/>
            <p:cNvSpPr/>
            <p:nvPr/>
          </p:nvSpPr>
          <p:spPr>
            <a:xfrm>
              <a:off x="1117084" y="4942900"/>
              <a:ext cx="76200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Nothing of any consequence happens unless people get behind an idea. It begins with an individual and they share the idea with more individuals…and eventually, it becomes a movement.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93884" y="6436663"/>
              <a:ext cx="24080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-Christopher Reeve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343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60094" y="5786140"/>
            <a:ext cx="685800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58089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5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Us!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96094"/>
            <a:ext cx="8229600" cy="4038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Maggie Goldberg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Vice President, Policy and Programs</a:t>
            </a:r>
          </a:p>
          <a:p>
            <a:pPr marL="0" indent="0" algn="ctr">
              <a:buNone/>
            </a:pPr>
            <a:r>
              <a:rPr lang="is-IS" sz="2400" dirty="0">
                <a:solidFill>
                  <a:schemeClr val="tx1"/>
                </a:solidFill>
              </a:rPr>
              <a:t>(973) 933-7206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hlinkClick r:id="rId3"/>
              </a:rPr>
              <a:t>MGoldberg@ChristopherReeve.org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Bernadette Mauro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Director, Information and Resource Services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(443) 512-8801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  <a:hlinkClick r:id="rId4"/>
              </a:rPr>
              <a:t>BMauro@ChristopherReeve.org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14908" y="5746679"/>
            <a:ext cx="2095896" cy="365760"/>
            <a:chOff x="3514908" y="5746679"/>
            <a:chExt cx="2095896" cy="365760"/>
          </a:xfrm>
        </p:grpSpPr>
        <p:pic>
          <p:nvPicPr>
            <p:cNvPr id="3" name="Picture 2">
              <a:hlinkClick r:id="rId5"/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4908" y="5746679"/>
              <a:ext cx="365760" cy="365760"/>
            </a:xfrm>
            <a:prstGeom prst="rect">
              <a:avLst/>
            </a:prstGeom>
          </p:spPr>
        </p:pic>
        <p:pic>
          <p:nvPicPr>
            <p:cNvPr id="4" name="Picture 3">
              <a:hlinkClick r:id="rId7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7442" y="5746679"/>
              <a:ext cx="365760" cy="365760"/>
            </a:xfrm>
            <a:prstGeom prst="rect">
              <a:avLst/>
            </a:prstGeom>
          </p:spPr>
        </p:pic>
        <p:pic>
          <p:nvPicPr>
            <p:cNvPr id="6" name="Picture 5">
              <a:hlinkClick r:id="rId9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2510" y="5746679"/>
              <a:ext cx="365760" cy="365760"/>
            </a:xfrm>
            <a:prstGeom prst="rect">
              <a:avLst/>
            </a:prstGeom>
          </p:spPr>
        </p:pic>
        <p:pic>
          <p:nvPicPr>
            <p:cNvPr id="10" name="Picture 9">
              <a:hlinkClick r:id="rId11"/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9976" y="5746679"/>
              <a:ext cx="365760" cy="365760"/>
            </a:xfrm>
            <a:prstGeom prst="rect">
              <a:avLst/>
            </a:prstGeom>
          </p:spPr>
        </p:pic>
        <p:pic>
          <p:nvPicPr>
            <p:cNvPr id="12" name="Picture 2" descr="Image result for instagram logo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044" y="574667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073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2972" y="4876800"/>
            <a:ext cx="8958056" cy="1676400"/>
          </a:xfrm>
        </p:spPr>
        <p:txBody>
          <a:bodyPr>
            <a:noAutofit/>
          </a:bodyPr>
          <a:lstStyle/>
          <a:p>
            <a:pPr algn="ctr"/>
            <a:r>
              <a:rPr lang="en-US" sz="24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Christopher &amp; Dana Reeve Foundation is dedicated to curing spinal cord injury by funding innovative research, and improving the quality of life for people living with paralysis through grants, information and advocacy.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3699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05840" y="4080368"/>
            <a:ext cx="713232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Care. Tomorrow’s Cure.</a:t>
            </a:r>
            <a:r>
              <a:rPr lang="en-US" sz="3200" baseline="30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11217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Over 5.3 million Americans </a:t>
            </a:r>
            <a:br>
              <a:rPr lang="en-US" dirty="0"/>
            </a:br>
            <a:r>
              <a:rPr lang="en-US" dirty="0"/>
              <a:t>are Living with Paralysis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93531" y="1368780"/>
            <a:ext cx="6407469" cy="5032020"/>
            <a:chOff x="5321350" y="1104482"/>
            <a:chExt cx="6261918" cy="5181560"/>
          </a:xfrm>
        </p:grpSpPr>
        <p:sp>
          <p:nvSpPr>
            <p:cNvPr id="6" name="Donut 9"/>
            <p:cNvSpPr>
              <a:spLocks noChangeAspect="1"/>
            </p:cNvSpPr>
            <p:nvPr/>
          </p:nvSpPr>
          <p:spPr>
            <a:xfrm>
              <a:off x="8260898" y="2021066"/>
              <a:ext cx="1554480" cy="1554480"/>
            </a:xfrm>
            <a:prstGeom prst="donut">
              <a:avLst>
                <a:gd name="adj" fmla="val 130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7753850" y="1514018"/>
            <a:ext cx="2568576" cy="25685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8471879" y="2370460"/>
              <a:ext cx="1132519" cy="8556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Ins="0" bIns="0" rtlCol="0" anchor="ctr">
              <a:spAutoFit/>
            </a:bodyPr>
            <a:lstStyle/>
            <a:p>
              <a:pPr algn="ctr"/>
              <a:r>
                <a:rPr lang="en-US" sz="5400" spc="-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34</a:t>
              </a:r>
              <a:r>
                <a:rPr lang="en-US" sz="4800" spc="-20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%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32048" y="1104482"/>
              <a:ext cx="1651219" cy="83984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lvl="0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Stroke</a:t>
              </a:r>
              <a:r>
                <a: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/>
              </a:r>
              <a:br>
                <a: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/>
              <a:r>
                <a:rPr lang="en-US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1,804,850 Americans living with Stroke.</a:t>
              </a: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9540615" y="1523309"/>
              <a:ext cx="2042653" cy="355378"/>
            </a:xfrm>
            <a:custGeom>
              <a:avLst/>
              <a:gdLst>
                <a:gd name="T0" fmla="*/ 1554 w 1554"/>
                <a:gd name="T1" fmla="*/ 0 h 159"/>
                <a:gd name="T2" fmla="*/ 157 w 1554"/>
                <a:gd name="T3" fmla="*/ 0 h 159"/>
                <a:gd name="T4" fmla="*/ 0 w 1554"/>
                <a:gd name="T5" fmla="*/ 159 h 159"/>
                <a:gd name="connsiteX0" fmla="*/ 8283 w 8283"/>
                <a:gd name="connsiteY0" fmla="*/ 0 h 10000"/>
                <a:gd name="connsiteX1" fmla="*/ 1010 w 8283"/>
                <a:gd name="connsiteY1" fmla="*/ 0 h 10000"/>
                <a:gd name="connsiteX2" fmla="*/ 0 w 8283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3" h="10000">
                  <a:moveTo>
                    <a:pt x="8283" y="0"/>
                  </a:moveTo>
                  <a:lnTo>
                    <a:pt x="1010" y="0"/>
                  </a:lnTo>
                  <a:cubicBezTo>
                    <a:pt x="673" y="3333"/>
                    <a:pt x="337" y="6667"/>
                    <a:pt x="0" y="10000"/>
                  </a:cubicBezTo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 lim="800000"/>
              <a:headEnd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Donut 15"/>
            <p:cNvSpPr>
              <a:spLocks noChangeAspect="1"/>
            </p:cNvSpPr>
            <p:nvPr/>
          </p:nvSpPr>
          <p:spPr>
            <a:xfrm>
              <a:off x="6567158" y="3270498"/>
              <a:ext cx="1316216" cy="1316216"/>
            </a:xfrm>
            <a:prstGeom prst="donut">
              <a:avLst>
                <a:gd name="adj" fmla="val 130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aphicFrame>
          <p:nvGraphicFramePr>
            <p:cNvPr id="12" name="Chart 11"/>
            <p:cNvGraphicFramePr/>
            <p:nvPr>
              <p:extLst/>
            </p:nvPr>
          </p:nvGraphicFramePr>
          <p:xfrm>
            <a:off x="6102904" y="2806244"/>
            <a:ext cx="2244724" cy="22447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6757703" y="3575964"/>
              <a:ext cx="935129" cy="6972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Ins="0" bIns="0" rtlCol="0" anchor="ctr">
              <a:spAutoFit/>
            </a:bodyPr>
            <a:lstStyle/>
            <a:p>
              <a:pPr algn="ctr"/>
              <a:r>
                <a:rPr lang="en-US" sz="4400" spc="-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27</a:t>
              </a:r>
              <a:r>
                <a:rPr lang="en-US" sz="4000" spc="-20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%</a:t>
              </a: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 flipH="1">
              <a:off x="5324053" y="2721248"/>
              <a:ext cx="2155033" cy="415901"/>
            </a:xfrm>
            <a:custGeom>
              <a:avLst/>
              <a:gdLst>
                <a:gd name="T0" fmla="*/ 1554 w 1554"/>
                <a:gd name="T1" fmla="*/ 0 h 159"/>
                <a:gd name="T2" fmla="*/ 157 w 1554"/>
                <a:gd name="T3" fmla="*/ 0 h 159"/>
                <a:gd name="T4" fmla="*/ 0 w 1554"/>
                <a:gd name="T5" fmla="*/ 159 h 159"/>
                <a:gd name="connsiteX0" fmla="*/ 8283 w 8283"/>
                <a:gd name="connsiteY0" fmla="*/ 0 h 10000"/>
                <a:gd name="connsiteX1" fmla="*/ 1010 w 8283"/>
                <a:gd name="connsiteY1" fmla="*/ 0 h 10000"/>
                <a:gd name="connsiteX2" fmla="*/ 0 w 8283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3" h="10000">
                  <a:moveTo>
                    <a:pt x="8283" y="0"/>
                  </a:moveTo>
                  <a:lnTo>
                    <a:pt x="1010" y="0"/>
                  </a:lnTo>
                  <a:cubicBezTo>
                    <a:pt x="673" y="3333"/>
                    <a:pt x="337" y="6667"/>
                    <a:pt x="0" y="10000"/>
                  </a:cubicBezTo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 lim="800000"/>
              <a:headEnd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Donut 21"/>
            <p:cNvSpPr>
              <a:spLocks noChangeAspect="1"/>
            </p:cNvSpPr>
            <p:nvPr/>
          </p:nvSpPr>
          <p:spPr>
            <a:xfrm>
              <a:off x="8087966" y="4404062"/>
              <a:ext cx="925512" cy="925512"/>
            </a:xfrm>
            <a:prstGeom prst="donut">
              <a:avLst>
                <a:gd name="adj" fmla="val 130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aphicFrame>
          <p:nvGraphicFramePr>
            <p:cNvPr id="16" name="Chart 15"/>
            <p:cNvGraphicFramePr/>
            <p:nvPr>
              <p:extLst/>
            </p:nvPr>
          </p:nvGraphicFramePr>
          <p:xfrm>
            <a:off x="7725222" y="4041318"/>
            <a:ext cx="1651000" cy="1651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8210019" y="4613280"/>
              <a:ext cx="676642" cy="5070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Ins="0" bIns="0" rtlCol="0" anchor="ctr">
              <a:spAutoFit/>
            </a:bodyPr>
            <a:lstStyle/>
            <a:p>
              <a:pPr algn="ctr"/>
              <a:r>
                <a:rPr lang="en-US" sz="3200" spc="-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19</a:t>
              </a:r>
              <a:r>
                <a:rPr lang="en-US" sz="2800" spc="-20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%</a:t>
              </a: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8992545" y="4344156"/>
              <a:ext cx="2119375" cy="152841"/>
            </a:xfrm>
            <a:custGeom>
              <a:avLst/>
              <a:gdLst>
                <a:gd name="T0" fmla="*/ 1554 w 1554"/>
                <a:gd name="T1" fmla="*/ 0 h 159"/>
                <a:gd name="T2" fmla="*/ 157 w 1554"/>
                <a:gd name="T3" fmla="*/ 0 h 159"/>
                <a:gd name="T4" fmla="*/ 0 w 1554"/>
                <a:gd name="T5" fmla="*/ 159 h 159"/>
                <a:gd name="connsiteX0" fmla="*/ 8283 w 8283"/>
                <a:gd name="connsiteY0" fmla="*/ 0 h 10000"/>
                <a:gd name="connsiteX1" fmla="*/ 1010 w 8283"/>
                <a:gd name="connsiteY1" fmla="*/ 0 h 10000"/>
                <a:gd name="connsiteX2" fmla="*/ 0 w 8283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3" h="10000">
                  <a:moveTo>
                    <a:pt x="8283" y="0"/>
                  </a:moveTo>
                  <a:lnTo>
                    <a:pt x="1010" y="0"/>
                  </a:lnTo>
                  <a:cubicBezTo>
                    <a:pt x="673" y="3333"/>
                    <a:pt x="337" y="6667"/>
                    <a:pt x="0" y="10000"/>
                  </a:cubicBezTo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 lim="800000"/>
              <a:headEnd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41856" y="4041468"/>
              <a:ext cx="1653655" cy="79230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lvl="0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Multiple Sclerosis</a:t>
              </a:r>
              <a:r>
                <a: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/>
              </a:r>
              <a:br>
                <a: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en-US" sz="1200" spc="-1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/>
              <a:r>
                <a:rPr lang="en-US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999,080 Americans living with Multiple Sclerosis.</a:t>
              </a: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Donut 21"/>
            <p:cNvSpPr>
              <a:spLocks noChangeAspect="1"/>
            </p:cNvSpPr>
            <p:nvPr/>
          </p:nvSpPr>
          <p:spPr>
            <a:xfrm>
              <a:off x="7080304" y="5211551"/>
              <a:ext cx="865159" cy="865159"/>
            </a:xfrm>
            <a:prstGeom prst="donut">
              <a:avLst>
                <a:gd name="adj" fmla="val 130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aphicFrame>
          <p:nvGraphicFramePr>
            <p:cNvPr id="21" name="Chart 20"/>
            <p:cNvGraphicFramePr/>
            <p:nvPr>
              <p:extLst/>
            </p:nvPr>
          </p:nvGraphicFramePr>
          <p:xfrm>
            <a:off x="6717560" y="4848807"/>
            <a:ext cx="1543338" cy="1437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7225729" y="5406934"/>
              <a:ext cx="563306" cy="443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rIns="0" bIns="0" rtlCol="0" anchor="ctr">
              <a:spAutoFit/>
            </a:bodyPr>
            <a:lstStyle/>
            <a:p>
              <a:pPr algn="ctr"/>
              <a:r>
                <a:rPr lang="en-US" sz="2800" spc="-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</a:t>
              </a:r>
              <a:r>
                <a:rPr lang="en-US" sz="2400" spc="-20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%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65726" y="4652963"/>
              <a:ext cx="1459538" cy="103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lvl="0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Cerebral Palsy</a:t>
              </a:r>
              <a:r>
                <a: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/>
              </a:r>
              <a:br>
                <a: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/>
              <a:r>
                <a:rPr lang="en-US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44,880 Americans living with Cerebral Palsy.</a:t>
              </a:r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 flipH="1">
              <a:off x="5435509" y="5098234"/>
              <a:ext cx="2124080" cy="82615"/>
            </a:xfrm>
            <a:custGeom>
              <a:avLst/>
              <a:gdLst>
                <a:gd name="T0" fmla="*/ 1554 w 1554"/>
                <a:gd name="T1" fmla="*/ 0 h 159"/>
                <a:gd name="T2" fmla="*/ 157 w 1554"/>
                <a:gd name="T3" fmla="*/ 0 h 159"/>
                <a:gd name="T4" fmla="*/ 0 w 1554"/>
                <a:gd name="T5" fmla="*/ 159 h 159"/>
                <a:gd name="connsiteX0" fmla="*/ 8283 w 8283"/>
                <a:gd name="connsiteY0" fmla="*/ 0 h 10000"/>
                <a:gd name="connsiteX1" fmla="*/ 1010 w 8283"/>
                <a:gd name="connsiteY1" fmla="*/ 0 h 10000"/>
                <a:gd name="connsiteX2" fmla="*/ 0 w 8283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3" h="10000">
                  <a:moveTo>
                    <a:pt x="8283" y="0"/>
                  </a:moveTo>
                  <a:lnTo>
                    <a:pt x="1010" y="0"/>
                  </a:lnTo>
                  <a:cubicBezTo>
                    <a:pt x="673" y="3333"/>
                    <a:pt x="337" y="6667"/>
                    <a:pt x="0" y="10000"/>
                  </a:cubicBezTo>
                </a:path>
              </a:pathLst>
            </a:custGeom>
            <a:noFill/>
            <a:ln w="6350" cap="flat">
              <a:solidFill>
                <a:schemeClr val="tx2"/>
              </a:solidFill>
              <a:prstDash val="solid"/>
              <a:miter lim="800000"/>
              <a:headEnd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21350" y="2362356"/>
              <a:ext cx="1793775" cy="83984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lvl="0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Spinal Cord Injury</a:t>
              </a:r>
              <a:r>
                <a: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/>
              </a:r>
              <a:br>
                <a: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/>
              <a:r>
                <a:rPr lang="en-US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1,462,220 Americans living with Spinal Cord Injury.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07726" y="6274470"/>
            <a:ext cx="3549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2013 Paralysis Surveillance Survey of the General Population</a:t>
            </a:r>
          </a:p>
        </p:txBody>
      </p:sp>
    </p:spTree>
    <p:extLst>
      <p:ext uri="{BB962C8B-B14F-4D97-AF65-F5344CB8AC3E}">
        <p14:creationId xmlns:p14="http://schemas.microsoft.com/office/powerpoint/2010/main" val="387601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1.46 million Americans </a:t>
            </a:r>
            <a:br>
              <a:rPr lang="en-US" dirty="0"/>
            </a:br>
            <a:r>
              <a:rPr lang="en-US" dirty="0"/>
              <a:t>are Living with Spinal Cord Injury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072907"/>
              </p:ext>
            </p:extLst>
          </p:nvPr>
        </p:nvGraphicFramePr>
        <p:xfrm>
          <a:off x="457200" y="1436102"/>
          <a:ext cx="8229600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451600"/>
            <a:ext cx="7067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Gotham Light" pitchFamily="50" charset="0"/>
              </a:rPr>
              <a:t>*The overall pie chart represents the causes of paralysis for 1,079,866 valid responses. Of the 1.4 million persons who reported a spinal cord injury, the cause of paralysis could not be determined for 26% (n=382,334) due to missing, unintelligible, or incomplete data.</a:t>
            </a:r>
          </a:p>
        </p:txBody>
      </p:sp>
    </p:spTree>
    <p:extLst>
      <p:ext uri="{BB962C8B-B14F-4D97-AF65-F5344CB8AC3E}">
        <p14:creationId xmlns:p14="http://schemas.microsoft.com/office/powerpoint/2010/main" val="14431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Today’s Care: </a:t>
            </a:r>
            <a:br>
              <a:rPr lang="en-US" sz="3600" dirty="0"/>
            </a:br>
            <a:r>
              <a:rPr lang="en-US" sz="3600" dirty="0"/>
              <a:t>Paralysis Resource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524000"/>
            <a:ext cx="4114800" cy="4829476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114300" y="2268825"/>
            <a:ext cx="4457700" cy="2661533"/>
            <a:chOff x="495300" y="2345025"/>
            <a:chExt cx="4457700" cy="26615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300" y="2345025"/>
              <a:ext cx="685800" cy="6858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6800" y="2682845"/>
              <a:ext cx="388620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</a:t>
              </a:r>
              <a:r>
                <a:rPr lang="en-US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created the Paralysis Resource Center to help people navigate the chaos of paralysis with reliable information, referral services, and a message of hope.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00860" y="4606448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Arial Narrow" panose="020B0606020202030204" pitchFamily="34" charset="0"/>
                </a:rPr>
                <a:t>- Dana Reeve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886200" y="424455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5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Services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81000" y="1447800"/>
            <a:ext cx="9182100" cy="5181600"/>
            <a:chOff x="533400" y="1676400"/>
            <a:chExt cx="8153400" cy="4419600"/>
          </a:xfrm>
        </p:grpSpPr>
        <p:grpSp>
          <p:nvGrpSpPr>
            <p:cNvPr id="4" name="Group 3"/>
            <p:cNvGrpSpPr/>
            <p:nvPr/>
          </p:nvGrpSpPr>
          <p:grpSpPr>
            <a:xfrm>
              <a:off x="533400" y="1676400"/>
              <a:ext cx="8153400" cy="4419600"/>
              <a:chOff x="1053022" y="1752600"/>
              <a:chExt cx="8153400" cy="4419600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1586422" y="2514600"/>
                <a:ext cx="2734571" cy="2590800"/>
              </a:xfrm>
              <a:custGeom>
                <a:avLst/>
                <a:gdLst>
                  <a:gd name="connsiteX0" fmla="*/ 0 w 2263593"/>
                  <a:gd name="connsiteY0" fmla="*/ 1078072 h 2156143"/>
                  <a:gd name="connsiteX1" fmla="*/ 1131797 w 2263593"/>
                  <a:gd name="connsiteY1" fmla="*/ 0 h 2156143"/>
                  <a:gd name="connsiteX2" fmla="*/ 2263594 w 2263593"/>
                  <a:gd name="connsiteY2" fmla="*/ 1078072 h 2156143"/>
                  <a:gd name="connsiteX3" fmla="*/ 1131797 w 2263593"/>
                  <a:gd name="connsiteY3" fmla="*/ 2156144 h 2156143"/>
                  <a:gd name="connsiteX4" fmla="*/ 0 w 2263593"/>
                  <a:gd name="connsiteY4" fmla="*/ 1078072 h 2156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3593" h="2156143">
                    <a:moveTo>
                      <a:pt x="0" y="1078072"/>
                    </a:moveTo>
                    <a:cubicBezTo>
                      <a:pt x="0" y="482669"/>
                      <a:pt x="506723" y="0"/>
                      <a:pt x="1131797" y="0"/>
                    </a:cubicBezTo>
                    <a:cubicBezTo>
                      <a:pt x="1756871" y="0"/>
                      <a:pt x="2263594" y="482669"/>
                      <a:pt x="2263594" y="1078072"/>
                    </a:cubicBezTo>
                    <a:cubicBezTo>
                      <a:pt x="2263594" y="1673475"/>
                      <a:pt x="1756871" y="2156144"/>
                      <a:pt x="1131797" y="2156144"/>
                    </a:cubicBezTo>
                    <a:cubicBezTo>
                      <a:pt x="506723" y="2156144"/>
                      <a:pt x="0" y="1673475"/>
                      <a:pt x="0" y="1078072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1976" tIns="346240" rIns="361976" bIns="346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/>
                  <a:t>Information Specialists </a:t>
                </a:r>
                <a:r>
                  <a:rPr lang="en-US" sz="2000" dirty="0"/>
                  <a:t>provide support and answer paralysis related  questions</a:t>
                </a:r>
                <a:endParaRPr lang="en-US" sz="2000" kern="1200" dirty="0"/>
              </a:p>
            </p:txBody>
          </p:sp>
          <p:sp>
            <p:nvSpPr>
              <p:cNvPr id="6" name="Block Arc 5"/>
              <p:cNvSpPr/>
              <p:nvPr/>
            </p:nvSpPr>
            <p:spPr>
              <a:xfrm>
                <a:off x="1053022" y="1752600"/>
                <a:ext cx="4239671" cy="4419600"/>
              </a:xfrm>
              <a:prstGeom prst="blockArc">
                <a:avLst>
                  <a:gd name="adj1" fmla="val 17527788"/>
                  <a:gd name="adj2" fmla="val 4119114"/>
                  <a:gd name="adj3" fmla="val 575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Oval 6"/>
              <p:cNvSpPr/>
              <p:nvPr/>
            </p:nvSpPr>
            <p:spPr>
              <a:xfrm>
                <a:off x="4174808" y="2125172"/>
                <a:ext cx="1126683" cy="1074496"/>
              </a:xfrm>
              <a:prstGeom prst="ellipse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Freeform 7"/>
              <p:cNvSpPr/>
              <p:nvPr/>
            </p:nvSpPr>
            <p:spPr>
              <a:xfrm>
                <a:off x="5471483" y="2133595"/>
                <a:ext cx="3672516" cy="1090757"/>
              </a:xfrm>
              <a:custGeom>
                <a:avLst/>
                <a:gdLst>
                  <a:gd name="connsiteX0" fmla="*/ 0 w 3672516"/>
                  <a:gd name="connsiteY0" fmla="*/ 0 h 1090757"/>
                  <a:gd name="connsiteX1" fmla="*/ 3672516 w 3672516"/>
                  <a:gd name="connsiteY1" fmla="*/ 0 h 1090757"/>
                  <a:gd name="connsiteX2" fmla="*/ 3672516 w 3672516"/>
                  <a:gd name="connsiteY2" fmla="*/ 1090757 h 1090757"/>
                  <a:gd name="connsiteX3" fmla="*/ 0 w 3672516"/>
                  <a:gd name="connsiteY3" fmla="*/ 1090757 h 1090757"/>
                  <a:gd name="connsiteX4" fmla="*/ 0 w 3672516"/>
                  <a:gd name="connsiteY4" fmla="*/ 0 h 109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72516" h="1090757">
                    <a:moveTo>
                      <a:pt x="0" y="0"/>
                    </a:moveTo>
                    <a:lnTo>
                      <a:pt x="3672516" y="0"/>
                    </a:lnTo>
                    <a:lnTo>
                      <a:pt x="3672516" y="1090757"/>
                    </a:lnTo>
                    <a:lnTo>
                      <a:pt x="0" y="109075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0000"/>
                  </a:spcAft>
                  <a:buNone/>
                </a:pPr>
                <a:r>
                  <a:rPr lang="en-US" sz="1600" kern="1200" dirty="0"/>
                  <a:t>Set up an appointment or ask a question online at:</a:t>
                </a:r>
              </a:p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0000"/>
                  </a:spcAft>
                  <a:buNone/>
                </a:pPr>
                <a:r>
                  <a:rPr lang="en-US" sz="1600" kern="1200" dirty="0">
                    <a:hlinkClick r:id="rId4"/>
                  </a:rPr>
                  <a:t>https://www.christopherreeve.org/get-support/ask-us-anything</a:t>
                </a:r>
                <a:endParaRPr lang="en-US" sz="1600" kern="1200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610274" y="3407298"/>
                <a:ext cx="1126683" cy="1126998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Freeform 9"/>
              <p:cNvSpPr/>
              <p:nvPr/>
            </p:nvSpPr>
            <p:spPr>
              <a:xfrm>
                <a:off x="5867406" y="3429000"/>
                <a:ext cx="3016444" cy="1090757"/>
              </a:xfrm>
              <a:custGeom>
                <a:avLst/>
                <a:gdLst>
                  <a:gd name="connsiteX0" fmla="*/ 0 w 3016444"/>
                  <a:gd name="connsiteY0" fmla="*/ 0 h 1090757"/>
                  <a:gd name="connsiteX1" fmla="*/ 3016444 w 3016444"/>
                  <a:gd name="connsiteY1" fmla="*/ 0 h 1090757"/>
                  <a:gd name="connsiteX2" fmla="*/ 3016444 w 3016444"/>
                  <a:gd name="connsiteY2" fmla="*/ 1090757 h 1090757"/>
                  <a:gd name="connsiteX3" fmla="*/ 0 w 3016444"/>
                  <a:gd name="connsiteY3" fmla="*/ 1090757 h 1090757"/>
                  <a:gd name="connsiteX4" fmla="*/ 0 w 3016444"/>
                  <a:gd name="connsiteY4" fmla="*/ 0 h 109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6444" h="1090757">
                    <a:moveTo>
                      <a:pt x="0" y="0"/>
                    </a:moveTo>
                    <a:lnTo>
                      <a:pt x="3016444" y="0"/>
                    </a:lnTo>
                    <a:lnTo>
                      <a:pt x="3016444" y="1090757"/>
                    </a:lnTo>
                    <a:lnTo>
                      <a:pt x="0" y="109075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0000"/>
                  </a:spcAft>
                  <a:buNone/>
                </a:pPr>
                <a:r>
                  <a:rPr lang="en-US" sz="1600" kern="1200" dirty="0"/>
                  <a:t>Call us at:</a:t>
                </a:r>
              </a:p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0000"/>
                  </a:spcAft>
                  <a:buNone/>
                </a:pPr>
                <a:r>
                  <a:rPr lang="en-US" sz="1600" kern="1200" dirty="0">
                    <a:hlinkClick r:id="rId6"/>
                  </a:rPr>
                  <a:t>1-800-539-7309</a:t>
                </a:r>
                <a:endParaRPr lang="en-US" sz="16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486395" y="4724396"/>
                <a:ext cx="3720027" cy="1090757"/>
              </a:xfrm>
              <a:custGeom>
                <a:avLst/>
                <a:gdLst>
                  <a:gd name="connsiteX0" fmla="*/ 0 w 3347187"/>
                  <a:gd name="connsiteY0" fmla="*/ 0 h 1090757"/>
                  <a:gd name="connsiteX1" fmla="*/ 3347187 w 3347187"/>
                  <a:gd name="connsiteY1" fmla="*/ 0 h 1090757"/>
                  <a:gd name="connsiteX2" fmla="*/ 3347187 w 3347187"/>
                  <a:gd name="connsiteY2" fmla="*/ 1090757 h 1090757"/>
                  <a:gd name="connsiteX3" fmla="*/ 0 w 3347187"/>
                  <a:gd name="connsiteY3" fmla="*/ 1090757 h 1090757"/>
                  <a:gd name="connsiteX4" fmla="*/ 0 w 3347187"/>
                  <a:gd name="connsiteY4" fmla="*/ 0 h 109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7187" h="1090757">
                    <a:moveTo>
                      <a:pt x="0" y="0"/>
                    </a:moveTo>
                    <a:lnTo>
                      <a:pt x="3347187" y="0"/>
                    </a:lnTo>
                    <a:lnTo>
                      <a:pt x="3347187" y="1090757"/>
                    </a:lnTo>
                    <a:lnTo>
                      <a:pt x="0" y="109075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10000"/>
                  </a:spcAft>
                  <a:buNone/>
                </a:pPr>
                <a:r>
                  <a:rPr lang="en-US" sz="1600" kern="1200" dirty="0"/>
                  <a:t>Email us at:</a:t>
                </a:r>
              </a:p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10000"/>
                  </a:spcAft>
                  <a:buNone/>
                </a:pPr>
                <a:r>
                  <a:rPr lang="en-US" sz="1600" kern="1200" dirty="0">
                    <a:hlinkClick r:id="rId7"/>
                  </a:rPr>
                  <a:t>InfoSpecialist@ChristopherReeve.org</a:t>
                </a:r>
                <a:endParaRPr lang="en-US" sz="1600" kern="1200" dirty="0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3657600" y="4665726"/>
              <a:ext cx="1048980" cy="1049274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26248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 Materials &amp; Resources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49636" y="2087540"/>
            <a:ext cx="1668793" cy="3098931"/>
            <a:chOff x="286320" y="2160702"/>
            <a:chExt cx="1668793" cy="30989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320" y="2160702"/>
              <a:ext cx="1524000" cy="221571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36482">
              <a:off x="555032" y="3833941"/>
              <a:ext cx="1400081" cy="142569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522820" y="2087540"/>
            <a:ext cx="1489626" cy="2819400"/>
            <a:chOff x="2713756" y="2258989"/>
            <a:chExt cx="1489626" cy="2819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00307">
              <a:off x="2713756" y="2412346"/>
              <a:ext cx="954910" cy="265555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7120" y="2258989"/>
              <a:ext cx="963553" cy="265555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71608">
              <a:off x="3285593" y="2422830"/>
              <a:ext cx="917789" cy="2655559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4694106" y="2087540"/>
            <a:ext cx="1833354" cy="3183902"/>
            <a:chOff x="4695572" y="2087540"/>
            <a:chExt cx="1833354" cy="318390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5572" y="2087540"/>
              <a:ext cx="1417489" cy="1980189"/>
            </a:xfrm>
            <a:prstGeom prst="rect">
              <a:avLst/>
            </a:prstGeom>
            <a:ln w="3175">
              <a:solidFill>
                <a:schemeClr val="accent6">
                  <a:lumMod val="40000"/>
                  <a:lumOff val="60000"/>
                </a:schemeClr>
              </a:solidFill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5579" y="2710469"/>
              <a:ext cx="1413347" cy="1916441"/>
            </a:xfrm>
            <a:prstGeom prst="rect">
              <a:avLst/>
            </a:prstGeom>
            <a:ln w="3175">
              <a:solidFill>
                <a:schemeClr val="accent6">
                  <a:lumMod val="40000"/>
                  <a:lumOff val="60000"/>
                </a:schemeClr>
              </a:solidFill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0509" y="3296974"/>
              <a:ext cx="1436119" cy="1974468"/>
            </a:xfrm>
            <a:prstGeom prst="rect">
              <a:avLst/>
            </a:prstGeom>
            <a:ln w="3175">
              <a:solidFill>
                <a:schemeClr val="accent6">
                  <a:lumMod val="40000"/>
                  <a:lumOff val="60000"/>
                </a:schemeClr>
              </a:solidFill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7041678" y="2087540"/>
            <a:ext cx="1873722" cy="3192686"/>
            <a:chOff x="7065548" y="1991466"/>
            <a:chExt cx="1873722" cy="319268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7528" y="1991466"/>
              <a:ext cx="1212702" cy="179131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5548" y="2607723"/>
              <a:ext cx="1103960" cy="185971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1095" y="3445264"/>
              <a:ext cx="1158175" cy="1738888"/>
            </a:xfrm>
            <a:prstGeom prst="rect">
              <a:avLst/>
            </a:prstGeom>
          </p:spPr>
        </p:pic>
      </p:grpSp>
      <p:cxnSp>
        <p:nvCxnSpPr>
          <p:cNvPr id="36" name="Straight Connector 35"/>
          <p:cNvCxnSpPr/>
          <p:nvPr/>
        </p:nvCxnSpPr>
        <p:spPr>
          <a:xfrm>
            <a:off x="1981200" y="1782740"/>
            <a:ext cx="0" cy="4465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19600" y="1782740"/>
            <a:ext cx="0" cy="4465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81800" y="1782740"/>
            <a:ext cx="0" cy="4465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06232" y="5394134"/>
            <a:ext cx="1771080" cy="560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Books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43720" y="5394134"/>
            <a:ext cx="1771080" cy="560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Wallet Cards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144320" y="5394134"/>
            <a:ext cx="1771080" cy="560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Publications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750843" y="5394134"/>
            <a:ext cx="1771080" cy="560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Fact Sheets</a:t>
            </a:r>
          </a:p>
        </p:txBody>
      </p:sp>
    </p:spTree>
    <p:extLst>
      <p:ext uri="{BB962C8B-B14F-4D97-AF65-F5344CB8AC3E}">
        <p14:creationId xmlns:p14="http://schemas.microsoft.com/office/powerpoint/2010/main" val="187501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52600" y="228600"/>
            <a:ext cx="8012676" cy="6629400"/>
            <a:chOff x="1752600" y="990600"/>
            <a:chExt cx="8012676" cy="51182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600" y="990600"/>
              <a:ext cx="8012676" cy="511827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715000" y="2318201"/>
              <a:ext cx="3429000" cy="403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5000+ </a:t>
              </a:r>
              <a:r>
                <a:rPr lang="en-US" sz="1400" dirty="0" smtClean="0"/>
                <a:t>books, videos, </a:t>
              </a:r>
              <a:r>
                <a:rPr lang="en-US" sz="1400" smtClean="0"/>
                <a:t>and e-books </a:t>
              </a:r>
              <a:r>
                <a:rPr lang="en-US" sz="1400" dirty="0"/>
                <a:t>available on paralysis – related subjects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5000" y="3167338"/>
              <a:ext cx="3505200" cy="403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Free book/video loan with free mailing and return postage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5000" y="4092728"/>
              <a:ext cx="3124200" cy="403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Interlibrary loans state-wide and nationally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0" y="5034020"/>
              <a:ext cx="3276600" cy="403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Online</a:t>
              </a:r>
              <a:r>
                <a:rPr lang="en-US" sz="1400" dirty="0">
                  <a:solidFill>
                    <a:srgbClr val="C00000"/>
                  </a:solidFill>
                </a:rPr>
                <a:t> </a:t>
              </a:r>
              <a:r>
                <a:rPr lang="en-US" sz="1400" dirty="0"/>
                <a:t>catalog</a:t>
              </a:r>
              <a:r>
                <a:rPr lang="en-US" sz="1400" dirty="0">
                  <a:solidFill>
                    <a:srgbClr val="C00000"/>
                  </a:solidFill>
                </a:rPr>
                <a:t> </a:t>
              </a:r>
              <a:r>
                <a:rPr lang="en-US" sz="1400" dirty="0"/>
                <a:t>and children’s catalog @ Reeve Website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1042" y="2379098"/>
              <a:ext cx="307733" cy="30773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8730" y="3200410"/>
              <a:ext cx="359110" cy="359110"/>
            </a:xfrm>
            <a:prstGeom prst="rect">
              <a:avLst/>
            </a:prstGeom>
          </p:spPr>
        </p:pic>
        <p:pic>
          <p:nvPicPr>
            <p:cNvPr id="1028" name="Picture 4" descr="Image result for interlibrary loan icon black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784" y="4134533"/>
              <a:ext cx="381001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online catalog icon black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730" y="5074622"/>
              <a:ext cx="329624" cy="329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122565"/>
            <a:ext cx="3810000" cy="3668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National Lending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5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Community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6307737"/>
              </p:ext>
            </p:extLst>
          </p:nvPr>
        </p:nvGraphicFramePr>
        <p:xfrm>
          <a:off x="76200" y="1524000"/>
          <a:ext cx="8991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6050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Free social networking platform dedicated to the paralysis community</a:t>
            </a:r>
          </a:p>
        </p:txBody>
      </p:sp>
    </p:spTree>
    <p:extLst>
      <p:ext uri="{BB962C8B-B14F-4D97-AF65-F5344CB8AC3E}">
        <p14:creationId xmlns:p14="http://schemas.microsoft.com/office/powerpoint/2010/main" val="2166502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5">
      <a:dk1>
        <a:sysClr val="windowText" lastClr="000000"/>
      </a:dk1>
      <a:lt1>
        <a:sysClr val="window" lastClr="FFFFFF"/>
      </a:lt1>
      <a:dk2>
        <a:srgbClr val="1D3641"/>
      </a:dk2>
      <a:lt2>
        <a:srgbClr val="F18800"/>
      </a:lt2>
      <a:accent1>
        <a:srgbClr val="F18800"/>
      </a:accent1>
      <a:accent2>
        <a:srgbClr val="CFC60D"/>
      </a:accent2>
      <a:accent3>
        <a:srgbClr val="F18800"/>
      </a:accent3>
      <a:accent4>
        <a:srgbClr val="F4ED5B"/>
      </a:accent4>
      <a:accent5>
        <a:srgbClr val="F18800"/>
      </a:accent5>
      <a:accent6>
        <a:srgbClr val="F18800"/>
      </a:accent6>
      <a:hlink>
        <a:srgbClr val="66AACD"/>
      </a:hlink>
      <a:folHlink>
        <a:srgbClr val="809D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Custom 5">
      <a:dk1>
        <a:sysClr val="windowText" lastClr="000000"/>
      </a:dk1>
      <a:lt1>
        <a:sysClr val="window" lastClr="FFFFFF"/>
      </a:lt1>
      <a:dk2>
        <a:srgbClr val="1D3641"/>
      </a:dk2>
      <a:lt2>
        <a:srgbClr val="F18800"/>
      </a:lt2>
      <a:accent1>
        <a:srgbClr val="F18800"/>
      </a:accent1>
      <a:accent2>
        <a:srgbClr val="CFC60D"/>
      </a:accent2>
      <a:accent3>
        <a:srgbClr val="F18800"/>
      </a:accent3>
      <a:accent4>
        <a:srgbClr val="F4ED5B"/>
      </a:accent4>
      <a:accent5>
        <a:srgbClr val="F18800"/>
      </a:accent5>
      <a:accent6>
        <a:srgbClr val="F18800"/>
      </a:accent6>
      <a:hlink>
        <a:srgbClr val="66AACD"/>
      </a:hlink>
      <a:folHlink>
        <a:srgbClr val="809D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267936-D6B8-445C-B3C1-6EBD39F58C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6983</TotalTime>
  <Words>1980</Words>
  <Application>Microsoft Office PowerPoint</Application>
  <PresentationFormat>On-screen Show (4:3)</PresentationFormat>
  <Paragraphs>267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Aharoni</vt:lpstr>
      <vt:lpstr>Arial</vt:lpstr>
      <vt:lpstr>Arial Narrow</vt:lpstr>
      <vt:lpstr>Calibri</vt:lpstr>
      <vt:lpstr>Gotham Book</vt:lpstr>
      <vt:lpstr>Gotham Light</vt:lpstr>
      <vt:lpstr>Wingdings</vt:lpstr>
      <vt:lpstr>Clarity</vt:lpstr>
      <vt:lpstr>1_Clarity</vt:lpstr>
      <vt:lpstr>Exploring The Resources And Supports of the Paralysis Resource Center</vt:lpstr>
      <vt:lpstr>The Christopher &amp; Dana Reeve Foundation is dedicated to curing spinal cord injury by funding innovative research, and improving the quality of life for people living with paralysis through grants, information and advocacy.</vt:lpstr>
      <vt:lpstr>Over 5.3 million Americans  are Living with Paralysis</vt:lpstr>
      <vt:lpstr>1.46 million Americans  are Living with Spinal Cord Injury</vt:lpstr>
      <vt:lpstr>Today’s Care:  Paralysis Resource Center</vt:lpstr>
      <vt:lpstr>Information Services</vt:lpstr>
      <vt:lpstr>Free Materials &amp; Resources</vt:lpstr>
      <vt:lpstr>National Lending Library</vt:lpstr>
      <vt:lpstr>Online Community</vt:lpstr>
      <vt:lpstr>Peer &amp; Family Support Program</vt:lpstr>
      <vt:lpstr>Quality of Life Grants Program</vt:lpstr>
      <vt:lpstr>Military &amp; Veteran Program</vt:lpstr>
      <vt:lpstr>Community Outreach Program</vt:lpstr>
      <vt:lpstr>Reeve Community Education Program</vt:lpstr>
      <vt:lpstr>NeuroRecovery Network®</vt:lpstr>
      <vt:lpstr>Advocacy and Education</vt:lpstr>
      <vt:lpstr>Conference Outreach</vt:lpstr>
      <vt:lpstr>PowerPoint Presentation</vt:lpstr>
      <vt:lpstr>Contact Us!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Julie</dc:creator>
  <cp:lastModifiedBy>Mary Olson-Willard</cp:lastModifiedBy>
  <cp:revision>342</cp:revision>
  <cp:lastPrinted>2017-08-31T13:08:26Z</cp:lastPrinted>
  <dcterms:created xsi:type="dcterms:W3CDTF">2014-06-09T18:19:00Z</dcterms:created>
  <dcterms:modified xsi:type="dcterms:W3CDTF">2017-11-21T22:24:56Z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TC103852699990</vt:lpwstr>
  </property>
</Properties>
</file>