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37"/>
  </p:notesMasterIdLst>
  <p:sldIdLst>
    <p:sldId id="256" r:id="rId2"/>
    <p:sldId id="257" r:id="rId3"/>
    <p:sldId id="269" r:id="rId4"/>
    <p:sldId id="258" r:id="rId5"/>
    <p:sldId id="274" r:id="rId6"/>
    <p:sldId id="259" r:id="rId7"/>
    <p:sldId id="260" r:id="rId8"/>
    <p:sldId id="275" r:id="rId9"/>
    <p:sldId id="276" r:id="rId10"/>
    <p:sldId id="277" r:id="rId11"/>
    <p:sldId id="278" r:id="rId12"/>
    <p:sldId id="279" r:id="rId13"/>
    <p:sldId id="280" r:id="rId14"/>
    <p:sldId id="281" r:id="rId15"/>
    <p:sldId id="282" r:id="rId16"/>
    <p:sldId id="283" r:id="rId17"/>
    <p:sldId id="284" r:id="rId18"/>
    <p:sldId id="285" r:id="rId19"/>
    <p:sldId id="288" r:id="rId20"/>
    <p:sldId id="286" r:id="rId21"/>
    <p:sldId id="287" r:id="rId22"/>
    <p:sldId id="289" r:id="rId23"/>
    <p:sldId id="290" r:id="rId24"/>
    <p:sldId id="291" r:id="rId25"/>
    <p:sldId id="292" r:id="rId26"/>
    <p:sldId id="293" r:id="rId27"/>
    <p:sldId id="261" r:id="rId28"/>
    <p:sldId id="267" r:id="rId29"/>
    <p:sldId id="268" r:id="rId30"/>
    <p:sldId id="263" r:id="rId31"/>
    <p:sldId id="264" r:id="rId32"/>
    <p:sldId id="265" r:id="rId33"/>
    <p:sldId id="266" r:id="rId34"/>
    <p:sldId id="271" r:id="rId35"/>
    <p:sldId id="27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6" d="100"/>
          <a:sy n="66" d="100"/>
        </p:scale>
        <p:origin x="3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A487F-48FC-4B41-9351-EA5F3F6FFCD1}" type="datetimeFigureOut">
              <a:rPr lang="en-US" smtClean="0"/>
              <a:t>10/23/2016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B8351-35C4-4A1D-A516-108A802F8670}" type="slidenum">
              <a:rPr lang="en-US" smtClean="0"/>
              <a:t>‹#›</a:t>
            </a:fld>
            <a:endParaRPr lang="en-US"/>
          </a:p>
        </p:txBody>
      </p:sp>
    </p:spTree>
    <p:extLst>
      <p:ext uri="{BB962C8B-B14F-4D97-AF65-F5344CB8AC3E}">
        <p14:creationId xmlns:p14="http://schemas.microsoft.com/office/powerpoint/2010/main" val="2445862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ffectLst/>
              </a:rPr>
              <a:t>What happens when others speak for us? They say: </a:t>
            </a:r>
          </a:p>
          <a:p>
            <a:pPr marL="971550" lvl="1" indent="-457200"/>
            <a:r>
              <a:rPr lang="en-US" altLang="en-US" dirty="0" smtClean="0">
                <a:effectLst/>
              </a:rPr>
              <a:t>Group homes need more funding</a:t>
            </a:r>
          </a:p>
          <a:p>
            <a:pPr marL="971550" lvl="1" indent="-457200"/>
            <a:r>
              <a:rPr lang="en-US" altLang="en-US" dirty="0" smtClean="0">
                <a:effectLst/>
              </a:rPr>
              <a:t>They need to be ‘less burdened’ by person-centered paperwork</a:t>
            </a:r>
          </a:p>
          <a:p>
            <a:pPr marL="971550" lvl="1" indent="-457200"/>
            <a:r>
              <a:rPr lang="en-US" altLang="en-US" dirty="0" smtClean="0">
                <a:effectLst/>
              </a:rPr>
              <a:t>Disabilities are the problem, they need to be </a:t>
            </a:r>
          </a:p>
          <a:p>
            <a:pPr marL="914400" lvl="2" indent="0">
              <a:buNone/>
            </a:pPr>
            <a:r>
              <a:rPr lang="en-US" altLang="en-US" dirty="0" smtClean="0">
                <a:effectLst/>
              </a:rPr>
              <a:t>cured / eliminated</a:t>
            </a:r>
          </a:p>
          <a:p>
            <a:pPr marL="971550" lvl="1" indent="-457200"/>
            <a:r>
              <a:rPr lang="en-US" altLang="en-US" dirty="0" smtClean="0">
                <a:effectLst/>
              </a:rPr>
              <a:t>Quality of life with disability isn’t really all that good, so why provide health care?</a:t>
            </a:r>
          </a:p>
        </p:txBody>
      </p:sp>
      <p:sp>
        <p:nvSpPr>
          <p:cNvPr id="4" name="Slide Number Placeholder 3"/>
          <p:cNvSpPr>
            <a:spLocks noGrp="1"/>
          </p:cNvSpPr>
          <p:nvPr>
            <p:ph type="sldNum" sz="quarter" idx="10"/>
          </p:nvPr>
        </p:nvSpPr>
        <p:spPr/>
        <p:txBody>
          <a:bodyPr/>
          <a:lstStyle/>
          <a:p>
            <a:fld id="{470B8351-35C4-4A1D-A516-108A802F8670}" type="slidenum">
              <a:rPr lang="en-US" smtClean="0"/>
              <a:t>13</a:t>
            </a:fld>
            <a:endParaRPr lang="en-US"/>
          </a:p>
        </p:txBody>
      </p:sp>
    </p:spTree>
    <p:extLst>
      <p:ext uri="{BB962C8B-B14F-4D97-AF65-F5344CB8AC3E}">
        <p14:creationId xmlns:p14="http://schemas.microsoft.com/office/powerpoint/2010/main" val="237426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6DFF08F-DC6B-4601-B491-B0F83F6DD2DA}" type="datetimeFigureOut">
              <a:rPr lang="en-US" smtClean="0"/>
              <a:t>10/23/2016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0933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290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526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9455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5384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4066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9928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6DFF08F-DC6B-4601-B491-B0F83F6DD2DA}"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6589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6DFF08F-DC6B-4601-B491-B0F83F6DD2DA}"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446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310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145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746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567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090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049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7170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395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6DFF08F-DC6B-4601-B491-B0F83F6DD2DA}" type="datetimeFigureOut">
              <a:rPr lang="en-US" smtClean="0"/>
              <a:pPr/>
              <a:t>10/23/2016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82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PLPAzs0A5-Q"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712" y="2976426"/>
            <a:ext cx="8825658" cy="2677648"/>
          </a:xfrm>
        </p:spPr>
        <p:txBody>
          <a:bodyPr>
            <a:normAutofit/>
          </a:bodyPr>
          <a:lstStyle/>
          <a:p>
            <a:r>
              <a:rPr lang="en-US" dirty="0" smtClean="0"/>
              <a:t>Advocacy ADAPT Style: Organizing </a:t>
            </a:r>
            <a:r>
              <a:rPr lang="en-US" dirty="0" smtClean="0"/>
              <a:t>ADAPT Activism Through CILs</a:t>
            </a:r>
            <a:endParaRPr lang="en-US" dirty="0"/>
          </a:p>
        </p:txBody>
      </p:sp>
      <p:sp>
        <p:nvSpPr>
          <p:cNvPr id="3" name="Subtitle 2"/>
          <p:cNvSpPr>
            <a:spLocks noGrp="1"/>
          </p:cNvSpPr>
          <p:nvPr>
            <p:ph type="subTitle" idx="1"/>
          </p:nvPr>
        </p:nvSpPr>
        <p:spPr>
          <a:xfrm>
            <a:off x="6342888" y="9345490"/>
            <a:ext cx="9144000" cy="1309255"/>
          </a:xfrm>
        </p:spPr>
        <p:txBody>
          <a:bodyPr/>
          <a:lstStyle/>
          <a:p>
            <a:endParaRPr lang="en-US" dirty="0"/>
          </a:p>
        </p:txBody>
      </p:sp>
      <p:pic>
        <p:nvPicPr>
          <p:cNvPr id="1028" name="Picture 4" descr="ADAPT - Free Our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620" y="681744"/>
            <a:ext cx="3201095" cy="2400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443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Systems Advocacy with ADAPT?</a:t>
            </a:r>
            <a:endParaRPr lang="en-US" dirty="0"/>
          </a:p>
        </p:txBody>
      </p:sp>
      <p:sp>
        <p:nvSpPr>
          <p:cNvPr id="3" name="Content Placeholder 2"/>
          <p:cNvSpPr>
            <a:spLocks noGrp="1"/>
          </p:cNvSpPr>
          <p:nvPr>
            <p:ph idx="1"/>
          </p:nvPr>
        </p:nvSpPr>
        <p:spPr/>
        <p:txBody>
          <a:bodyPr>
            <a:noAutofit/>
          </a:bodyPr>
          <a:lstStyle/>
          <a:p>
            <a:r>
              <a:rPr lang="en-US" altLang="en-US" sz="2400" dirty="0"/>
              <a:t>Have you ever had a problem…</a:t>
            </a:r>
          </a:p>
          <a:p>
            <a:pPr lvl="1"/>
            <a:r>
              <a:rPr lang="en-US" altLang="en-US" sz="2000" dirty="0"/>
              <a:t>Securing accessible, affordable, integrated housing?</a:t>
            </a:r>
          </a:p>
          <a:p>
            <a:pPr lvl="1"/>
            <a:r>
              <a:rPr lang="en-US" altLang="en-US" sz="2000" dirty="0"/>
              <a:t>Securing needed attendant services?</a:t>
            </a:r>
          </a:p>
          <a:p>
            <a:pPr lvl="1"/>
            <a:r>
              <a:rPr lang="en-US" altLang="en-US" sz="2000" dirty="0"/>
              <a:t>Getting and keeping a job?</a:t>
            </a:r>
          </a:p>
          <a:p>
            <a:pPr lvl="1"/>
            <a:r>
              <a:rPr lang="en-US" altLang="en-US" sz="2000" dirty="0"/>
              <a:t>Getting into or through public venues, stores, government offices, etc.?</a:t>
            </a:r>
          </a:p>
          <a:p>
            <a:pPr lvl="1"/>
            <a:r>
              <a:rPr lang="en-US" altLang="en-US" sz="2000" dirty="0"/>
              <a:t>Finding accessible parking?</a:t>
            </a:r>
          </a:p>
          <a:p>
            <a:pPr lvl="1"/>
            <a:r>
              <a:rPr lang="en-US" altLang="en-US" sz="2000" dirty="0"/>
              <a:t>Communicating with doctors or in court systems due to lack of interpreters? </a:t>
            </a:r>
          </a:p>
        </p:txBody>
      </p:sp>
    </p:spTree>
    <p:extLst>
      <p:ext uri="{BB962C8B-B14F-4D97-AF65-F5344CB8AC3E}">
        <p14:creationId xmlns:p14="http://schemas.microsoft.com/office/powerpoint/2010/main" val="242237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Systems Advocacy with ADAPT?</a:t>
            </a:r>
            <a:endParaRPr lang="en-US" dirty="0"/>
          </a:p>
        </p:txBody>
      </p:sp>
      <p:sp>
        <p:nvSpPr>
          <p:cNvPr id="3" name="Content Placeholder 2"/>
          <p:cNvSpPr>
            <a:spLocks noGrp="1"/>
          </p:cNvSpPr>
          <p:nvPr>
            <p:ph idx="1"/>
          </p:nvPr>
        </p:nvSpPr>
        <p:spPr/>
        <p:txBody>
          <a:bodyPr/>
          <a:lstStyle/>
          <a:p>
            <a:pPr>
              <a:defRPr/>
            </a:pPr>
            <a:r>
              <a:rPr lang="en-US" altLang="en-US" sz="2400" dirty="0"/>
              <a:t>What can </a:t>
            </a:r>
            <a:r>
              <a:rPr lang="en-US" altLang="en-US" sz="2400" b="1" u="sng" dirty="0"/>
              <a:t>you</a:t>
            </a:r>
            <a:r>
              <a:rPr lang="en-US" altLang="en-US" sz="2400" dirty="0"/>
              <a:t> do about these struggles?</a:t>
            </a:r>
          </a:p>
          <a:p>
            <a:pPr lvl="1">
              <a:defRPr/>
            </a:pPr>
            <a:r>
              <a:rPr lang="en-US" altLang="en-US" sz="2000" dirty="0"/>
              <a:t>Accept inaccessibility and discrimination.</a:t>
            </a:r>
          </a:p>
          <a:p>
            <a:pPr lvl="1">
              <a:defRPr/>
            </a:pPr>
            <a:r>
              <a:rPr lang="en-US" altLang="en-US" sz="2000" dirty="0"/>
              <a:t>Conform to the demands of the nondisabled majority.</a:t>
            </a:r>
          </a:p>
          <a:p>
            <a:pPr marL="457200" lvl="1" indent="0" algn="ctr">
              <a:buFontTx/>
              <a:buNone/>
              <a:defRPr/>
            </a:pPr>
            <a:r>
              <a:rPr lang="en-US" altLang="en-US" sz="2000" b="1" u="sng" dirty="0"/>
              <a:t>OR</a:t>
            </a:r>
          </a:p>
          <a:p>
            <a:pPr lvl="1">
              <a:defRPr/>
            </a:pPr>
            <a:r>
              <a:rPr lang="en-US" altLang="en-US" sz="2000" dirty="0"/>
              <a:t>Mobilize a community wide effort to remove barriers.</a:t>
            </a:r>
          </a:p>
          <a:p>
            <a:pPr lvl="1">
              <a:defRPr/>
            </a:pPr>
            <a:r>
              <a:rPr lang="en-US" altLang="en-US" sz="2000" dirty="0"/>
              <a:t>Pick priorities and fight for them.</a:t>
            </a:r>
          </a:p>
          <a:p>
            <a:pPr lvl="1">
              <a:defRPr/>
            </a:pPr>
            <a:r>
              <a:rPr lang="en-US" altLang="en-US" sz="2000" dirty="0"/>
              <a:t>Educate the community about disabled people and disability rights. </a:t>
            </a:r>
          </a:p>
          <a:p>
            <a:endParaRPr lang="en-US" dirty="0"/>
          </a:p>
        </p:txBody>
      </p:sp>
    </p:spTree>
    <p:extLst>
      <p:ext uri="{BB962C8B-B14F-4D97-AF65-F5344CB8AC3E}">
        <p14:creationId xmlns:p14="http://schemas.microsoft.com/office/powerpoint/2010/main" val="394104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Systems Advocacy with ADAPT?</a:t>
            </a:r>
          </a:p>
        </p:txBody>
      </p:sp>
      <p:sp>
        <p:nvSpPr>
          <p:cNvPr id="3" name="Content Placeholder 2"/>
          <p:cNvSpPr>
            <a:spLocks noGrp="1"/>
          </p:cNvSpPr>
          <p:nvPr>
            <p:ph idx="1"/>
          </p:nvPr>
        </p:nvSpPr>
        <p:spPr/>
        <p:txBody>
          <a:bodyPr>
            <a:normAutofit/>
          </a:bodyPr>
          <a:lstStyle/>
          <a:p>
            <a:r>
              <a:rPr lang="en-US" altLang="en-US" sz="2000" dirty="0"/>
              <a:t>If you’re not here to make the world a better place then why are you here? </a:t>
            </a:r>
          </a:p>
          <a:p>
            <a:r>
              <a:rPr lang="en-US" altLang="en-US" sz="2000" dirty="0"/>
              <a:t>Our people have been oppressed &amp; don’t know their rights or how to exert them. </a:t>
            </a:r>
          </a:p>
          <a:p>
            <a:r>
              <a:rPr lang="en-US" altLang="en-US" sz="2000" dirty="0"/>
              <a:t>We can teach &amp; empower our people by including them in our advocacy efforts.</a:t>
            </a:r>
          </a:p>
          <a:p>
            <a:r>
              <a:rPr lang="en-US" altLang="en-US" sz="2000" dirty="0"/>
              <a:t>Our people are still oppressed &amp; trapped in institutions. They can’t fight for their freedom, so we must. </a:t>
            </a:r>
            <a:endParaRPr lang="en-US" altLang="en-US" sz="2000" dirty="0" smtClean="0"/>
          </a:p>
        </p:txBody>
      </p:sp>
    </p:spTree>
    <p:extLst>
      <p:ext uri="{BB962C8B-B14F-4D97-AF65-F5344CB8AC3E}">
        <p14:creationId xmlns:p14="http://schemas.microsoft.com/office/powerpoint/2010/main" val="141482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Systems Advocacy with ADAPT?</a:t>
            </a:r>
          </a:p>
        </p:txBody>
      </p:sp>
      <p:sp>
        <p:nvSpPr>
          <p:cNvPr id="3" name="Content Placeholder 2"/>
          <p:cNvSpPr>
            <a:spLocks noGrp="1"/>
          </p:cNvSpPr>
          <p:nvPr>
            <p:ph idx="1"/>
          </p:nvPr>
        </p:nvSpPr>
        <p:spPr/>
        <p:txBody>
          <a:bodyPr>
            <a:noAutofit/>
          </a:bodyPr>
          <a:lstStyle/>
          <a:p>
            <a:r>
              <a:rPr lang="en-US" altLang="en-US" sz="2400" dirty="0"/>
              <a:t>We are the experts on what we want &amp; need</a:t>
            </a:r>
          </a:p>
          <a:p>
            <a:r>
              <a:rPr lang="en-US" altLang="en-US" sz="2400" dirty="0"/>
              <a:t>If we don’t speak for ourselves, others will speak for us. The usual culprits are:</a:t>
            </a:r>
          </a:p>
          <a:p>
            <a:pPr marL="971550" lvl="1" indent="-457200"/>
            <a:r>
              <a:rPr lang="en-US" altLang="en-US" sz="2000" dirty="0"/>
              <a:t>Parents</a:t>
            </a:r>
          </a:p>
          <a:p>
            <a:pPr marL="971550" lvl="1" indent="-457200"/>
            <a:r>
              <a:rPr lang="en-US" altLang="en-US" sz="2000" dirty="0"/>
              <a:t>Doctors</a:t>
            </a:r>
          </a:p>
          <a:p>
            <a:pPr marL="971550" lvl="1" indent="-457200"/>
            <a:r>
              <a:rPr lang="en-US" altLang="en-US" sz="2000" dirty="0"/>
              <a:t>Unions</a:t>
            </a:r>
          </a:p>
          <a:p>
            <a:pPr marL="971550" lvl="1" indent="-457200"/>
            <a:r>
              <a:rPr lang="en-US" altLang="en-US" sz="2000" dirty="0"/>
              <a:t>Staff, social workers</a:t>
            </a:r>
          </a:p>
          <a:p>
            <a:pPr marL="971550" lvl="1" indent="-457200"/>
            <a:r>
              <a:rPr lang="en-US" altLang="en-US" sz="2000" dirty="0"/>
              <a:t>Service Provider </a:t>
            </a:r>
            <a:r>
              <a:rPr lang="en-US" altLang="en-US" sz="2000" dirty="0" smtClean="0"/>
              <a:t>Associations</a:t>
            </a:r>
            <a:endParaRPr lang="en-US" altLang="en-US" sz="2000" dirty="0"/>
          </a:p>
        </p:txBody>
      </p:sp>
    </p:spTree>
    <p:extLst>
      <p:ext uri="{BB962C8B-B14F-4D97-AF65-F5344CB8AC3E}">
        <p14:creationId xmlns:p14="http://schemas.microsoft.com/office/powerpoint/2010/main" val="2765811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Systems Advocacy with ADAPT?</a:t>
            </a:r>
          </a:p>
        </p:txBody>
      </p:sp>
      <p:sp>
        <p:nvSpPr>
          <p:cNvPr id="3" name="Content Placeholder 2"/>
          <p:cNvSpPr>
            <a:spLocks noGrp="1"/>
          </p:cNvSpPr>
          <p:nvPr>
            <p:ph idx="1"/>
          </p:nvPr>
        </p:nvSpPr>
        <p:spPr/>
        <p:txBody>
          <a:bodyPr>
            <a:normAutofit fontScale="92500" lnSpcReduction="20000"/>
          </a:bodyPr>
          <a:lstStyle/>
          <a:p>
            <a:pPr>
              <a:defRPr/>
            </a:pPr>
            <a:r>
              <a:rPr lang="en-US" altLang="en-US" sz="2600" dirty="0"/>
              <a:t>Advocacy is not just for radicals, or loud people, or “other” people. </a:t>
            </a:r>
          </a:p>
          <a:p>
            <a:pPr>
              <a:defRPr/>
            </a:pPr>
            <a:r>
              <a:rPr lang="en-US" altLang="en-US" sz="2600" dirty="0"/>
              <a:t>Advocacy is for everyone! </a:t>
            </a:r>
          </a:p>
          <a:p>
            <a:pPr lvl="1">
              <a:defRPr/>
            </a:pPr>
            <a:r>
              <a:rPr lang="en-US" altLang="en-US" sz="2200" dirty="0"/>
              <a:t>Anyone can be an advocate and it is crucial to identify each person’s skills and utilize them.  </a:t>
            </a:r>
          </a:p>
          <a:p>
            <a:pPr>
              <a:defRPr/>
            </a:pPr>
            <a:r>
              <a:rPr lang="en-US" altLang="en-US" sz="2600" dirty="0"/>
              <a:t>Systems Advocacy &amp; Direct Services are interdependent</a:t>
            </a:r>
          </a:p>
          <a:p>
            <a:pPr lvl="1">
              <a:defRPr/>
            </a:pPr>
            <a:r>
              <a:rPr lang="en-US" altLang="en-US" sz="2200" dirty="0"/>
              <a:t>Direct services identify the barriers</a:t>
            </a:r>
          </a:p>
          <a:p>
            <a:pPr lvl="1">
              <a:defRPr/>
            </a:pPr>
            <a:r>
              <a:rPr lang="en-US" altLang="en-US" sz="2200" dirty="0"/>
              <a:t>Systems Advocacy removes the barriers</a:t>
            </a:r>
          </a:p>
          <a:p>
            <a:endParaRPr lang="en-US" dirty="0"/>
          </a:p>
        </p:txBody>
      </p:sp>
    </p:spTree>
    <p:extLst>
      <p:ext uri="{BB962C8B-B14F-4D97-AF65-F5344CB8AC3E}">
        <p14:creationId xmlns:p14="http://schemas.microsoft.com/office/powerpoint/2010/main" val="355031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ADAPT’s Pitchfork of Systems </a:t>
            </a:r>
            <a:r>
              <a:rPr lang="en-US" altLang="en-US" dirty="0" smtClean="0"/>
              <a:t>Advocacy</a:t>
            </a:r>
            <a:endParaRPr lang="en-US" dirty="0"/>
          </a:p>
        </p:txBody>
      </p:sp>
      <p:sp>
        <p:nvSpPr>
          <p:cNvPr id="3" name="Content Placeholder 2"/>
          <p:cNvSpPr>
            <a:spLocks noGrp="1"/>
          </p:cNvSpPr>
          <p:nvPr>
            <p:ph idx="1"/>
          </p:nvPr>
        </p:nvSpPr>
        <p:spPr/>
        <p:txBody>
          <a:bodyPr>
            <a:normAutofit/>
          </a:bodyPr>
          <a:lstStyle/>
          <a:p>
            <a:r>
              <a:rPr lang="en-US" altLang="en-US" sz="2400" dirty="0" smtClean="0"/>
              <a:t>In </a:t>
            </a:r>
            <a:r>
              <a:rPr lang="en-US" altLang="en-US" sz="2400" dirty="0"/>
              <a:t>no particular order…</a:t>
            </a:r>
          </a:p>
          <a:p>
            <a:pPr lvl="1"/>
            <a:r>
              <a:rPr lang="en-US" altLang="en-US" sz="2000" dirty="0"/>
              <a:t>Media </a:t>
            </a:r>
          </a:p>
          <a:p>
            <a:pPr lvl="1"/>
            <a:r>
              <a:rPr lang="en-US" altLang="en-US" sz="2000" dirty="0"/>
              <a:t>Legal</a:t>
            </a:r>
          </a:p>
          <a:p>
            <a:pPr lvl="1"/>
            <a:r>
              <a:rPr lang="en-US" altLang="en-US" sz="2000" dirty="0"/>
              <a:t>Legislative</a:t>
            </a:r>
          </a:p>
          <a:p>
            <a:pPr lvl="1"/>
            <a:r>
              <a:rPr lang="en-US" altLang="en-US" sz="2000" dirty="0"/>
              <a:t>Administrative</a:t>
            </a:r>
          </a:p>
          <a:p>
            <a:pPr lvl="1"/>
            <a:r>
              <a:rPr lang="en-US" altLang="en-US" sz="2000" dirty="0"/>
              <a:t>Direct Action</a:t>
            </a:r>
          </a:p>
          <a:p>
            <a:r>
              <a:rPr lang="en-US" altLang="en-US" sz="2400" dirty="0"/>
              <a:t>The most effective advocates use multiple </a:t>
            </a:r>
            <a:r>
              <a:rPr lang="en-US" altLang="en-US" sz="2400" dirty="0" smtClean="0"/>
              <a:t>prongs</a:t>
            </a:r>
            <a:endParaRPr lang="en-US" altLang="en-US" sz="2400" dirty="0"/>
          </a:p>
        </p:txBody>
      </p:sp>
    </p:spTree>
    <p:extLst>
      <p:ext uri="{BB962C8B-B14F-4D97-AF65-F5344CB8AC3E}">
        <p14:creationId xmlns:p14="http://schemas.microsoft.com/office/powerpoint/2010/main" val="1871020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ADAPT’s Pitchfork: MEDIA</a:t>
            </a:r>
            <a:endParaRPr lang="en-US" dirty="0"/>
          </a:p>
        </p:txBody>
      </p:sp>
      <p:sp>
        <p:nvSpPr>
          <p:cNvPr id="3" name="Content Placeholder 2"/>
          <p:cNvSpPr>
            <a:spLocks noGrp="1"/>
          </p:cNvSpPr>
          <p:nvPr>
            <p:ph idx="1"/>
          </p:nvPr>
        </p:nvSpPr>
        <p:spPr/>
        <p:txBody>
          <a:bodyPr>
            <a:normAutofit/>
          </a:bodyPr>
          <a:lstStyle/>
          <a:p>
            <a:pPr marL="0" indent="0">
              <a:buNone/>
              <a:defRPr/>
            </a:pPr>
            <a:r>
              <a:rPr lang="en-US" altLang="en-US" sz="2000" b="1" dirty="0"/>
              <a:t>What is it? </a:t>
            </a:r>
            <a:r>
              <a:rPr lang="en-US" altLang="en-US" sz="2000" dirty="0"/>
              <a:t>Using the media to educate the public, influence policy, and explain how public policies affect lives of people with disabilities. </a:t>
            </a:r>
          </a:p>
          <a:p>
            <a:pPr>
              <a:defRPr/>
            </a:pPr>
            <a:endParaRPr lang="en-US" sz="2000" dirty="0"/>
          </a:p>
          <a:p>
            <a:pPr marL="0" indent="0">
              <a:buNone/>
              <a:defRPr/>
            </a:pPr>
            <a:r>
              <a:rPr lang="en-US" sz="2000" b="1" dirty="0"/>
              <a:t>Best practices:</a:t>
            </a:r>
          </a:p>
          <a:p>
            <a:pPr lvl="1">
              <a:defRPr/>
            </a:pPr>
            <a:r>
              <a:rPr lang="en-US" sz="1800" dirty="0"/>
              <a:t>Calling out businesses or entities that discriminate against people with disabilities and using the force of public opinion to make them change their behavior.</a:t>
            </a:r>
          </a:p>
          <a:p>
            <a:pPr lvl="1">
              <a:defRPr/>
            </a:pPr>
            <a:r>
              <a:rPr lang="en-US" sz="1800" dirty="0"/>
              <a:t>Sending out press releases when good or bad things happen to educate your community about your issues</a:t>
            </a:r>
            <a:r>
              <a:rPr lang="en-US" sz="1800" dirty="0" smtClean="0"/>
              <a:t>!</a:t>
            </a:r>
            <a:endParaRPr lang="en-US" sz="1800" dirty="0"/>
          </a:p>
        </p:txBody>
      </p:sp>
    </p:spTree>
    <p:extLst>
      <p:ext uri="{BB962C8B-B14F-4D97-AF65-F5344CB8AC3E}">
        <p14:creationId xmlns:p14="http://schemas.microsoft.com/office/powerpoint/2010/main" val="2325615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t>
            </a:r>
            <a:r>
              <a:rPr lang="en-US" dirty="0" smtClean="0"/>
              <a:t>MEDIA examples</a:t>
            </a:r>
            <a:endParaRPr lang="en-US" dirty="0"/>
          </a:p>
        </p:txBody>
      </p:sp>
      <p:sp>
        <p:nvSpPr>
          <p:cNvPr id="3" name="Content Placeholder 2"/>
          <p:cNvSpPr>
            <a:spLocks noGrp="1"/>
          </p:cNvSpPr>
          <p:nvPr>
            <p:ph idx="1"/>
          </p:nvPr>
        </p:nvSpPr>
        <p:spPr/>
        <p:txBody>
          <a:bodyPr/>
          <a:lstStyle/>
          <a:p>
            <a:pPr lvl="1"/>
            <a:r>
              <a:rPr lang="en-US" sz="2000" dirty="0"/>
              <a:t>City refused to clear sidewalks of snow. News outlets covered us talking about the issue, the law, and took video of us trying to get through the snow. Then radio stations talked about it the next day! </a:t>
            </a:r>
          </a:p>
          <a:p>
            <a:pPr lvl="1"/>
            <a:r>
              <a:rPr lang="en-US" sz="2000" dirty="0"/>
              <a:t>TV, Radio, and print news covered our ADA events which helped us get more people to events, and also educate our community about the ADA. </a:t>
            </a:r>
          </a:p>
          <a:p>
            <a:pPr lvl="1"/>
            <a:r>
              <a:rPr lang="en-US" sz="2000" dirty="0"/>
              <a:t>Sending out </a:t>
            </a:r>
            <a:r>
              <a:rPr lang="en-US" sz="2000" dirty="0" smtClean="0"/>
              <a:t>press releases </a:t>
            </a:r>
            <a:r>
              <a:rPr lang="en-US" sz="2000" dirty="0"/>
              <a:t>before a direct action can get media there sooner, and put a lot of heat on the opposition once they’re in the public eye!</a:t>
            </a:r>
          </a:p>
          <a:p>
            <a:endParaRPr lang="en-US" dirty="0"/>
          </a:p>
        </p:txBody>
      </p:sp>
    </p:spTree>
    <p:extLst>
      <p:ext uri="{BB962C8B-B14F-4D97-AF65-F5344CB8AC3E}">
        <p14:creationId xmlns:p14="http://schemas.microsoft.com/office/powerpoint/2010/main" val="2535252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a:t>
            </a:r>
            <a:r>
              <a:rPr lang="en-US" dirty="0" smtClean="0"/>
              <a:t>: LEGAL</a:t>
            </a:r>
            <a:endParaRPr lang="en-US" dirty="0"/>
          </a:p>
        </p:txBody>
      </p:sp>
      <p:sp>
        <p:nvSpPr>
          <p:cNvPr id="3" name="Content Placeholder 2"/>
          <p:cNvSpPr>
            <a:spLocks noGrp="1"/>
          </p:cNvSpPr>
          <p:nvPr>
            <p:ph idx="1"/>
          </p:nvPr>
        </p:nvSpPr>
        <p:spPr/>
        <p:txBody>
          <a:bodyPr/>
          <a:lstStyle/>
          <a:p>
            <a:pPr marL="0" indent="0">
              <a:buNone/>
            </a:pPr>
            <a:r>
              <a:rPr lang="en-US" altLang="en-US" sz="2000" b="1" dirty="0"/>
              <a:t>What is it? </a:t>
            </a:r>
            <a:r>
              <a:rPr lang="en-US" altLang="en-US" sz="2000" dirty="0"/>
              <a:t>Use existing anti-discrimination laws to challenge discriminatory practices.</a:t>
            </a:r>
          </a:p>
          <a:p>
            <a:pPr marL="0" indent="0">
              <a:buNone/>
            </a:pPr>
            <a:endParaRPr lang="en-US" altLang="en-US" sz="2000" dirty="0"/>
          </a:p>
          <a:p>
            <a:pPr marL="0" indent="0">
              <a:buNone/>
            </a:pPr>
            <a:r>
              <a:rPr lang="en-US" sz="2000" b="1" dirty="0"/>
              <a:t>Best practices: </a:t>
            </a:r>
          </a:p>
          <a:p>
            <a:pPr lvl="1">
              <a:buFontTx/>
              <a:buChar char="-"/>
            </a:pPr>
            <a:r>
              <a:rPr lang="en-US" sz="1800" dirty="0"/>
              <a:t>Sending letters to businesses informing them of the ADA, </a:t>
            </a:r>
            <a:r>
              <a:rPr lang="en-US" sz="1800" dirty="0" smtClean="0"/>
              <a:t>their </a:t>
            </a:r>
            <a:r>
              <a:rPr lang="en-US" sz="1800" dirty="0"/>
              <a:t>violations, and how they can fix it. This can lead them to fix the issues without a lawsuit. </a:t>
            </a:r>
          </a:p>
          <a:p>
            <a:pPr lvl="1">
              <a:buFontTx/>
              <a:buChar char="-"/>
            </a:pPr>
            <a:r>
              <a:rPr lang="en-US" sz="1800" dirty="0"/>
              <a:t>Filing DOJ complaints or state human rights law complaints. </a:t>
            </a:r>
          </a:p>
          <a:p>
            <a:pPr lvl="1">
              <a:buFontTx/>
              <a:buChar char="-"/>
            </a:pPr>
            <a:r>
              <a:rPr lang="en-US" sz="1800" dirty="0"/>
              <a:t>Suing businesses or entities that refuse to comply with the ADA. </a:t>
            </a:r>
          </a:p>
          <a:p>
            <a:endParaRPr lang="en-US" dirty="0"/>
          </a:p>
        </p:txBody>
      </p:sp>
    </p:spTree>
    <p:extLst>
      <p:ext uri="{BB962C8B-B14F-4D97-AF65-F5344CB8AC3E}">
        <p14:creationId xmlns:p14="http://schemas.microsoft.com/office/powerpoint/2010/main" val="734939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t>
            </a:r>
            <a:r>
              <a:rPr lang="en-US" dirty="0" smtClean="0"/>
              <a:t>LEGAL examples</a:t>
            </a:r>
            <a:endParaRPr lang="en-US" dirty="0"/>
          </a:p>
        </p:txBody>
      </p:sp>
      <p:sp>
        <p:nvSpPr>
          <p:cNvPr id="3" name="Content Placeholder 2"/>
          <p:cNvSpPr>
            <a:spLocks noGrp="1"/>
          </p:cNvSpPr>
          <p:nvPr>
            <p:ph idx="1"/>
          </p:nvPr>
        </p:nvSpPr>
        <p:spPr/>
        <p:txBody>
          <a:bodyPr>
            <a:normAutofit fontScale="92500" lnSpcReduction="20000"/>
          </a:bodyPr>
          <a:lstStyle/>
          <a:p>
            <a:r>
              <a:rPr lang="en-US" sz="3000" b="1" dirty="0"/>
              <a:t>Examples:</a:t>
            </a:r>
          </a:p>
          <a:p>
            <a:pPr lvl="1">
              <a:buFontTx/>
              <a:buChar char="-"/>
            </a:pPr>
            <a:r>
              <a:rPr lang="en-US" sz="2600" dirty="0"/>
              <a:t>Letters to local businesses resulted in building ramps, installing doorbells, and removing steps without lawsuits.</a:t>
            </a:r>
          </a:p>
          <a:p>
            <a:pPr lvl="1">
              <a:buFontTx/>
              <a:buChar char="-"/>
            </a:pPr>
            <a:r>
              <a:rPr lang="en-US" sz="2600" dirty="0"/>
              <a:t>Letters also resulted in businesses staunchly refusing to comply with the ADA, and lead to successful lawsuits. </a:t>
            </a:r>
          </a:p>
          <a:p>
            <a:pPr lvl="1">
              <a:buFontTx/>
              <a:buChar char="-"/>
            </a:pPr>
            <a:r>
              <a:rPr lang="en-US" sz="2600" dirty="0"/>
              <a:t>DOT complaints lead to an investigation of our local transportation company. </a:t>
            </a:r>
          </a:p>
          <a:p>
            <a:pPr marL="0" indent="0">
              <a:buNone/>
            </a:pPr>
            <a:endParaRPr lang="en-US" dirty="0"/>
          </a:p>
        </p:txBody>
      </p:sp>
    </p:spTree>
    <p:extLst>
      <p:ext uri="{BB962C8B-B14F-4D97-AF65-F5344CB8AC3E}">
        <p14:creationId xmlns:p14="http://schemas.microsoft.com/office/powerpoint/2010/main" val="43749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ADAPT? </a:t>
            </a:r>
            <a:endParaRPr lang="en-US" dirty="0"/>
          </a:p>
        </p:txBody>
      </p:sp>
      <p:sp>
        <p:nvSpPr>
          <p:cNvPr id="3" name="Content Placeholder 2"/>
          <p:cNvSpPr>
            <a:spLocks noGrp="1"/>
          </p:cNvSpPr>
          <p:nvPr>
            <p:ph idx="1"/>
          </p:nvPr>
        </p:nvSpPr>
        <p:spPr/>
        <p:txBody>
          <a:bodyPr>
            <a:noAutofit/>
          </a:bodyPr>
          <a:lstStyle/>
          <a:p>
            <a:r>
              <a:rPr lang="en-US" sz="3200" dirty="0"/>
              <a:t>N</a:t>
            </a:r>
            <a:r>
              <a:rPr lang="en-US" sz="3200" dirty="0" smtClean="0"/>
              <a:t>ational </a:t>
            </a:r>
            <a:r>
              <a:rPr lang="en-US" sz="3200" dirty="0"/>
              <a:t>grass-roots community </a:t>
            </a:r>
          </a:p>
          <a:p>
            <a:r>
              <a:rPr lang="en-US" sz="3200" dirty="0" smtClean="0"/>
              <a:t>Disability </a:t>
            </a:r>
            <a:r>
              <a:rPr lang="en-US" sz="3200" dirty="0"/>
              <a:t>rights activists </a:t>
            </a:r>
            <a:r>
              <a:rPr lang="en-US" sz="3200" dirty="0" smtClean="0"/>
              <a:t>engaging in nonviolent </a:t>
            </a:r>
            <a:r>
              <a:rPr lang="en-US" sz="3200" dirty="0"/>
              <a:t>direct action, including civil </a:t>
            </a:r>
            <a:r>
              <a:rPr lang="en-US" sz="3200" dirty="0" smtClean="0"/>
              <a:t>disobedience</a:t>
            </a:r>
          </a:p>
          <a:p>
            <a:r>
              <a:rPr lang="en-US" sz="3200" dirty="0" smtClean="0"/>
              <a:t>Working to </a:t>
            </a:r>
            <a:r>
              <a:rPr lang="en-US" sz="3200" dirty="0"/>
              <a:t>to assure the civil </a:t>
            </a:r>
            <a:r>
              <a:rPr lang="en-US" sz="3200" dirty="0" smtClean="0"/>
              <a:t>&amp; </a:t>
            </a:r>
            <a:r>
              <a:rPr lang="en-US" sz="3200" dirty="0"/>
              <a:t>human rights of people with disabilities to live in freedom. </a:t>
            </a:r>
          </a:p>
        </p:txBody>
      </p:sp>
    </p:spTree>
    <p:extLst>
      <p:ext uri="{BB962C8B-B14F-4D97-AF65-F5344CB8AC3E}">
        <p14:creationId xmlns:p14="http://schemas.microsoft.com/office/powerpoint/2010/main" val="1628316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t>
            </a:r>
            <a:r>
              <a:rPr lang="en-US" dirty="0" smtClean="0"/>
              <a:t>LEGISLATIVE</a:t>
            </a:r>
            <a:endParaRPr lang="en-US" dirty="0"/>
          </a:p>
        </p:txBody>
      </p:sp>
      <p:sp>
        <p:nvSpPr>
          <p:cNvPr id="3" name="Content Placeholder 2"/>
          <p:cNvSpPr>
            <a:spLocks noGrp="1"/>
          </p:cNvSpPr>
          <p:nvPr>
            <p:ph idx="1"/>
          </p:nvPr>
        </p:nvSpPr>
        <p:spPr>
          <a:xfrm>
            <a:off x="1154954" y="2290813"/>
            <a:ext cx="9281133" cy="4770544"/>
          </a:xfrm>
        </p:spPr>
        <p:txBody>
          <a:bodyPr>
            <a:normAutofit fontScale="92500" lnSpcReduction="20000"/>
          </a:bodyPr>
          <a:lstStyle/>
          <a:p>
            <a:pPr marL="0" indent="0">
              <a:buNone/>
            </a:pPr>
            <a:r>
              <a:rPr lang="en-US" altLang="en-US" sz="2600" b="1" dirty="0"/>
              <a:t>What is it? </a:t>
            </a:r>
            <a:r>
              <a:rPr lang="en-US" altLang="en-US" sz="2600" dirty="0"/>
              <a:t>Influencing elected officials and their staff in order to affect public policy through phone calls, visits, emails, and social media.*</a:t>
            </a:r>
          </a:p>
          <a:p>
            <a:pPr marL="0" indent="0">
              <a:buNone/>
            </a:pPr>
            <a:r>
              <a:rPr lang="en-US" altLang="en-US" sz="2600" b="1" dirty="0"/>
              <a:t>Best Practices: </a:t>
            </a:r>
          </a:p>
          <a:p>
            <a:pPr>
              <a:buFontTx/>
              <a:buChar char="-"/>
            </a:pPr>
            <a:r>
              <a:rPr lang="en-US" altLang="en-US" sz="2600" dirty="0"/>
              <a:t>Call-in days encouraging legislators to support disability rights</a:t>
            </a:r>
          </a:p>
          <a:p>
            <a:pPr>
              <a:buFontTx/>
              <a:buChar char="-"/>
            </a:pPr>
            <a:r>
              <a:rPr lang="en-US" altLang="en-US" sz="2600" dirty="0"/>
              <a:t>Office visits with legislator’s constituents to tell personal stories </a:t>
            </a:r>
          </a:p>
          <a:p>
            <a:pPr marL="0" lvl="1" indent="0">
              <a:buNone/>
            </a:pPr>
            <a:endParaRPr lang="en-US" altLang="en-US" sz="1900" dirty="0"/>
          </a:p>
          <a:p>
            <a:pPr marL="0" lvl="1" indent="0">
              <a:buNone/>
            </a:pPr>
            <a:r>
              <a:rPr lang="en-US" altLang="en-US" sz="1900" dirty="0"/>
              <a:t>*Advocacy and lobbying are not the same thing. Lobbying involves stating or influencing others to state an opinion on </a:t>
            </a:r>
            <a:r>
              <a:rPr lang="en-US" altLang="en-US" sz="1900" u="sng" dirty="0"/>
              <a:t>specific</a:t>
            </a:r>
            <a:r>
              <a:rPr lang="en-US" altLang="en-US" sz="1900" dirty="0"/>
              <a:t> legislation. Nonprofits are allowed to do a certain amount of lobbying, but NOT with federal funds. Legislative advocacy can and should be a major aspect of your advocacy. See https://www.independentsector.org/lobbying_guidelines_public_charities </a:t>
            </a:r>
          </a:p>
          <a:p>
            <a:endParaRPr lang="en-US" dirty="0"/>
          </a:p>
        </p:txBody>
      </p:sp>
    </p:spTree>
    <p:extLst>
      <p:ext uri="{BB962C8B-B14F-4D97-AF65-F5344CB8AC3E}">
        <p14:creationId xmlns:p14="http://schemas.microsoft.com/office/powerpoint/2010/main" val="2695102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LEGISLATIVE</a:t>
            </a:r>
          </a:p>
        </p:txBody>
      </p:sp>
      <p:sp>
        <p:nvSpPr>
          <p:cNvPr id="4" name="Content Placeholder 1"/>
          <p:cNvSpPr txBox="1">
            <a:spLocks noGrp="1"/>
          </p:cNvSpPr>
          <p:nvPr>
            <p:ph idx="1"/>
          </p:nvPr>
        </p:nvSpPr>
        <p:spPr bwMode="auto">
          <a:xfrm>
            <a:off x="1154954" y="2603499"/>
            <a:ext cx="9885223" cy="3970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600">
                <a:solidFill>
                  <a:schemeClr val="tx1"/>
                </a:solidFill>
                <a:latin typeface="+mn-lt"/>
              </a:defRPr>
            </a:lvl3pPr>
            <a:lvl4pPr marL="1600200" indent="-228600" algn="l" rtl="0" eaLnBrk="0" fontAlgn="base" hangingPunct="0">
              <a:spcBef>
                <a:spcPct val="20000"/>
              </a:spcBef>
              <a:spcAft>
                <a:spcPct val="0"/>
              </a:spcAft>
              <a:buChar char="–"/>
              <a:defRPr sz="2600">
                <a:solidFill>
                  <a:schemeClr val="tx1"/>
                </a:solidFill>
                <a:latin typeface="+mn-lt"/>
              </a:defRPr>
            </a:lvl4pPr>
            <a:lvl5pPr marL="2057400" indent="-228600" algn="l" rtl="0" eaLnBrk="0" fontAlgn="base" hangingPunct="0">
              <a:spcBef>
                <a:spcPct val="20000"/>
              </a:spcBef>
              <a:spcAft>
                <a:spcPct val="0"/>
              </a:spcAft>
              <a:buChar char="»"/>
              <a:defRPr sz="2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b="1" kern="0" dirty="0" smtClean="0"/>
              <a:t>Examples: </a:t>
            </a:r>
          </a:p>
          <a:p>
            <a:pPr lvl="1">
              <a:buFontTx/>
              <a:buChar char="-"/>
            </a:pPr>
            <a:r>
              <a:rPr lang="en-US" kern="0" dirty="0" smtClean="0"/>
              <a:t>Using social media (Twitter &amp; Facebook) to encourage Senator Schumer to introduce legislation that would enforce the right of disabled people to live in the community. </a:t>
            </a:r>
          </a:p>
          <a:p>
            <a:pPr lvl="1">
              <a:buFontTx/>
              <a:buChar char="-"/>
            </a:pPr>
            <a:r>
              <a:rPr lang="en-US" kern="0" dirty="0" smtClean="0"/>
              <a:t>Bringing constituents to their legislator’s office to discuss why affordable, accessible, integrated housing is needed. </a:t>
            </a:r>
          </a:p>
          <a:p>
            <a:pPr lvl="1">
              <a:buFontTx/>
              <a:buChar char="-"/>
            </a:pPr>
            <a:r>
              <a:rPr lang="en-US" kern="0" dirty="0" smtClean="0"/>
              <a:t>Encouraging advocates to email their legislators to describe how lever voting machines prevent them from participating in the voting process. </a:t>
            </a:r>
            <a:endParaRPr lang="en-US" kern="0" dirty="0"/>
          </a:p>
        </p:txBody>
      </p:sp>
    </p:spTree>
    <p:extLst>
      <p:ext uri="{BB962C8B-B14F-4D97-AF65-F5344CB8AC3E}">
        <p14:creationId xmlns:p14="http://schemas.microsoft.com/office/powerpoint/2010/main" val="916659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t>
            </a:r>
            <a:r>
              <a:rPr lang="en-US" dirty="0" smtClean="0"/>
              <a:t>ADMINISTRATIVE</a:t>
            </a:r>
            <a:endParaRPr lang="en-US" dirty="0"/>
          </a:p>
        </p:txBody>
      </p:sp>
      <p:sp>
        <p:nvSpPr>
          <p:cNvPr id="3" name="Content Placeholder 2"/>
          <p:cNvSpPr>
            <a:spLocks noGrp="1"/>
          </p:cNvSpPr>
          <p:nvPr>
            <p:ph idx="1"/>
          </p:nvPr>
        </p:nvSpPr>
        <p:spPr>
          <a:xfrm>
            <a:off x="1154954" y="2603499"/>
            <a:ext cx="9423210" cy="4153435"/>
          </a:xfrm>
        </p:spPr>
        <p:txBody>
          <a:bodyPr>
            <a:normAutofit/>
          </a:bodyPr>
          <a:lstStyle/>
          <a:p>
            <a:pPr marL="0" indent="0">
              <a:buNone/>
            </a:pPr>
            <a:r>
              <a:rPr lang="en-US" altLang="en-US" sz="2000" b="1" dirty="0"/>
              <a:t>What is it? </a:t>
            </a:r>
            <a:r>
              <a:rPr lang="en-US" altLang="en-US" sz="2000" dirty="0"/>
              <a:t>Influencing state agencies, businesses, organizations, administrations, and other entities.</a:t>
            </a:r>
          </a:p>
          <a:p>
            <a:pPr marL="0" indent="0">
              <a:buNone/>
            </a:pPr>
            <a:endParaRPr lang="en-US" altLang="en-US" sz="2000" dirty="0"/>
          </a:p>
          <a:p>
            <a:pPr marL="0" indent="0">
              <a:buNone/>
            </a:pPr>
            <a:r>
              <a:rPr lang="en-US" altLang="en-US" sz="2000" b="1" dirty="0"/>
              <a:t>Best Practices:</a:t>
            </a:r>
          </a:p>
          <a:p>
            <a:pPr>
              <a:buFontTx/>
              <a:buChar char="-"/>
            </a:pPr>
            <a:r>
              <a:rPr lang="en-US" altLang="en-US" sz="2000" dirty="0"/>
              <a:t>Submitting comments on proposed laws as to how it will affect people with disabilities</a:t>
            </a:r>
          </a:p>
          <a:p>
            <a:pPr>
              <a:buFontTx/>
              <a:buChar char="-"/>
            </a:pPr>
            <a:r>
              <a:rPr lang="en-US" altLang="en-US" sz="2000" dirty="0"/>
              <a:t>Testifying at hearings for proposed changes to policies affecting disabled people</a:t>
            </a:r>
          </a:p>
          <a:p>
            <a:pPr>
              <a:buFontTx/>
              <a:buChar char="-"/>
            </a:pPr>
            <a:r>
              <a:rPr lang="en-US" altLang="en-US" sz="2000" dirty="0"/>
              <a:t>Developing strong leaders with disabilities and helping them get appointed to the agencies/businesses in order to have the disability perspective on the inside. </a:t>
            </a:r>
          </a:p>
          <a:p>
            <a:endParaRPr lang="en-US" dirty="0"/>
          </a:p>
        </p:txBody>
      </p:sp>
    </p:spTree>
    <p:extLst>
      <p:ext uri="{BB962C8B-B14F-4D97-AF65-F5344CB8AC3E}">
        <p14:creationId xmlns:p14="http://schemas.microsoft.com/office/powerpoint/2010/main" val="1662610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ADMINISTRATIVE</a:t>
            </a:r>
          </a:p>
        </p:txBody>
      </p:sp>
      <p:sp>
        <p:nvSpPr>
          <p:cNvPr id="3" name="Content Placeholder 2"/>
          <p:cNvSpPr>
            <a:spLocks noGrp="1"/>
          </p:cNvSpPr>
          <p:nvPr>
            <p:ph idx="1"/>
          </p:nvPr>
        </p:nvSpPr>
        <p:spPr>
          <a:xfrm>
            <a:off x="1154954" y="2603499"/>
            <a:ext cx="10010351" cy="4124559"/>
          </a:xfrm>
        </p:spPr>
        <p:txBody>
          <a:bodyPr>
            <a:noAutofit/>
          </a:bodyPr>
          <a:lstStyle/>
          <a:p>
            <a:r>
              <a:rPr lang="en-US" sz="2800" b="1" dirty="0"/>
              <a:t>Examples: </a:t>
            </a:r>
          </a:p>
          <a:p>
            <a:pPr lvl="1"/>
            <a:r>
              <a:rPr lang="en-US" sz="2400" dirty="0"/>
              <a:t>Testifying when transportation company considered cutting routes which would then cut disabled people off from paratransit. </a:t>
            </a:r>
          </a:p>
          <a:p>
            <a:pPr lvl="1"/>
            <a:r>
              <a:rPr lang="en-US" sz="2400" dirty="0"/>
              <a:t>Submitting written comments when the NYS Building Codes were going to be amended to decrease required accessibility. </a:t>
            </a:r>
          </a:p>
          <a:p>
            <a:pPr lvl="1"/>
            <a:r>
              <a:rPr lang="en-US" sz="2400" dirty="0"/>
              <a:t>Training people with disabilities from our Leadership Academy and helping them get into positions of power in other organizations. </a:t>
            </a:r>
          </a:p>
        </p:txBody>
      </p:sp>
    </p:spTree>
    <p:extLst>
      <p:ext uri="{BB962C8B-B14F-4D97-AF65-F5344CB8AC3E}">
        <p14:creationId xmlns:p14="http://schemas.microsoft.com/office/powerpoint/2010/main" val="944464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a:t>
            </a:r>
            <a:r>
              <a:rPr lang="en-US" dirty="0" smtClean="0"/>
              <a:t>DIRECT ACTION</a:t>
            </a:r>
            <a:endParaRPr lang="en-US" dirty="0"/>
          </a:p>
        </p:txBody>
      </p:sp>
      <p:sp>
        <p:nvSpPr>
          <p:cNvPr id="3" name="Content Placeholder 2"/>
          <p:cNvSpPr>
            <a:spLocks noGrp="1"/>
          </p:cNvSpPr>
          <p:nvPr>
            <p:ph idx="1"/>
          </p:nvPr>
        </p:nvSpPr>
        <p:spPr>
          <a:xfrm>
            <a:off x="1154954" y="2603499"/>
            <a:ext cx="9692718" cy="4047557"/>
          </a:xfrm>
        </p:spPr>
        <p:txBody>
          <a:bodyPr>
            <a:noAutofit/>
          </a:bodyPr>
          <a:lstStyle/>
          <a:p>
            <a:pPr marL="0" indent="0">
              <a:buNone/>
            </a:pPr>
            <a:r>
              <a:rPr lang="en-US" altLang="en-US" sz="2400" b="1" dirty="0"/>
              <a:t>What is it? </a:t>
            </a:r>
            <a:r>
              <a:rPr lang="en-US" altLang="en-US" sz="2400" dirty="0"/>
              <a:t>Non-violent direct action, such as civil disobedience, street theater, and rallies can be used to bring about systems change.  </a:t>
            </a:r>
          </a:p>
          <a:p>
            <a:pPr marL="0" indent="0">
              <a:buNone/>
            </a:pPr>
            <a:endParaRPr lang="en-US" sz="2400" dirty="0"/>
          </a:p>
          <a:p>
            <a:pPr marL="0" indent="0">
              <a:buNone/>
            </a:pPr>
            <a:r>
              <a:rPr lang="en-US" sz="2400" b="1" dirty="0"/>
              <a:t>Best Practices: </a:t>
            </a:r>
          </a:p>
          <a:p>
            <a:pPr>
              <a:buFontTx/>
              <a:buChar char="-"/>
            </a:pPr>
            <a:r>
              <a:rPr lang="en-US" sz="2400" dirty="0"/>
              <a:t>Street theater outside of an inaccessible restaurant </a:t>
            </a:r>
          </a:p>
          <a:p>
            <a:pPr>
              <a:buFontTx/>
              <a:buChar char="-"/>
            </a:pPr>
            <a:r>
              <a:rPr lang="en-US" sz="2400" dirty="0"/>
              <a:t>Holding signs &amp; chanting outside of a discriminatory entity</a:t>
            </a:r>
          </a:p>
          <a:p>
            <a:pPr>
              <a:buFontTx/>
              <a:buChar char="-"/>
            </a:pPr>
            <a:r>
              <a:rPr lang="en-US" sz="2400" dirty="0"/>
              <a:t>Rally outside of a government office that is violating/not enforcing disability rights. </a:t>
            </a:r>
          </a:p>
        </p:txBody>
      </p:sp>
    </p:spTree>
    <p:extLst>
      <p:ext uri="{BB962C8B-B14F-4D97-AF65-F5344CB8AC3E}">
        <p14:creationId xmlns:p14="http://schemas.microsoft.com/office/powerpoint/2010/main" val="2500154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ADAPT’s Pitchfork: DIRECT ACTION</a:t>
            </a:r>
          </a:p>
        </p:txBody>
      </p:sp>
      <p:sp>
        <p:nvSpPr>
          <p:cNvPr id="3" name="Content Placeholder 2"/>
          <p:cNvSpPr>
            <a:spLocks noGrp="1"/>
          </p:cNvSpPr>
          <p:nvPr>
            <p:ph idx="1"/>
          </p:nvPr>
        </p:nvSpPr>
        <p:spPr>
          <a:xfrm>
            <a:off x="1154954" y="2603499"/>
            <a:ext cx="9875598" cy="3970555"/>
          </a:xfrm>
        </p:spPr>
        <p:txBody>
          <a:bodyPr>
            <a:normAutofit/>
          </a:bodyPr>
          <a:lstStyle/>
          <a:p>
            <a:r>
              <a:rPr lang="en-US" sz="2800" b="1" dirty="0"/>
              <a:t>Examples: </a:t>
            </a:r>
            <a:endParaRPr lang="en-US" sz="2800" b="1" dirty="0" smtClean="0"/>
          </a:p>
          <a:p>
            <a:pPr lvl="1">
              <a:buFontTx/>
              <a:buChar char="-"/>
            </a:pPr>
            <a:r>
              <a:rPr lang="en-US" sz="2400" dirty="0" smtClean="0"/>
              <a:t>Interrupting Clinton Rally for Disability Integration Act</a:t>
            </a:r>
            <a:r>
              <a:rPr lang="en-US" sz="2000" dirty="0" smtClean="0"/>
              <a:t>.</a:t>
            </a:r>
            <a:endParaRPr lang="en-US" sz="2000" dirty="0"/>
          </a:p>
          <a:p>
            <a:pPr lvl="1">
              <a:buFontTx/>
              <a:buChar char="-"/>
            </a:pPr>
            <a:r>
              <a:rPr lang="en-US" sz="2400" dirty="0"/>
              <a:t>Holding signs, chanting, passing out flyers, and blocking the entrances of a new Goodwill store to educate about their subminimum wage practices.</a:t>
            </a:r>
          </a:p>
          <a:p>
            <a:pPr lvl="1">
              <a:buFontTx/>
              <a:buChar char="-"/>
            </a:pPr>
            <a:r>
              <a:rPr lang="en-US" sz="2400" dirty="0"/>
              <a:t>Taking over the Governor’s rotunda and singing a disability version of “12 Days of Christmas” to secure funding for attendant services. </a:t>
            </a:r>
            <a:endParaRPr lang="en-US" sz="2400" dirty="0" smtClean="0"/>
          </a:p>
          <a:p>
            <a:pPr lvl="1">
              <a:buFontTx/>
              <a:buChar char="-"/>
            </a:pPr>
            <a:r>
              <a:rPr lang="en-US" sz="2400" dirty="0" smtClean="0"/>
              <a:t>Let them hear footsteps. </a:t>
            </a:r>
            <a:endParaRPr lang="en-US" sz="2400" dirty="0"/>
          </a:p>
        </p:txBody>
      </p:sp>
    </p:spTree>
    <p:extLst>
      <p:ext uri="{BB962C8B-B14F-4D97-AF65-F5344CB8AC3E}">
        <p14:creationId xmlns:p14="http://schemas.microsoft.com/office/powerpoint/2010/main" val="3916015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ADAPT’s Pitchfork</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Each fork can be used individually or together</a:t>
            </a:r>
          </a:p>
          <a:p>
            <a:r>
              <a:rPr lang="en-US" sz="3200" dirty="0"/>
              <a:t>Great for creating “Good Cop, Bad Cop” situations to push disability rights</a:t>
            </a:r>
          </a:p>
          <a:p>
            <a:r>
              <a:rPr lang="en-US" sz="3200" dirty="0"/>
              <a:t>The Pitchfork can be just as effective with community building as it can be with more assertive, targeted advocacy. </a:t>
            </a:r>
          </a:p>
          <a:p>
            <a:endParaRPr lang="en-US" dirty="0"/>
          </a:p>
        </p:txBody>
      </p:sp>
    </p:spTree>
    <p:extLst>
      <p:ext uri="{BB962C8B-B14F-4D97-AF65-F5344CB8AC3E}">
        <p14:creationId xmlns:p14="http://schemas.microsoft.com/office/powerpoint/2010/main" val="2107339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ADAPT Chapters organized?</a:t>
            </a:r>
            <a:endParaRPr lang="en-US" dirty="0"/>
          </a:p>
        </p:txBody>
      </p:sp>
      <p:sp>
        <p:nvSpPr>
          <p:cNvPr id="3" name="Content Placeholder 2"/>
          <p:cNvSpPr>
            <a:spLocks noGrp="1"/>
          </p:cNvSpPr>
          <p:nvPr>
            <p:ph idx="1"/>
          </p:nvPr>
        </p:nvSpPr>
        <p:spPr/>
        <p:txBody>
          <a:bodyPr/>
          <a:lstStyle/>
          <a:p>
            <a:r>
              <a:rPr lang="en-US" sz="2800" dirty="0" smtClean="0"/>
              <a:t>Requirements to be a chapter:</a:t>
            </a:r>
          </a:p>
          <a:p>
            <a:pPr lvl="1"/>
            <a:r>
              <a:rPr lang="en-US" sz="2400" dirty="0"/>
              <a:t>Be a group</a:t>
            </a:r>
          </a:p>
          <a:p>
            <a:pPr lvl="1"/>
            <a:r>
              <a:rPr lang="en-US" sz="2400" dirty="0"/>
              <a:t>Have a local action</a:t>
            </a:r>
          </a:p>
          <a:p>
            <a:pPr lvl="1"/>
            <a:r>
              <a:rPr lang="en-US" sz="2400" dirty="0"/>
              <a:t>Attend a national </a:t>
            </a:r>
            <a:r>
              <a:rPr lang="en-US" sz="2400" dirty="0" smtClean="0"/>
              <a:t>action</a:t>
            </a:r>
          </a:p>
          <a:p>
            <a:pPr marL="457200" lvl="1" indent="0">
              <a:buNone/>
            </a:pPr>
            <a:endParaRPr lang="en-US" sz="2400" b="1" dirty="0" smtClean="0"/>
          </a:p>
          <a:p>
            <a:r>
              <a:rPr lang="en-US" sz="2800" dirty="0" smtClean="0"/>
              <a:t>Organized by individuals or through/by CILs. </a:t>
            </a:r>
          </a:p>
          <a:p>
            <a:pPr lvl="1"/>
            <a:endParaRPr lang="en-US" dirty="0"/>
          </a:p>
        </p:txBody>
      </p:sp>
    </p:spTree>
    <p:extLst>
      <p:ext uri="{BB962C8B-B14F-4D97-AF65-F5344CB8AC3E}">
        <p14:creationId xmlns:p14="http://schemas.microsoft.com/office/powerpoint/2010/main" val="3885651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organizing through a CIL</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Having a space &amp; a schedule makes organizing easier.</a:t>
            </a:r>
          </a:p>
          <a:p>
            <a:pPr lvl="1"/>
            <a:r>
              <a:rPr lang="en-US" sz="2600" dirty="0" smtClean="0"/>
              <a:t>Timing matters! </a:t>
            </a:r>
          </a:p>
          <a:p>
            <a:r>
              <a:rPr lang="en-US" sz="2800" dirty="0" smtClean="0"/>
              <a:t>Being able to coordinate CIL efforts with ADAPT efforts locally, statewide, and nationally. </a:t>
            </a:r>
          </a:p>
          <a:p>
            <a:r>
              <a:rPr lang="en-US" sz="2800" dirty="0" smtClean="0"/>
              <a:t>Number of Activists </a:t>
            </a:r>
          </a:p>
          <a:p>
            <a:r>
              <a:rPr lang="en-US" sz="2800" dirty="0" smtClean="0"/>
              <a:t>Funding never hurts! </a:t>
            </a:r>
            <a:endParaRPr lang="en-US" sz="2800" dirty="0"/>
          </a:p>
        </p:txBody>
      </p:sp>
    </p:spTree>
    <p:extLst>
      <p:ext uri="{BB962C8B-B14F-4D97-AF65-F5344CB8AC3E}">
        <p14:creationId xmlns:p14="http://schemas.microsoft.com/office/powerpoint/2010/main" val="3897463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CIL and ADAPT issues</a:t>
            </a:r>
            <a:endParaRPr lang="en-US" dirty="0"/>
          </a:p>
        </p:txBody>
      </p:sp>
      <p:sp>
        <p:nvSpPr>
          <p:cNvPr id="3" name="Content Placeholder 2"/>
          <p:cNvSpPr>
            <a:spLocks noGrp="1"/>
          </p:cNvSpPr>
          <p:nvPr>
            <p:ph idx="1"/>
          </p:nvPr>
        </p:nvSpPr>
        <p:spPr/>
        <p:txBody>
          <a:bodyPr/>
          <a:lstStyle/>
          <a:p>
            <a:r>
              <a:rPr lang="en-US" sz="2400" dirty="0" smtClean="0"/>
              <a:t>Keep the orgs separate – ADAPT can work out of your CIL without </a:t>
            </a:r>
            <a:r>
              <a:rPr lang="en-US" sz="2400" b="1" dirty="0" smtClean="0"/>
              <a:t>being</a:t>
            </a:r>
            <a:r>
              <a:rPr lang="en-US" sz="2400" dirty="0" smtClean="0"/>
              <a:t> your CIL. </a:t>
            </a:r>
          </a:p>
          <a:p>
            <a:pPr lvl="1"/>
            <a:r>
              <a:rPr lang="en-US" sz="2000" dirty="0" smtClean="0"/>
              <a:t>Ex</a:t>
            </a:r>
            <a:r>
              <a:rPr lang="en-US" sz="2000" dirty="0"/>
              <a:t>: Your CIL can be politically polite and ADAPT can be the bulldog enforcers. </a:t>
            </a:r>
          </a:p>
          <a:p>
            <a:endParaRPr lang="en-US" sz="2400" dirty="0" smtClean="0"/>
          </a:p>
          <a:p>
            <a:r>
              <a:rPr lang="en-US" sz="2400" dirty="0" smtClean="0"/>
              <a:t>Legal issues: </a:t>
            </a:r>
          </a:p>
          <a:p>
            <a:pPr lvl="1"/>
            <a:r>
              <a:rPr lang="en-US" sz="2000" dirty="0" smtClean="0"/>
              <a:t>Lobbying</a:t>
            </a:r>
          </a:p>
          <a:p>
            <a:pPr lvl="1"/>
            <a:r>
              <a:rPr lang="en-US" sz="2000" dirty="0" smtClean="0"/>
              <a:t>Direct Actions – Administrative Leave Policies </a:t>
            </a:r>
          </a:p>
          <a:p>
            <a:endParaRPr lang="en-US" dirty="0" smtClean="0"/>
          </a:p>
        </p:txBody>
      </p:sp>
    </p:spTree>
    <p:extLst>
      <p:ext uri="{BB962C8B-B14F-4D97-AF65-F5344CB8AC3E}">
        <p14:creationId xmlns:p14="http://schemas.microsoft.com/office/powerpoint/2010/main" val="302181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ADAPT? </a:t>
            </a:r>
          </a:p>
        </p:txBody>
      </p:sp>
      <p:sp>
        <p:nvSpPr>
          <p:cNvPr id="3" name="Content Placeholder 2"/>
          <p:cNvSpPr>
            <a:spLocks noGrp="1"/>
          </p:cNvSpPr>
          <p:nvPr>
            <p:ph idx="1"/>
          </p:nvPr>
        </p:nvSpPr>
        <p:spPr/>
        <p:txBody>
          <a:bodyPr>
            <a:noAutofit/>
          </a:bodyPr>
          <a:lstStyle/>
          <a:p>
            <a:r>
              <a:rPr lang="en-US" sz="3400" dirty="0" smtClean="0"/>
              <a:t>Driving force behind the ADA</a:t>
            </a:r>
          </a:p>
          <a:p>
            <a:r>
              <a:rPr lang="en-US" sz="3400" dirty="0" smtClean="0"/>
              <a:t>The reason we have lifts on busses</a:t>
            </a:r>
          </a:p>
          <a:p>
            <a:r>
              <a:rPr lang="en-US" sz="3400" dirty="0" smtClean="0"/>
              <a:t>Bulldogs of the Disability Rights Movement</a:t>
            </a:r>
          </a:p>
          <a:p>
            <a:r>
              <a:rPr lang="en-US" sz="3400" dirty="0" smtClean="0"/>
              <a:t>Creator of the Disability Integration Act! </a:t>
            </a:r>
            <a:endParaRPr lang="en-US" sz="3400" dirty="0"/>
          </a:p>
        </p:txBody>
      </p:sp>
    </p:spTree>
    <p:extLst>
      <p:ext uri="{BB962C8B-B14F-4D97-AF65-F5344CB8AC3E}">
        <p14:creationId xmlns:p14="http://schemas.microsoft.com/office/powerpoint/2010/main" val="4293193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Young People can LEAD in ADAPT</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Workgroups </a:t>
            </a:r>
          </a:p>
          <a:p>
            <a:r>
              <a:rPr lang="en-US" sz="2800" dirty="0" smtClean="0"/>
              <a:t>Actions </a:t>
            </a:r>
          </a:p>
          <a:p>
            <a:r>
              <a:rPr lang="en-US" sz="2800" dirty="0" smtClean="0"/>
              <a:t>Advocacy </a:t>
            </a:r>
            <a:r>
              <a:rPr lang="en-US" sz="2800" dirty="0"/>
              <a:t>Projects </a:t>
            </a:r>
            <a:r>
              <a:rPr lang="en-US" sz="2000" dirty="0"/>
              <a:t>(</a:t>
            </a:r>
            <a:r>
              <a:rPr lang="en-US" sz="2000" dirty="0">
                <a:hlinkClick r:id="rId2"/>
              </a:rPr>
              <a:t>https://</a:t>
            </a:r>
            <a:r>
              <a:rPr lang="en-US" sz="2000" dirty="0" smtClean="0">
                <a:hlinkClick r:id="rId2"/>
              </a:rPr>
              <a:t>www.youtube.com/watch?v=PLPAzs0A5-Q</a:t>
            </a:r>
            <a:r>
              <a:rPr lang="en-US" sz="2000" dirty="0" smtClean="0"/>
              <a:t>)</a:t>
            </a:r>
          </a:p>
          <a:p>
            <a:endParaRPr lang="en-US" sz="2000" dirty="0" smtClean="0"/>
          </a:p>
          <a:p>
            <a:r>
              <a:rPr lang="en-US" sz="3000" dirty="0" smtClean="0"/>
              <a:t>Lead the charge into a building or lead the media coverage or lead the legal advocacy – there’s plenty of room to lead in ADAPT! </a:t>
            </a:r>
          </a:p>
          <a:p>
            <a:pPr marL="0" indent="0">
              <a:buNone/>
            </a:pPr>
            <a:endParaRPr lang="en-US" dirty="0"/>
          </a:p>
        </p:txBody>
      </p:sp>
    </p:spTree>
    <p:extLst>
      <p:ext uri="{BB962C8B-B14F-4D97-AF65-F5344CB8AC3E}">
        <p14:creationId xmlns:p14="http://schemas.microsoft.com/office/powerpoint/2010/main" val="3881838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benefit from ADAPT	</a:t>
            </a:r>
            <a:endParaRPr lang="en-US" dirty="0"/>
          </a:p>
        </p:txBody>
      </p:sp>
      <p:sp>
        <p:nvSpPr>
          <p:cNvPr id="3" name="Content Placeholder 2"/>
          <p:cNvSpPr>
            <a:spLocks noGrp="1"/>
          </p:cNvSpPr>
          <p:nvPr>
            <p:ph idx="1"/>
          </p:nvPr>
        </p:nvSpPr>
        <p:spPr>
          <a:xfrm>
            <a:off x="1154954" y="2603500"/>
            <a:ext cx="10329910" cy="3980180"/>
          </a:xfrm>
        </p:spPr>
        <p:txBody>
          <a:bodyPr>
            <a:normAutofit fontScale="92500" lnSpcReduction="10000"/>
          </a:bodyPr>
          <a:lstStyle/>
          <a:p>
            <a:r>
              <a:rPr lang="en-US" sz="2400" dirty="0" smtClean="0"/>
              <a:t>Disability Pride</a:t>
            </a:r>
          </a:p>
          <a:p>
            <a:r>
              <a:rPr lang="en-US" sz="2400" dirty="0"/>
              <a:t>Media </a:t>
            </a:r>
            <a:r>
              <a:rPr lang="en-US" sz="2400" dirty="0" smtClean="0"/>
              <a:t>interaction</a:t>
            </a:r>
          </a:p>
          <a:p>
            <a:r>
              <a:rPr lang="en-US" sz="2400" dirty="0" smtClean="0"/>
              <a:t>Leadership skills </a:t>
            </a:r>
          </a:p>
          <a:p>
            <a:r>
              <a:rPr lang="en-US" sz="2400" dirty="0" smtClean="0"/>
              <a:t>Organization skills </a:t>
            </a:r>
          </a:p>
          <a:p>
            <a:r>
              <a:rPr lang="en-US" sz="2400" dirty="0" smtClean="0"/>
              <a:t>Public speaking</a:t>
            </a:r>
          </a:p>
          <a:p>
            <a:r>
              <a:rPr lang="en-US" sz="2400" dirty="0" smtClean="0"/>
              <a:t>Opportunities to do things most people NEVER get to do:</a:t>
            </a:r>
          </a:p>
          <a:p>
            <a:pPr lvl="1"/>
            <a:r>
              <a:rPr lang="en-US" sz="2000" dirty="0" smtClean="0"/>
              <a:t>Writing legal briefs for the Supreme Court</a:t>
            </a:r>
          </a:p>
          <a:p>
            <a:pPr lvl="1"/>
            <a:r>
              <a:rPr lang="en-US" sz="2000" dirty="0" smtClean="0"/>
              <a:t>Negotiating with governors</a:t>
            </a:r>
          </a:p>
          <a:p>
            <a:pPr lvl="1"/>
            <a:r>
              <a:rPr lang="en-US" sz="2000" dirty="0" smtClean="0"/>
              <a:t>Dinners with Senators, Whitehouse invitations, and more. </a:t>
            </a:r>
          </a:p>
          <a:p>
            <a:pPr lvl="1"/>
            <a:endParaRPr lang="en-US" sz="2000" dirty="0" smtClean="0"/>
          </a:p>
          <a:p>
            <a:pPr lvl="1"/>
            <a:endParaRPr lang="en-US" dirty="0"/>
          </a:p>
        </p:txBody>
      </p:sp>
    </p:spTree>
    <p:extLst>
      <p:ext uri="{BB962C8B-B14F-4D97-AF65-F5344CB8AC3E}">
        <p14:creationId xmlns:p14="http://schemas.microsoft.com/office/powerpoint/2010/main" val="1648451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ADAPT benefit from us?</a:t>
            </a:r>
            <a:endParaRPr lang="en-US" dirty="0"/>
          </a:p>
        </p:txBody>
      </p:sp>
      <p:sp>
        <p:nvSpPr>
          <p:cNvPr id="3" name="Content Placeholder 2"/>
          <p:cNvSpPr>
            <a:spLocks noGrp="1"/>
          </p:cNvSpPr>
          <p:nvPr>
            <p:ph idx="1"/>
          </p:nvPr>
        </p:nvSpPr>
        <p:spPr/>
        <p:txBody>
          <a:bodyPr>
            <a:normAutofit/>
          </a:bodyPr>
          <a:lstStyle/>
          <a:p>
            <a:r>
              <a:rPr lang="en-US" sz="2800" dirty="0" smtClean="0"/>
              <a:t>Leveraging our skills</a:t>
            </a:r>
          </a:p>
          <a:p>
            <a:pPr lvl="1"/>
            <a:r>
              <a:rPr lang="en-US" sz="2600" dirty="0" smtClean="0"/>
              <a:t>Education</a:t>
            </a:r>
          </a:p>
          <a:p>
            <a:pPr lvl="1"/>
            <a:r>
              <a:rPr lang="en-US" sz="2600" dirty="0" smtClean="0"/>
              <a:t>Social Media </a:t>
            </a:r>
          </a:p>
          <a:p>
            <a:pPr lvl="1"/>
            <a:r>
              <a:rPr lang="en-US" sz="2600" dirty="0" smtClean="0"/>
              <a:t>Diverse backgrounds </a:t>
            </a:r>
          </a:p>
          <a:p>
            <a:r>
              <a:rPr lang="en-US" sz="2800" dirty="0" smtClean="0"/>
              <a:t>New </a:t>
            </a:r>
            <a:r>
              <a:rPr lang="en-US" sz="2800" dirty="0"/>
              <a:t>ideas </a:t>
            </a:r>
          </a:p>
          <a:p>
            <a:r>
              <a:rPr lang="en-US" sz="2800" dirty="0"/>
              <a:t>Energy &amp; excitement </a:t>
            </a:r>
            <a:r>
              <a:rPr lang="en-US" sz="2800" dirty="0" smtClean="0"/>
              <a:t> </a:t>
            </a:r>
            <a:endParaRPr lang="en-US" sz="2800" dirty="0"/>
          </a:p>
        </p:txBody>
      </p:sp>
    </p:spTree>
    <p:extLst>
      <p:ext uri="{BB962C8B-B14F-4D97-AF65-F5344CB8AC3E}">
        <p14:creationId xmlns:p14="http://schemas.microsoft.com/office/powerpoint/2010/main" val="1922773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MOVEMENT benefit from us? </a:t>
            </a:r>
            <a:endParaRPr lang="en-US" dirty="0"/>
          </a:p>
        </p:txBody>
      </p:sp>
      <p:sp>
        <p:nvSpPr>
          <p:cNvPr id="3" name="Content Placeholder 2"/>
          <p:cNvSpPr>
            <a:spLocks noGrp="1"/>
          </p:cNvSpPr>
          <p:nvPr>
            <p:ph idx="1"/>
          </p:nvPr>
        </p:nvSpPr>
        <p:spPr>
          <a:xfrm>
            <a:off x="1289304" y="2365756"/>
            <a:ext cx="9404541" cy="4163060"/>
          </a:xfrm>
        </p:spPr>
        <p:txBody>
          <a:bodyPr>
            <a:normAutofit/>
          </a:bodyPr>
          <a:lstStyle/>
          <a:p>
            <a:r>
              <a:rPr lang="en-US" sz="3200" dirty="0" smtClean="0"/>
              <a:t>More people to do the work = more work getting done! </a:t>
            </a:r>
          </a:p>
          <a:p>
            <a:r>
              <a:rPr lang="en-US" sz="3200" dirty="0" smtClean="0"/>
              <a:t>Spreading messages faster through social media </a:t>
            </a:r>
          </a:p>
          <a:p>
            <a:r>
              <a:rPr lang="en-US" sz="3200" dirty="0" smtClean="0"/>
              <a:t>Using our local work to have national benefits </a:t>
            </a:r>
          </a:p>
        </p:txBody>
      </p:sp>
    </p:spTree>
    <p:extLst>
      <p:ext uri="{BB962C8B-B14F-4D97-AF65-F5344CB8AC3E}">
        <p14:creationId xmlns:p14="http://schemas.microsoft.com/office/powerpoint/2010/main" val="248109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the MOVEMENT benefit from us? </a:t>
            </a:r>
          </a:p>
        </p:txBody>
      </p:sp>
      <p:sp>
        <p:nvSpPr>
          <p:cNvPr id="3" name="Content Placeholder 2"/>
          <p:cNvSpPr>
            <a:spLocks noGrp="1"/>
          </p:cNvSpPr>
          <p:nvPr>
            <p:ph idx="1"/>
          </p:nvPr>
        </p:nvSpPr>
        <p:spPr/>
        <p:txBody>
          <a:bodyPr/>
          <a:lstStyle/>
          <a:p>
            <a:r>
              <a:rPr lang="en-US" sz="3200" dirty="0" smtClean="0"/>
              <a:t>Bringing intersectionality to disability rights activism</a:t>
            </a:r>
            <a:endParaRPr lang="en-US" sz="3200" dirty="0"/>
          </a:p>
          <a:p>
            <a:r>
              <a:rPr lang="en-US" sz="3200" dirty="0"/>
              <a:t>Continuing Disability Activism – we are the future of the movement! </a:t>
            </a:r>
          </a:p>
          <a:p>
            <a:endParaRPr lang="en-US" dirty="0"/>
          </a:p>
        </p:txBody>
      </p:sp>
    </p:spTree>
    <p:extLst>
      <p:ext uri="{BB962C8B-B14F-4D97-AF65-F5344CB8AC3E}">
        <p14:creationId xmlns:p14="http://schemas.microsoft.com/office/powerpoint/2010/main" val="3927040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t>
            </a:r>
            <a:r>
              <a:rPr lang="en-US" dirty="0" smtClean="0"/>
              <a:t>ADAPT &amp; the Movement </a:t>
            </a:r>
            <a:r>
              <a:rPr lang="en-US" dirty="0"/>
              <a:t>benefit from us?</a:t>
            </a:r>
          </a:p>
        </p:txBody>
      </p:sp>
      <p:sp>
        <p:nvSpPr>
          <p:cNvPr id="3" name="Content Placeholder 2"/>
          <p:cNvSpPr>
            <a:spLocks noGrp="1"/>
          </p:cNvSpPr>
          <p:nvPr>
            <p:ph idx="1"/>
          </p:nvPr>
        </p:nvSpPr>
        <p:spPr>
          <a:xfrm>
            <a:off x="521208" y="2295144"/>
            <a:ext cx="8833103" cy="4370832"/>
          </a:xfrm>
        </p:spPr>
        <p:txBody>
          <a:bodyPr>
            <a:normAutofit/>
          </a:bodyPr>
          <a:lstStyle/>
          <a:p>
            <a:r>
              <a:rPr lang="en-US" sz="3200" dirty="0" smtClean="0"/>
              <a:t>Disability Integration Act!</a:t>
            </a:r>
          </a:p>
          <a:p>
            <a:pPr lvl="1"/>
            <a:r>
              <a:rPr lang="en-US" sz="2800" smtClean="0"/>
              <a:t>We wrote </a:t>
            </a:r>
            <a:r>
              <a:rPr lang="en-US" sz="2800" dirty="0" smtClean="0"/>
              <a:t>DIA</a:t>
            </a:r>
          </a:p>
          <a:p>
            <a:pPr lvl="1"/>
            <a:r>
              <a:rPr lang="en-US" sz="2800" dirty="0" smtClean="0"/>
              <a:t>We secured cosponsors</a:t>
            </a:r>
          </a:p>
          <a:p>
            <a:pPr lvl="1"/>
            <a:r>
              <a:rPr lang="en-US" sz="2800" dirty="0" smtClean="0"/>
              <a:t>We secured Clinton &amp; Sanders support</a:t>
            </a:r>
          </a:p>
          <a:p>
            <a:pPr lvl="1"/>
            <a:r>
              <a:rPr lang="en-US" sz="2800" dirty="0" smtClean="0"/>
              <a:t>We created the social media buzz </a:t>
            </a:r>
          </a:p>
          <a:p>
            <a:pPr lvl="2"/>
            <a:r>
              <a:rPr lang="en-US" sz="2400" dirty="0" smtClean="0"/>
              <a:t>#</a:t>
            </a:r>
            <a:r>
              <a:rPr lang="en-US" sz="2400" dirty="0" err="1" smtClean="0"/>
              <a:t>DIAToday</a:t>
            </a:r>
            <a:r>
              <a:rPr lang="en-US" sz="2400" dirty="0" smtClean="0"/>
              <a:t> </a:t>
            </a:r>
          </a:p>
          <a:p>
            <a:pPr lvl="2"/>
            <a:r>
              <a:rPr lang="en-US" sz="2400" dirty="0" smtClean="0"/>
              <a:t>Memes</a:t>
            </a:r>
          </a:p>
          <a:p>
            <a:pPr lvl="2"/>
            <a:r>
              <a:rPr lang="en-US" sz="2400" dirty="0" smtClean="0"/>
              <a:t>Logo</a:t>
            </a:r>
            <a:endParaRPr lang="en-US" sz="2400" dirty="0"/>
          </a:p>
        </p:txBody>
      </p:sp>
      <p:pic>
        <p:nvPicPr>
          <p:cNvPr id="2050" name="Picture 2" descr="https://scontent.xx.fbcdn.net/t31.0-8/s960x960/12604820_152974628415454_2564666178293804951_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7431" y="2404872"/>
            <a:ext cx="3754840" cy="4023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48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me more about ADAPT</a:t>
            </a:r>
            <a:endParaRPr lang="en-US" dirty="0"/>
          </a:p>
        </p:txBody>
      </p:sp>
      <p:sp>
        <p:nvSpPr>
          <p:cNvPr id="3" name="Content Placeholder 2"/>
          <p:cNvSpPr>
            <a:spLocks noGrp="1"/>
          </p:cNvSpPr>
          <p:nvPr>
            <p:ph idx="1"/>
          </p:nvPr>
        </p:nvSpPr>
        <p:spPr/>
        <p:txBody>
          <a:bodyPr>
            <a:normAutofit/>
          </a:bodyPr>
          <a:lstStyle/>
          <a:p>
            <a:r>
              <a:rPr lang="en-US" sz="4000" dirty="0" smtClean="0"/>
              <a:t>Where: Nation wide! </a:t>
            </a:r>
          </a:p>
          <a:p>
            <a:endParaRPr lang="en-US" sz="4000" dirty="0" smtClean="0"/>
          </a:p>
          <a:p>
            <a:r>
              <a:rPr lang="en-US" sz="4000" dirty="0" smtClean="0"/>
              <a:t>Who: Disabled and nondisabled activists who believe in disability rights. </a:t>
            </a:r>
          </a:p>
          <a:p>
            <a:pPr marL="0" indent="0">
              <a:buNone/>
            </a:pPr>
            <a:endParaRPr lang="en-US" sz="4000" dirty="0"/>
          </a:p>
        </p:txBody>
      </p:sp>
    </p:spTree>
    <p:extLst>
      <p:ext uri="{BB962C8B-B14F-4D97-AF65-F5344CB8AC3E}">
        <p14:creationId xmlns:p14="http://schemas.microsoft.com/office/powerpoint/2010/main" val="231092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t>
            </a:r>
            <a:r>
              <a:rPr lang="en-US" dirty="0" smtClean="0"/>
              <a:t>am I to ADAPT?</a:t>
            </a:r>
            <a:endParaRPr lang="en-US" dirty="0"/>
          </a:p>
        </p:txBody>
      </p:sp>
      <p:sp>
        <p:nvSpPr>
          <p:cNvPr id="3" name="Content Placeholder 2"/>
          <p:cNvSpPr>
            <a:spLocks noGrp="1"/>
          </p:cNvSpPr>
          <p:nvPr>
            <p:ph idx="1"/>
          </p:nvPr>
        </p:nvSpPr>
        <p:spPr>
          <a:xfrm>
            <a:off x="731957" y="2240280"/>
            <a:ext cx="9607406" cy="4242816"/>
          </a:xfrm>
        </p:spPr>
        <p:txBody>
          <a:bodyPr>
            <a:noAutofit/>
          </a:bodyPr>
          <a:lstStyle/>
          <a:p>
            <a:pPr marL="0" indent="0">
              <a:buNone/>
            </a:pPr>
            <a:r>
              <a:rPr lang="en-US" sz="2800" dirty="0" smtClean="0"/>
              <a:t> </a:t>
            </a:r>
          </a:p>
        </p:txBody>
      </p:sp>
      <p:pic>
        <p:nvPicPr>
          <p:cNvPr id="3076" name="Picture 4" descr="https://scontent.xx.fbcdn.net/v/t1.0-9/12002807_979684797299_2458745264954739736_n.jpg?oh=868e1ed2526bebc5c10429a30244c891&amp;oe=5811A86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397" y="2790038"/>
            <a:ext cx="3143299" cy="31433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43400" y="2790038"/>
            <a:ext cx="6263639" cy="2862322"/>
          </a:xfrm>
          <a:prstGeom prst="rect">
            <a:avLst/>
          </a:prstGeom>
          <a:noFill/>
        </p:spPr>
        <p:txBody>
          <a:bodyPr wrap="square" rtlCol="0">
            <a:spAutoFit/>
          </a:bodyPr>
          <a:lstStyle/>
          <a:p>
            <a:r>
              <a:rPr lang="en-US" dirty="0" smtClean="0"/>
              <a:t>Stephanie Woodward</a:t>
            </a:r>
          </a:p>
          <a:p>
            <a:r>
              <a:rPr lang="en-US" dirty="0" smtClean="0"/>
              <a:t>Rochester </a:t>
            </a:r>
            <a:r>
              <a:rPr lang="en-US" dirty="0" smtClean="0"/>
              <a:t>ADAPT</a:t>
            </a:r>
            <a:endParaRPr lang="en-US" dirty="0" smtClean="0"/>
          </a:p>
          <a:p>
            <a:r>
              <a:rPr lang="en-US" dirty="0" smtClean="0"/>
              <a:t>6 arrests &amp; </a:t>
            </a:r>
            <a:r>
              <a:rPr lang="en-US" dirty="0" smtClean="0"/>
              <a:t>counting</a:t>
            </a:r>
          </a:p>
          <a:p>
            <a:endParaRPr lang="en-US" dirty="0"/>
          </a:p>
          <a:p>
            <a:r>
              <a:rPr lang="en-US" dirty="0" smtClean="0"/>
              <a:t>Lawyer for national positions</a:t>
            </a:r>
          </a:p>
          <a:p>
            <a:r>
              <a:rPr lang="en-US" dirty="0" smtClean="0"/>
              <a:t>Organizer</a:t>
            </a:r>
          </a:p>
          <a:p>
            <a:r>
              <a:rPr lang="en-US" dirty="0" smtClean="0"/>
              <a:t>Chanter</a:t>
            </a:r>
          </a:p>
          <a:p>
            <a:r>
              <a:rPr lang="en-US" dirty="0" smtClean="0"/>
              <a:t>Color Leader</a:t>
            </a:r>
          </a:p>
          <a:p>
            <a:r>
              <a:rPr lang="en-US" dirty="0" smtClean="0"/>
              <a:t>CFC Co-chair</a:t>
            </a:r>
          </a:p>
          <a:p>
            <a:r>
              <a:rPr lang="en-US" dirty="0" smtClean="0"/>
              <a:t>Arrestee</a:t>
            </a:r>
            <a:r>
              <a:rPr lang="en-US" dirty="0" smtClean="0"/>
              <a:t> </a:t>
            </a:r>
            <a:endParaRPr lang="en-US" dirty="0"/>
          </a:p>
        </p:txBody>
      </p:sp>
    </p:spTree>
    <p:extLst>
      <p:ext uri="{BB962C8B-B14F-4D97-AF65-F5344CB8AC3E}">
        <p14:creationId xmlns:p14="http://schemas.microsoft.com/office/powerpoint/2010/main" val="298609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t>
            </a:r>
            <a:r>
              <a:rPr lang="en-US" dirty="0" smtClean="0"/>
              <a:t>am I to my </a:t>
            </a:r>
            <a:r>
              <a:rPr lang="en-US" dirty="0" smtClean="0"/>
              <a:t>CIL?	</a:t>
            </a:r>
            <a:endParaRPr lang="en-US" dirty="0"/>
          </a:p>
        </p:txBody>
      </p:sp>
      <p:sp>
        <p:nvSpPr>
          <p:cNvPr id="3" name="Content Placeholder 2"/>
          <p:cNvSpPr>
            <a:spLocks noGrp="1"/>
          </p:cNvSpPr>
          <p:nvPr>
            <p:ph idx="1"/>
          </p:nvPr>
        </p:nvSpPr>
        <p:spPr>
          <a:xfrm>
            <a:off x="1225296" y="2594356"/>
            <a:ext cx="9413685" cy="3833876"/>
          </a:xfrm>
        </p:spPr>
        <p:txBody>
          <a:bodyPr>
            <a:normAutofit/>
          </a:bodyPr>
          <a:lstStyle/>
          <a:p>
            <a:r>
              <a:rPr lang="en-US" sz="3400" dirty="0" smtClean="0"/>
              <a:t>Stephanie Woodward</a:t>
            </a:r>
          </a:p>
          <a:p>
            <a:pPr lvl="1"/>
            <a:r>
              <a:rPr lang="en-US" sz="2900" dirty="0"/>
              <a:t>Director of Advocacy at the Center for Disability </a:t>
            </a:r>
            <a:r>
              <a:rPr lang="en-US" sz="2900" dirty="0" smtClean="0"/>
              <a:t>Rights</a:t>
            </a:r>
          </a:p>
          <a:p>
            <a:pPr lvl="1"/>
            <a:r>
              <a:rPr lang="en-US" sz="2900" dirty="0" smtClean="0"/>
              <a:t>Lawyer for local issues</a:t>
            </a:r>
          </a:p>
          <a:p>
            <a:pPr lvl="1"/>
            <a:r>
              <a:rPr lang="en-US" sz="2900" dirty="0" smtClean="0"/>
              <a:t>Policy writer/negotiator</a:t>
            </a:r>
            <a:endParaRPr lang="en-US" sz="2900" dirty="0"/>
          </a:p>
          <a:p>
            <a:pPr marL="457200" lvl="1" indent="0">
              <a:buNone/>
            </a:pPr>
            <a:endParaRPr lang="en-US" sz="3000" dirty="0" smtClean="0"/>
          </a:p>
        </p:txBody>
      </p:sp>
    </p:spTree>
    <p:extLst>
      <p:ext uri="{BB962C8B-B14F-4D97-AF65-F5344CB8AC3E}">
        <p14:creationId xmlns:p14="http://schemas.microsoft.com/office/powerpoint/2010/main" val="1121433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smtClean="0"/>
              <a:t>did I get </a:t>
            </a:r>
            <a:r>
              <a:rPr lang="en-US" dirty="0" smtClean="0"/>
              <a:t>involved with ADAPT?</a:t>
            </a:r>
            <a:endParaRPr lang="en-US" dirty="0"/>
          </a:p>
        </p:txBody>
      </p:sp>
      <p:sp>
        <p:nvSpPr>
          <p:cNvPr id="3" name="Content Placeholder 2"/>
          <p:cNvSpPr>
            <a:spLocks noGrp="1"/>
          </p:cNvSpPr>
          <p:nvPr>
            <p:ph idx="1"/>
          </p:nvPr>
        </p:nvSpPr>
        <p:spPr>
          <a:xfrm>
            <a:off x="1154954" y="2603500"/>
            <a:ext cx="9406366" cy="4099052"/>
          </a:xfrm>
        </p:spPr>
        <p:txBody>
          <a:bodyPr>
            <a:normAutofit/>
          </a:bodyPr>
          <a:lstStyle/>
          <a:p>
            <a:pPr lvl="1"/>
            <a:r>
              <a:rPr lang="en-US" sz="2400" dirty="0" smtClean="0"/>
              <a:t>Interned </a:t>
            </a:r>
            <a:r>
              <a:rPr lang="en-US" sz="2400" dirty="0" smtClean="0"/>
              <a:t>at CDR, went on a </a:t>
            </a:r>
            <a:r>
              <a:rPr lang="en-US" sz="2400" dirty="0" smtClean="0"/>
              <a:t>state </a:t>
            </a:r>
            <a:r>
              <a:rPr lang="en-US" sz="2400" dirty="0" smtClean="0"/>
              <a:t>action as an intern at my CIL </a:t>
            </a:r>
            <a:r>
              <a:rPr lang="en-US" sz="2400" dirty="0" smtClean="0"/>
              <a:t>and got hooked. </a:t>
            </a:r>
            <a:endParaRPr lang="en-US" sz="2400" dirty="0" smtClean="0"/>
          </a:p>
          <a:p>
            <a:pPr lvl="1"/>
            <a:endParaRPr lang="en-US" sz="2400" dirty="0"/>
          </a:p>
          <a:p>
            <a:pPr lvl="1"/>
            <a:endParaRPr lang="en-US" sz="2400" dirty="0"/>
          </a:p>
          <a:p>
            <a:pPr lvl="1"/>
            <a:r>
              <a:rPr lang="en-US" sz="2400" dirty="0" smtClean="0"/>
              <a:t>CIL is very supportive of ADAPT</a:t>
            </a:r>
            <a:endParaRPr lang="en-US" sz="2400" dirty="0" smtClean="0"/>
          </a:p>
        </p:txBody>
      </p:sp>
    </p:spTree>
    <p:extLst>
      <p:ext uri="{BB962C8B-B14F-4D97-AF65-F5344CB8AC3E}">
        <p14:creationId xmlns:p14="http://schemas.microsoft.com/office/powerpoint/2010/main" val="368078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ADAPT relate to your CIL?</a:t>
            </a:r>
            <a:endParaRPr lang="en-US" dirty="0"/>
          </a:p>
        </p:txBody>
      </p:sp>
      <p:sp>
        <p:nvSpPr>
          <p:cNvPr id="3" name="Content Placeholder 2"/>
          <p:cNvSpPr>
            <a:spLocks noGrp="1"/>
          </p:cNvSpPr>
          <p:nvPr>
            <p:ph idx="1"/>
          </p:nvPr>
        </p:nvSpPr>
        <p:spPr/>
        <p:txBody>
          <a:bodyPr/>
          <a:lstStyle/>
          <a:p>
            <a:pPr marL="0" indent="0">
              <a:buNone/>
            </a:pPr>
            <a:r>
              <a:rPr lang="en-US" altLang="en-US" sz="2800" dirty="0"/>
              <a:t>Systems Advocacy is a core service!</a:t>
            </a:r>
          </a:p>
          <a:p>
            <a:pPr lvl="1"/>
            <a:r>
              <a:rPr lang="en-US" altLang="en-US" sz="2400" dirty="0"/>
              <a:t>What is it?</a:t>
            </a:r>
          </a:p>
          <a:p>
            <a:pPr lvl="1"/>
            <a:r>
              <a:rPr lang="en-US" altLang="en-US" sz="2400" dirty="0"/>
              <a:t>Can we do it?</a:t>
            </a:r>
          </a:p>
          <a:p>
            <a:pPr lvl="1"/>
            <a:r>
              <a:rPr lang="en-US" altLang="en-US" sz="2400" dirty="0"/>
              <a:t>Why would we do it?</a:t>
            </a:r>
          </a:p>
          <a:p>
            <a:pPr lvl="1"/>
            <a:r>
              <a:rPr lang="en-US" altLang="en-US" sz="2400" dirty="0"/>
              <a:t>How do we do it?</a:t>
            </a:r>
          </a:p>
          <a:p>
            <a:pPr lvl="1"/>
            <a:r>
              <a:rPr lang="en-US" altLang="en-US" sz="2400" dirty="0"/>
              <a:t>What are we going to do?</a:t>
            </a:r>
          </a:p>
          <a:p>
            <a:endParaRPr lang="en-US" dirty="0"/>
          </a:p>
        </p:txBody>
      </p:sp>
    </p:spTree>
    <p:extLst>
      <p:ext uri="{BB962C8B-B14F-4D97-AF65-F5344CB8AC3E}">
        <p14:creationId xmlns:p14="http://schemas.microsoft.com/office/powerpoint/2010/main" val="2425884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Advocacy is a Core Service!</a:t>
            </a:r>
            <a:endParaRPr lang="en-US" dirty="0"/>
          </a:p>
        </p:txBody>
      </p:sp>
      <p:sp>
        <p:nvSpPr>
          <p:cNvPr id="3" name="Content Placeholder 2"/>
          <p:cNvSpPr>
            <a:spLocks noGrp="1"/>
          </p:cNvSpPr>
          <p:nvPr>
            <p:ph idx="1"/>
          </p:nvPr>
        </p:nvSpPr>
        <p:spPr/>
        <p:txBody>
          <a:bodyPr>
            <a:normAutofit/>
          </a:bodyPr>
          <a:lstStyle/>
          <a:p>
            <a:r>
              <a:rPr lang="en-US" altLang="en-US" sz="2800" dirty="0"/>
              <a:t>It’s fun to do!</a:t>
            </a:r>
          </a:p>
          <a:p>
            <a:r>
              <a:rPr lang="en-US" altLang="en-US" sz="2800" dirty="0"/>
              <a:t>It’s required of all Centers!</a:t>
            </a:r>
          </a:p>
          <a:p>
            <a:r>
              <a:rPr lang="en-US" altLang="en-US" sz="2800" dirty="0"/>
              <a:t>You get paid to make the world a better place! </a:t>
            </a:r>
          </a:p>
          <a:p>
            <a:r>
              <a:rPr lang="en-US" altLang="en-US" sz="2800" dirty="0"/>
              <a:t>Results are literally life changing! </a:t>
            </a:r>
          </a:p>
          <a:p>
            <a:r>
              <a:rPr lang="en-US" altLang="en-US" sz="2800" dirty="0"/>
              <a:t>Not the same as lobbying.</a:t>
            </a:r>
          </a:p>
          <a:p>
            <a:r>
              <a:rPr lang="en-US" altLang="en-US" sz="2800" dirty="0"/>
              <a:t>Works hand in hand with individual services</a:t>
            </a:r>
            <a:r>
              <a:rPr lang="en-US" altLang="en-US" sz="2800" dirty="0" smtClean="0"/>
              <a:t>.</a:t>
            </a:r>
            <a:endParaRPr lang="en-US" altLang="en-US" sz="2800" dirty="0"/>
          </a:p>
        </p:txBody>
      </p:sp>
    </p:spTree>
    <p:extLst>
      <p:ext uri="{BB962C8B-B14F-4D97-AF65-F5344CB8AC3E}">
        <p14:creationId xmlns:p14="http://schemas.microsoft.com/office/powerpoint/2010/main" val="1892964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8355</TotalTime>
  <Words>1794</Words>
  <Application>Microsoft Office PowerPoint</Application>
  <PresentationFormat>Widescreen</PresentationFormat>
  <Paragraphs>223</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Century Gothic</vt:lpstr>
      <vt:lpstr>Wingdings 3</vt:lpstr>
      <vt:lpstr>Ion Boardroom</vt:lpstr>
      <vt:lpstr>Advocacy ADAPT Style: Organizing ADAPT Activism Through CILs</vt:lpstr>
      <vt:lpstr>What is ADAPT? </vt:lpstr>
      <vt:lpstr>What is ADAPT? </vt:lpstr>
      <vt:lpstr>Tell me more about ADAPT</vt:lpstr>
      <vt:lpstr>Who am I to ADAPT?</vt:lpstr>
      <vt:lpstr>Who am I to my CIL? </vt:lpstr>
      <vt:lpstr>How did I get involved with ADAPT?</vt:lpstr>
      <vt:lpstr>How Does ADAPT relate to your CIL?</vt:lpstr>
      <vt:lpstr>Systems Advocacy is a Core Service!</vt:lpstr>
      <vt:lpstr>Why do Systems Advocacy with ADAPT?</vt:lpstr>
      <vt:lpstr>Why do Systems Advocacy with ADAPT?</vt:lpstr>
      <vt:lpstr>Why do Systems Advocacy with ADAPT?</vt:lpstr>
      <vt:lpstr>Why do Systems Advocacy with ADAPT?</vt:lpstr>
      <vt:lpstr>Why do Systems Advocacy with ADAPT?</vt:lpstr>
      <vt:lpstr>ADAPT’s Pitchfork of Systems Advocacy</vt:lpstr>
      <vt:lpstr>ADAPT’s Pitchfork: MEDIA</vt:lpstr>
      <vt:lpstr>ADAPT’s Pitchfork: MEDIA examples</vt:lpstr>
      <vt:lpstr>ADAPT’s Pitchfork: LEGAL</vt:lpstr>
      <vt:lpstr>ADAPT’s Pitchfork: LEGAL examples</vt:lpstr>
      <vt:lpstr>ADAPT’s Pitchfork: LEGISLATIVE</vt:lpstr>
      <vt:lpstr>ADAPT’s Pitchfork: LEGISLATIVE</vt:lpstr>
      <vt:lpstr>ADAPT’s Pitchfork: ADMINISTRATIVE</vt:lpstr>
      <vt:lpstr>ADAPT’s Pitchfork: ADMINISTRATIVE</vt:lpstr>
      <vt:lpstr>ADAPT’s Pitchfork: DIRECT ACTION</vt:lpstr>
      <vt:lpstr>ADAPT’s Pitchfork: DIRECT ACTION</vt:lpstr>
      <vt:lpstr>Using ADAPT’s Pitchfork</vt:lpstr>
      <vt:lpstr>How are ADAPT Chapters organized?</vt:lpstr>
      <vt:lpstr>Benefits to organizing through a CIL</vt:lpstr>
      <vt:lpstr>Balancing CIL and ADAPT issues</vt:lpstr>
      <vt:lpstr>How Young People can LEAD in ADAPT</vt:lpstr>
      <vt:lpstr>How we benefit from ADAPT </vt:lpstr>
      <vt:lpstr>How does ADAPT benefit from us?</vt:lpstr>
      <vt:lpstr>How does the MOVEMENT benefit from us? </vt:lpstr>
      <vt:lpstr>How does the MOVEMENT benefit from us? </vt:lpstr>
      <vt:lpstr>How does ADAPT &amp; the Movement benefit from 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Leaders Organizing ADAPT Activism Through CILs</dc:title>
  <dc:creator>Stephanie Woodward</dc:creator>
  <cp:lastModifiedBy>Stephanie Woodward</cp:lastModifiedBy>
  <cp:revision>22</cp:revision>
  <dcterms:created xsi:type="dcterms:W3CDTF">2016-07-22T21:24:09Z</dcterms:created>
  <dcterms:modified xsi:type="dcterms:W3CDTF">2016-10-23T19:33:33Z</dcterms:modified>
</cp:coreProperties>
</file>