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Droid Sans" panose="020B0604020202020204" charset="0"/>
      <p:regular r:id="rId44"/>
      <p:bold r:id="rId45"/>
    </p:embeddedFont>
    <p:embeddedFont>
      <p:font typeface="Lato" panose="020B0604020202020204" charset="0"/>
      <p:regular r:id="rId46"/>
      <p:bold r:id="rId47"/>
      <p:italic r:id="rId48"/>
      <p:boldItalic r:id="rId49"/>
    </p:embeddedFont>
    <p:embeddedFont>
      <p:font typeface="Playfair Display"/>
      <p:regular r:id="rId50"/>
      <p:bold r:id="rId51"/>
      <p:italic r:id="rId52"/>
      <p:boldItalic r:id="rId53"/>
    </p:embeddedFont>
    <p:embeddedFont>
      <p:font typeface="Bree Serif"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ri Davi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21" autoAdjust="0"/>
  </p:normalViewPr>
  <p:slideViewPr>
    <p:cSldViewPr snapToGrid="0">
      <p:cViewPr varScale="1">
        <p:scale>
          <a:sx n="59" d="100"/>
          <a:sy n="59" d="100"/>
        </p:scale>
        <p:origin x="15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932611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It sounds great to be able to start a group for young adults with disabilities that hits on the topics and concepts of transition-related services - but what does it actually MEAN step-by-step to get a group that is for young adults and peer-led off the ground, create a successful well-known group in your area, and find a way to make that group sustainable within the community and through young adult buy-in? That is what this session will go into detail to do - assist you all in either:</a:t>
            </a:r>
          </a:p>
          <a:p>
            <a:pPr marL="0" marR="0" lvl="0" indent="0" algn="l" rtl="0">
              <a:spcBef>
                <a:spcPts val="0"/>
              </a:spcBef>
              <a:spcAft>
                <a:spcPts val="0"/>
              </a:spcAft>
              <a:buClr>
                <a:schemeClr val="dk1"/>
              </a:buClr>
              <a:buSzPct val="25000"/>
              <a:buFont typeface="Arial"/>
              <a:buNone/>
            </a:pPr>
            <a:endParaRPr sz="1100" b="0" i="0" u="none" strike="noStrike" cap="none" dirty="0">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ct val="100000"/>
              <a:buFont typeface="Arial"/>
              <a:buAutoNum type="alphaUcParenR"/>
            </a:pPr>
            <a:r>
              <a:rPr lang="en" sz="1100" b="0" i="0" u="none" strike="noStrike" cap="none" dirty="0">
                <a:solidFill>
                  <a:schemeClr val="dk1"/>
                </a:solidFill>
                <a:latin typeface="Arial"/>
                <a:ea typeface="Arial"/>
                <a:cs typeface="Arial"/>
                <a:sym typeface="Arial"/>
              </a:rPr>
              <a:t>Providing you with tools, framework, and some questions to begin starting a Young Adult Transition Group</a:t>
            </a:r>
          </a:p>
          <a:p>
            <a:pPr marL="457200" marR="0" lvl="0" indent="-228600" algn="l" rtl="0">
              <a:spcBef>
                <a:spcPts val="0"/>
              </a:spcBef>
              <a:spcAft>
                <a:spcPts val="0"/>
              </a:spcAft>
              <a:buClr>
                <a:schemeClr val="dk1"/>
              </a:buClr>
              <a:buSzPct val="100000"/>
              <a:buFont typeface="Arial"/>
              <a:buAutoNum type="alphaUcParenR"/>
            </a:pPr>
            <a:r>
              <a:rPr lang="en" sz="1100" b="0" i="0" u="none" strike="noStrike" cap="none" dirty="0">
                <a:solidFill>
                  <a:schemeClr val="dk1"/>
                </a:solidFill>
                <a:latin typeface="Arial"/>
                <a:ea typeface="Arial"/>
                <a:cs typeface="Arial"/>
                <a:sym typeface="Arial"/>
              </a:rPr>
              <a:t>Assist with you ideas and ways to facilitate this group in a meaningful and impactful way to the consumers in your community</a:t>
            </a:r>
          </a:p>
          <a:p>
            <a:pPr marL="457200" marR="0" lvl="0" indent="-228600" algn="l" rtl="0">
              <a:spcBef>
                <a:spcPts val="0"/>
              </a:spcBef>
              <a:spcAft>
                <a:spcPts val="0"/>
              </a:spcAft>
              <a:buClr>
                <a:schemeClr val="dk1"/>
              </a:buClr>
              <a:buSzPct val="100000"/>
              <a:buFont typeface="Arial"/>
              <a:buAutoNum type="alphaUcParenR"/>
            </a:pPr>
            <a:r>
              <a:rPr lang="en" sz="1100" b="0" i="0" u="none" strike="noStrike" cap="none" dirty="0">
                <a:solidFill>
                  <a:schemeClr val="dk1"/>
                </a:solidFill>
                <a:latin typeface="Arial"/>
                <a:ea typeface="Arial"/>
                <a:cs typeface="Arial"/>
                <a:sym typeface="Arial"/>
              </a:rPr>
              <a:t>Find ways to sustain this Peer Support Group and create young adult buy-in so the program is truly for and by young adults</a:t>
            </a:r>
          </a:p>
          <a:p>
            <a:pPr marL="0" marR="0" lvl="0" indent="0" algn="l" rtl="0">
              <a:spcBef>
                <a:spcPts val="0"/>
              </a:spcBef>
              <a:spcAft>
                <a:spcPts val="0"/>
              </a:spcAft>
              <a:buClr>
                <a:schemeClr val="dk1"/>
              </a:buClr>
              <a:buSzPct val="25000"/>
              <a:buFont typeface="Arial"/>
              <a:buNone/>
            </a:pPr>
            <a:endParaRPr sz="11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1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1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Formal Proposal for NCIL Conference: July 25-28, 2016</a:t>
            </a:r>
          </a:p>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Title:</a:t>
            </a:r>
            <a:r>
              <a:rPr lang="en" sz="1100" b="0" i="0" u="none" strike="noStrike" cap="none" dirty="0">
                <a:solidFill>
                  <a:schemeClr val="dk1"/>
                </a:solidFill>
                <a:latin typeface="Arial"/>
                <a:ea typeface="Arial"/>
                <a:cs typeface="Arial"/>
                <a:sym typeface="Arial"/>
              </a:rPr>
              <a:t> EQUIPing Young Adults with Disability Pride and Self-Advocacy Skills</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Description:</a:t>
            </a:r>
            <a:r>
              <a:rPr lang="en" sz="1100" b="0" i="0" u="none" strike="noStrike" cap="none" dirty="0">
                <a:solidFill>
                  <a:schemeClr val="dk1"/>
                </a:solidFill>
                <a:latin typeface="Arial"/>
                <a:ea typeface="Arial"/>
                <a:cs typeface="Arial"/>
                <a:sym typeface="Arial"/>
              </a:rPr>
              <a:t> An Overview of the EQUIP Leadership Group, a Statewide group in South Carolina for Young Adults ages 13-28 with all types of disabilities to learn disability pride, information about the Disability Rights Movement, self-advocacy skills, professionalism, and transition-oriented skills for independence. This workshop is to provide a model of peer-to-peer mentoring being successfully utilized and facilitated in SC so that other states can see the value in peer mentoring as it relates to the above skills.</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Abstract: </a:t>
            </a:r>
            <a:r>
              <a:rPr lang="en" sz="1100" b="0" i="0" u="none" strike="noStrike" cap="none" dirty="0">
                <a:solidFill>
                  <a:schemeClr val="dk1"/>
                </a:solidFill>
                <a:latin typeface="Arial"/>
                <a:ea typeface="Arial"/>
                <a:cs typeface="Arial"/>
                <a:sym typeface="Arial"/>
              </a:rPr>
              <a:t>Able South Carolina and the EQUIP Leadership Group will provide information on a working and thriving model of peer-to-peer self-advocacy, disability pride, communication, goal setting, professionalism skills, and transition-oriented skill building for young adults with disabilities ages 13-28 in South Carolina. EQUIP Leadership Group is funded through a grant with the SC Developmental Disabilities Council, and is in the 2</a:t>
            </a:r>
            <a:r>
              <a:rPr lang="en" sz="1100" b="0" i="0" u="none" strike="noStrike" cap="none" baseline="30000" dirty="0">
                <a:solidFill>
                  <a:schemeClr val="dk1"/>
                </a:solidFill>
                <a:latin typeface="Arial"/>
                <a:ea typeface="Arial"/>
                <a:cs typeface="Arial"/>
                <a:sym typeface="Arial"/>
              </a:rPr>
              <a:t>nd</a:t>
            </a:r>
            <a:r>
              <a:rPr lang="en" sz="1100" b="0" i="0" u="none" strike="noStrike" cap="none" dirty="0">
                <a:solidFill>
                  <a:schemeClr val="dk1"/>
                </a:solidFill>
                <a:latin typeface="Arial"/>
                <a:ea typeface="Arial"/>
                <a:cs typeface="Arial"/>
                <a:sym typeface="Arial"/>
              </a:rPr>
              <a:t> year of a 3-year grant to build self-advocacy skills (knowing what you want, speaking up for yourself, and never giving up) for young adults with disabilities in South Carolina. To-date, EQUIP Leadership Group employs 12 active EQUIP Leaders across the state, facilitates a state-wide online peer support meeting, and three in-person peer support meetings in Richland, Greenville, and Anderson Counties. </a:t>
            </a:r>
            <a:r>
              <a:rPr lang="en" sz="1100" b="0" i="0" u="none" strike="noStrike" cap="none" dirty="0">
                <a:solidFill>
                  <a:schemeClr val="dk1"/>
                </a:solidFill>
                <a:highlight>
                  <a:srgbClr val="FFFF00"/>
                </a:highlight>
                <a:latin typeface="Arial"/>
                <a:ea typeface="Arial"/>
                <a:cs typeface="Arial"/>
                <a:sym typeface="Arial"/>
              </a:rPr>
              <a:t>This workshop will not only cover how to start and up-keep a successful peer mentoring leadership group for young adults with disabilities, but also provide examples of agendas and lesson plans that have been created for young adults BY young adults; including interactive activities that promote inclusion and accessibility for all disability types.</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Presenters:</a:t>
            </a:r>
            <a:r>
              <a:rPr lang="en" sz="1100" b="0" i="0" u="none" strike="noStrike" cap="none" dirty="0">
                <a:solidFill>
                  <a:schemeClr val="dk1"/>
                </a:solidFill>
                <a:latin typeface="Arial"/>
                <a:ea typeface="Arial"/>
                <a:cs typeface="Arial"/>
                <a:sym typeface="Arial"/>
              </a:rPr>
              <a:t> Youth Transitions Coordinator at Able South Carolina (a Center for Independent Living), Rachel Kaplan and members of the EQUIP Leadership Group.</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Date of Presentation: </a:t>
            </a:r>
            <a:r>
              <a:rPr lang="en" sz="1100" b="0" i="0" u="none" strike="noStrike" cap="none" dirty="0">
                <a:solidFill>
                  <a:schemeClr val="dk1"/>
                </a:solidFill>
                <a:latin typeface="Arial"/>
                <a:ea typeface="Arial"/>
                <a:cs typeface="Arial"/>
                <a:sym typeface="Arial"/>
              </a:rPr>
              <a:t>Flexibility of any date and time available during NCIL.</a:t>
            </a:r>
          </a:p>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Presentation Length: </a:t>
            </a:r>
            <a:r>
              <a:rPr lang="en" sz="1100" b="0" i="0" u="none" strike="noStrike" cap="none" dirty="0">
                <a:solidFill>
                  <a:schemeClr val="dk1"/>
                </a:solidFill>
                <a:latin typeface="Arial"/>
                <a:ea typeface="Arial"/>
                <a:cs typeface="Arial"/>
                <a:sym typeface="Arial"/>
              </a:rPr>
              <a:t>1 hour</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Technology Needs:</a:t>
            </a:r>
            <a:r>
              <a:rPr lang="en" sz="1100" b="0" i="0" u="none" strike="noStrike" cap="none" dirty="0">
                <a:solidFill>
                  <a:schemeClr val="dk1"/>
                </a:solidFill>
                <a:latin typeface="Arial"/>
                <a:ea typeface="Arial"/>
                <a:cs typeface="Arial"/>
                <a:sym typeface="Arial"/>
              </a:rPr>
              <a:t>	Computer, Projector, &amp; Sound System/Mic depending on size of crowd</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            </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97032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Lato"/>
              <a:buNone/>
            </a:pPr>
            <a:r>
              <a:rPr lang="en" sz="1100" b="0" i="0" u="none" strike="noStrike" cap="none">
                <a:solidFill>
                  <a:schemeClr val="dk2"/>
                </a:solidFill>
                <a:latin typeface="Lato"/>
                <a:ea typeface="Lato"/>
                <a:cs typeface="Lato"/>
                <a:sym typeface="Lato"/>
              </a:rPr>
              <a:t>Young adults WANT to learn from their peers. THey want to hear about someone close in age to them who has experienced, or is still experiencing, the same situations, barriers, successes, etc. that they are. Due to this fact, we have had the EQUIP Leaders participate in professional videos that have been created to help ensure that the young adult with a disability perspective is being broadcast across South Carolina. These videos allow for other young adults to see people with disabilities close in age to them who are striving for, or what have reached goals that they themselves might want to achieve in the future. These videos also help to build up a sense of disability pride and self-identity that assists young adults in learning that they are NOT their disability. Disability is one part of who they are, and while it may bring challenges, these disabilities also bring strengths. With accommodations, young adults with disabilities can reach their goals and be successful. A dual purpose of the video we are going to watch is also to showcase that people with disabilities are the same as people without disabilities - they have the same hopes and dreams - they just may go about reaching these hopes and dreams differently and with accommodations. So this video can empower young adults with disabilities, but can also serve to educate those without a disability - which is another goal of the EQUIP Leadership Group.</a:t>
            </a:r>
          </a:p>
        </p:txBody>
      </p:sp>
    </p:spTree>
    <p:extLst>
      <p:ext uri="{BB962C8B-B14F-4D97-AF65-F5344CB8AC3E}">
        <p14:creationId xmlns:p14="http://schemas.microsoft.com/office/powerpoint/2010/main" val="1680702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885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45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882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43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341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rgbClr val="000000"/>
              </a:buClr>
              <a:buSzPct val="61111"/>
              <a:buFont typeface="Arial"/>
              <a:buNone/>
            </a:pPr>
            <a:r>
              <a:rPr lang="en" b="1">
                <a:solidFill>
                  <a:srgbClr val="000000"/>
                </a:solidFill>
                <a:latin typeface="Calibri"/>
                <a:ea typeface="Calibri"/>
                <a:cs typeface="Calibri"/>
                <a:sym typeface="Calibri"/>
              </a:rPr>
              <a:t>New Stakeholders: 13 total Stakeholders</a:t>
            </a:r>
          </a:p>
          <a:p>
            <a:pPr marL="228600" lvl="1" indent="0" rtl="0">
              <a:spcBef>
                <a:spcPts val="0"/>
              </a:spcBef>
              <a:buSzPct val="78571"/>
              <a:buChar char="-"/>
            </a:pPr>
            <a:r>
              <a:rPr lang="en">
                <a:solidFill>
                  <a:srgbClr val="000000"/>
                </a:solidFill>
                <a:latin typeface="Calibri"/>
                <a:ea typeface="Calibri"/>
                <a:cs typeface="Calibri"/>
                <a:sym typeface="Calibri"/>
              </a:rPr>
              <a:t>6 new Stakeholders between July 1, 2015 - June 30, 2016 grant year</a:t>
            </a:r>
          </a:p>
          <a:p>
            <a:pPr lvl="0" rtl="0">
              <a:spcBef>
                <a:spcPts val="0"/>
              </a:spcBef>
              <a:buClr>
                <a:srgbClr val="000000"/>
              </a:buClr>
              <a:buSzPct val="183333"/>
              <a:buFont typeface="Arial"/>
              <a:buNone/>
            </a:pPr>
            <a:endParaRPr sz="600">
              <a:solidFill>
                <a:srgbClr val="000000"/>
              </a:solidFill>
              <a:latin typeface="Calibri"/>
              <a:ea typeface="Calibri"/>
              <a:cs typeface="Calibri"/>
              <a:sym typeface="Calibri"/>
            </a:endParaRPr>
          </a:p>
          <a:p>
            <a:pPr lvl="0" rtl="0">
              <a:spcBef>
                <a:spcPts val="0"/>
              </a:spcBef>
              <a:buClr>
                <a:srgbClr val="000000"/>
              </a:buClr>
              <a:buSzPct val="61111"/>
              <a:buFont typeface="Arial"/>
              <a:buNone/>
            </a:pPr>
            <a:r>
              <a:rPr lang="en" b="1">
                <a:solidFill>
                  <a:srgbClr val="000000"/>
                </a:solidFill>
                <a:latin typeface="Calibri"/>
                <a:ea typeface="Calibri"/>
                <a:cs typeface="Calibri"/>
                <a:sym typeface="Calibri"/>
              </a:rPr>
              <a:t>Peer Support:</a:t>
            </a:r>
          </a:p>
          <a:p>
            <a:pPr marL="228600" lvl="0" indent="0" rtl="0">
              <a:spcBef>
                <a:spcPts val="0"/>
              </a:spcBef>
              <a:buSzPct val="61111"/>
              <a:buChar char="-"/>
            </a:pPr>
            <a:r>
              <a:rPr lang="en">
                <a:solidFill>
                  <a:srgbClr val="000000"/>
                </a:solidFill>
                <a:latin typeface="Calibri"/>
                <a:ea typeface="Calibri"/>
                <a:cs typeface="Calibri"/>
                <a:sym typeface="Calibri"/>
              </a:rPr>
              <a:t>Goal = 16 Peer Support Meetings [Greenville, Columbia, Anderson, Online Statewide]</a:t>
            </a:r>
          </a:p>
          <a:p>
            <a:pPr marL="228600" lvl="0" indent="0" rtl="0">
              <a:spcBef>
                <a:spcPts val="0"/>
              </a:spcBef>
              <a:buSzPct val="61111"/>
              <a:buChar char="-"/>
            </a:pPr>
            <a:r>
              <a:rPr lang="en">
                <a:solidFill>
                  <a:srgbClr val="000000"/>
                </a:solidFill>
                <a:latin typeface="Calibri"/>
                <a:ea typeface="Calibri"/>
                <a:cs typeface="Calibri"/>
                <a:sym typeface="Calibri"/>
              </a:rPr>
              <a:t>Actual Number Facilitated = 34 Peer Support Meetings</a:t>
            </a:r>
          </a:p>
          <a:p>
            <a:pPr lvl="0" rtl="0">
              <a:spcBef>
                <a:spcPts val="0"/>
              </a:spcBef>
              <a:buClr>
                <a:srgbClr val="000000"/>
              </a:buClr>
              <a:buSzPct val="183333"/>
              <a:buFont typeface="Arial"/>
              <a:buNone/>
            </a:pPr>
            <a:endParaRPr sz="600">
              <a:solidFill>
                <a:srgbClr val="000000"/>
              </a:solidFill>
              <a:latin typeface="Calibri"/>
              <a:ea typeface="Calibri"/>
              <a:cs typeface="Calibri"/>
              <a:sym typeface="Calibri"/>
            </a:endParaRPr>
          </a:p>
          <a:p>
            <a:pPr lvl="0" rtl="0">
              <a:spcBef>
                <a:spcPts val="0"/>
              </a:spcBef>
              <a:buClr>
                <a:srgbClr val="000000"/>
              </a:buClr>
              <a:buSzPct val="61111"/>
              <a:buFont typeface="Arial"/>
              <a:buNone/>
            </a:pPr>
            <a:r>
              <a:rPr lang="en" b="1">
                <a:solidFill>
                  <a:srgbClr val="000000"/>
                </a:solidFill>
                <a:latin typeface="Calibri"/>
                <a:ea typeface="Calibri"/>
                <a:cs typeface="Calibri"/>
                <a:sym typeface="Calibri"/>
              </a:rPr>
              <a:t>Outreach Events:</a:t>
            </a:r>
          </a:p>
          <a:p>
            <a:pPr marL="228600" lvl="0" indent="0" rtl="0">
              <a:spcBef>
                <a:spcPts val="0"/>
              </a:spcBef>
              <a:buSzPct val="61111"/>
              <a:buChar char="-"/>
            </a:pPr>
            <a:r>
              <a:rPr lang="en">
                <a:solidFill>
                  <a:srgbClr val="000000"/>
                </a:solidFill>
                <a:latin typeface="Calibri"/>
                <a:ea typeface="Calibri"/>
                <a:cs typeface="Calibri"/>
                <a:sym typeface="Calibri"/>
              </a:rPr>
              <a:t>       Goal = Never Defined [Vendor Fair Events and Collaborative Attendance of Events where no direct skill building was facilitated by EQUIP Leaders]</a:t>
            </a:r>
          </a:p>
          <a:p>
            <a:pPr marL="228600" lvl="0" indent="0" rtl="0">
              <a:spcBef>
                <a:spcPts val="0"/>
              </a:spcBef>
              <a:buSzPct val="61111"/>
              <a:buChar char="-"/>
            </a:pPr>
            <a:r>
              <a:rPr lang="en">
                <a:solidFill>
                  <a:srgbClr val="000000"/>
                </a:solidFill>
                <a:latin typeface="Calibri"/>
                <a:ea typeface="Calibri"/>
                <a:cs typeface="Calibri"/>
                <a:sym typeface="Calibri"/>
              </a:rPr>
              <a:t>       Actual Number Facilitated = 43</a:t>
            </a:r>
          </a:p>
          <a:p>
            <a:pPr lvl="0" rtl="0">
              <a:spcBef>
                <a:spcPts val="0"/>
              </a:spcBef>
              <a:buClr>
                <a:srgbClr val="000000"/>
              </a:buClr>
              <a:buSzPct val="183333"/>
              <a:buFont typeface="Arial"/>
              <a:buNone/>
            </a:pPr>
            <a:endParaRPr sz="600">
              <a:solidFill>
                <a:srgbClr val="000000"/>
              </a:solidFill>
              <a:latin typeface="Calibri"/>
              <a:ea typeface="Calibri"/>
              <a:cs typeface="Calibri"/>
              <a:sym typeface="Calibri"/>
            </a:endParaRPr>
          </a:p>
          <a:p>
            <a:pPr lvl="0" rtl="0">
              <a:spcBef>
                <a:spcPts val="0"/>
              </a:spcBef>
              <a:buClr>
                <a:srgbClr val="000000"/>
              </a:buClr>
              <a:buSzPct val="61111"/>
              <a:buFont typeface="Arial"/>
              <a:buNone/>
            </a:pPr>
            <a:r>
              <a:rPr lang="en" b="1">
                <a:solidFill>
                  <a:srgbClr val="000000"/>
                </a:solidFill>
                <a:latin typeface="Calibri"/>
                <a:ea typeface="Calibri"/>
                <a:cs typeface="Calibri"/>
                <a:sym typeface="Calibri"/>
              </a:rPr>
              <a:t>Professional Trainings: 811 professionals trained total</a:t>
            </a:r>
          </a:p>
          <a:p>
            <a:pPr marL="228600" lvl="0" indent="0" rtl="0">
              <a:spcBef>
                <a:spcPts val="0"/>
              </a:spcBef>
              <a:buSzPct val="61111"/>
              <a:buChar char="-"/>
            </a:pPr>
            <a:r>
              <a:rPr lang="en">
                <a:solidFill>
                  <a:srgbClr val="000000"/>
                </a:solidFill>
                <a:latin typeface="Calibri"/>
                <a:ea typeface="Calibri"/>
                <a:cs typeface="Calibri"/>
                <a:sym typeface="Calibri"/>
              </a:rPr>
              <a:t>Goal = 4</a:t>
            </a:r>
          </a:p>
          <a:p>
            <a:pPr marL="228600" lvl="0" indent="0" rtl="0">
              <a:spcBef>
                <a:spcPts val="0"/>
              </a:spcBef>
              <a:buSzPct val="61111"/>
              <a:buChar char="-"/>
            </a:pPr>
            <a:r>
              <a:rPr lang="en">
                <a:solidFill>
                  <a:srgbClr val="000000"/>
                </a:solidFill>
                <a:latin typeface="Calibri"/>
                <a:ea typeface="Calibri"/>
                <a:cs typeface="Calibri"/>
                <a:sym typeface="Calibri"/>
              </a:rPr>
              <a:t>Actual Number Facilitated = 10</a:t>
            </a:r>
          </a:p>
          <a:p>
            <a:pPr lvl="0" rtl="0">
              <a:spcBef>
                <a:spcPts val="0"/>
              </a:spcBef>
              <a:buClr>
                <a:srgbClr val="000000"/>
              </a:buClr>
              <a:buSzPct val="183333"/>
              <a:buFont typeface="Arial"/>
              <a:buNone/>
            </a:pPr>
            <a:endParaRPr sz="600">
              <a:solidFill>
                <a:srgbClr val="000000"/>
              </a:solidFill>
              <a:latin typeface="Calibri"/>
              <a:ea typeface="Calibri"/>
              <a:cs typeface="Calibri"/>
              <a:sym typeface="Calibri"/>
            </a:endParaRPr>
          </a:p>
          <a:p>
            <a:pPr lvl="0" rtl="0">
              <a:spcBef>
                <a:spcPts val="0"/>
              </a:spcBef>
              <a:buClr>
                <a:srgbClr val="000000"/>
              </a:buClr>
              <a:buSzPct val="61111"/>
              <a:buFont typeface="Arial"/>
              <a:buNone/>
            </a:pPr>
            <a:r>
              <a:rPr lang="en" b="1">
                <a:solidFill>
                  <a:srgbClr val="000000"/>
                </a:solidFill>
                <a:latin typeface="Calibri"/>
                <a:ea typeface="Calibri"/>
                <a:cs typeface="Calibri"/>
                <a:sym typeface="Calibri"/>
              </a:rPr>
              <a:t>Board or Committee Involvement:</a:t>
            </a:r>
          </a:p>
          <a:p>
            <a:pPr marL="228600" lvl="0" indent="0" rtl="0">
              <a:spcBef>
                <a:spcPts val="0"/>
              </a:spcBef>
              <a:buSzPct val="61111"/>
              <a:buChar char="-"/>
            </a:pPr>
            <a:r>
              <a:rPr lang="en">
                <a:solidFill>
                  <a:srgbClr val="000000"/>
                </a:solidFill>
                <a:latin typeface="Calibri"/>
                <a:ea typeface="Calibri"/>
                <a:cs typeface="Calibri"/>
                <a:sym typeface="Calibri"/>
              </a:rPr>
              <a:t>Boards or Committees that EQUIP Leaders are MEMBERS Of/Asked to Sit On = 14</a:t>
            </a:r>
          </a:p>
          <a:p>
            <a:pPr marL="228600" lvl="0" indent="0" rtl="0">
              <a:spcBef>
                <a:spcPts val="0"/>
              </a:spcBef>
              <a:buSzPct val="61111"/>
              <a:buChar char="-"/>
            </a:pPr>
            <a:r>
              <a:rPr lang="en">
                <a:solidFill>
                  <a:srgbClr val="000000"/>
                </a:solidFill>
                <a:latin typeface="Calibri"/>
                <a:ea typeface="Calibri"/>
                <a:cs typeface="Calibri"/>
                <a:sym typeface="Calibri"/>
              </a:rPr>
              <a:t>Boards or Committees that EQUIP Leaders Attend = 20</a:t>
            </a:r>
          </a:p>
          <a:p>
            <a:pPr lvl="0" rtl="0">
              <a:spcBef>
                <a:spcPts val="0"/>
              </a:spcBef>
              <a:buClr>
                <a:srgbClr val="000000"/>
              </a:buClr>
              <a:buSzPct val="183333"/>
              <a:buFont typeface="Arial"/>
              <a:buNone/>
            </a:pPr>
            <a:endParaRPr sz="600">
              <a:solidFill>
                <a:srgbClr val="000000"/>
              </a:solidFill>
              <a:latin typeface="Calibri"/>
              <a:ea typeface="Calibri"/>
              <a:cs typeface="Calibri"/>
              <a:sym typeface="Calibri"/>
            </a:endParaRPr>
          </a:p>
          <a:p>
            <a:pPr lvl="0" rtl="0">
              <a:spcBef>
                <a:spcPts val="0"/>
              </a:spcBef>
              <a:buClr>
                <a:srgbClr val="000000"/>
              </a:buClr>
              <a:buSzPct val="61111"/>
              <a:buFont typeface="Arial"/>
              <a:buNone/>
            </a:pPr>
            <a:r>
              <a:rPr lang="en" b="1">
                <a:solidFill>
                  <a:srgbClr val="000000"/>
                </a:solidFill>
                <a:latin typeface="Calibri"/>
                <a:ea typeface="Calibri"/>
                <a:cs typeface="Calibri"/>
                <a:sym typeface="Calibri"/>
              </a:rPr>
              <a:t>Parent Trainings: 84 parents trained total</a:t>
            </a:r>
          </a:p>
          <a:p>
            <a:pPr marL="228600" lvl="0" indent="0" rtl="0">
              <a:spcBef>
                <a:spcPts val="0"/>
              </a:spcBef>
              <a:buSzPct val="61111"/>
              <a:buChar char="-"/>
            </a:pPr>
            <a:r>
              <a:rPr lang="en">
                <a:solidFill>
                  <a:srgbClr val="000000"/>
                </a:solidFill>
                <a:latin typeface="Calibri"/>
                <a:ea typeface="Calibri"/>
                <a:cs typeface="Calibri"/>
                <a:sym typeface="Calibri"/>
              </a:rPr>
              <a:t>Goal = 4</a:t>
            </a:r>
          </a:p>
          <a:p>
            <a:pPr marL="228600" lvl="0" indent="0" rtl="0">
              <a:spcBef>
                <a:spcPts val="0"/>
              </a:spcBef>
              <a:buSzPct val="61111"/>
              <a:buChar char="-"/>
            </a:pPr>
            <a:r>
              <a:rPr lang="en">
                <a:solidFill>
                  <a:srgbClr val="000000"/>
                </a:solidFill>
                <a:latin typeface="Calibri"/>
                <a:ea typeface="Calibri"/>
                <a:cs typeface="Calibri"/>
                <a:sym typeface="Calibri"/>
              </a:rPr>
              <a:t>Actual Number Facilitated = 10</a:t>
            </a:r>
          </a:p>
          <a:p>
            <a:pPr lvl="0" rtl="0">
              <a:spcBef>
                <a:spcPts val="0"/>
              </a:spcBef>
              <a:buClr>
                <a:srgbClr val="000000"/>
              </a:buClr>
              <a:buSzPct val="183333"/>
              <a:buFont typeface="Arial"/>
              <a:buNone/>
            </a:pPr>
            <a:endParaRPr sz="600">
              <a:solidFill>
                <a:srgbClr val="000000"/>
              </a:solidFill>
              <a:latin typeface="Calibri"/>
              <a:ea typeface="Calibri"/>
              <a:cs typeface="Calibri"/>
              <a:sym typeface="Calibri"/>
            </a:endParaRPr>
          </a:p>
          <a:p>
            <a:pPr lvl="0" rtl="0">
              <a:spcBef>
                <a:spcPts val="0"/>
              </a:spcBef>
              <a:buClr>
                <a:srgbClr val="000000"/>
              </a:buClr>
              <a:buSzPct val="61111"/>
              <a:buFont typeface="Arial"/>
              <a:buNone/>
            </a:pPr>
            <a:r>
              <a:rPr lang="en" b="1">
                <a:solidFill>
                  <a:srgbClr val="000000"/>
                </a:solidFill>
                <a:latin typeface="Calibri"/>
                <a:ea typeface="Calibri"/>
                <a:cs typeface="Calibri"/>
                <a:sym typeface="Calibri"/>
              </a:rPr>
              <a:t>Youth Trainings about Self-Advocacy: 2,266 young adults trained total [does not include number of participants at outreach events]</a:t>
            </a:r>
          </a:p>
          <a:p>
            <a:pPr marL="228600" lvl="0" indent="0" rtl="0">
              <a:spcBef>
                <a:spcPts val="0"/>
              </a:spcBef>
              <a:buSzPct val="61111"/>
              <a:buChar char="-"/>
            </a:pPr>
            <a:r>
              <a:rPr lang="en">
                <a:solidFill>
                  <a:srgbClr val="000000"/>
                </a:solidFill>
                <a:latin typeface="Calibri"/>
                <a:ea typeface="Calibri"/>
                <a:cs typeface="Calibri"/>
                <a:sym typeface="Calibri"/>
              </a:rPr>
              <a:t>Goal = 6</a:t>
            </a:r>
          </a:p>
          <a:p>
            <a:pPr marL="228600" lvl="0" indent="0" rtl="0">
              <a:spcBef>
                <a:spcPts val="0"/>
              </a:spcBef>
              <a:buSzPct val="100000"/>
              <a:buChar char="-"/>
            </a:pPr>
            <a:r>
              <a:rPr lang="en">
                <a:solidFill>
                  <a:srgbClr val="000000"/>
                </a:solidFill>
                <a:latin typeface="Calibri"/>
                <a:ea typeface="Calibri"/>
                <a:cs typeface="Calibri"/>
                <a:sym typeface="Calibri"/>
              </a:rPr>
              <a:t>Actual Number Facilitated = 63</a:t>
            </a:r>
          </a:p>
        </p:txBody>
      </p:sp>
    </p:spTree>
    <p:extLst>
      <p:ext uri="{BB962C8B-B14F-4D97-AF65-F5344CB8AC3E}">
        <p14:creationId xmlns:p14="http://schemas.microsoft.com/office/powerpoint/2010/main" val="2866126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All of the Stakeholders that are identified in partnership with EQUIP are organizations that have an active role in providing EQUIP Leaders with events and opportunities to get involved, promote collaboration between our organizations, and attend Quarterly Stakeholder meetings with EQUIP to get updates on events that have been held, provide feedback and suggestions, and assist EQUIP with finding more ways to get out in community and participate. What is nice about these EQUIP Stakeholder organizations is that a good chunk of them (6) joined the team this past grant year and are not necessarily disability-oriented organizations. This creates a well-rounded opportunity for EQUIP to get into the community and not only educate people with disabilities or those who work with people with disabilities or have kids with disabilities - but members of the community that are otherwise unexposed to this population and community. This aspect is what helps to foster and create change and community acceptance and inclusion.</a:t>
            </a:r>
          </a:p>
        </p:txBody>
      </p:sp>
    </p:spTree>
    <p:extLst>
      <p:ext uri="{BB962C8B-B14F-4D97-AF65-F5344CB8AC3E}">
        <p14:creationId xmlns:p14="http://schemas.microsoft.com/office/powerpoint/2010/main" val="24836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0653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 Have a brainstorming session in small groups for a few minutes to come up with their “ideal” program by answering the questions stated on the slide and then have groups answer these questions to the whole room.</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way that EQUIP got started was that we partnered with the National Youth Leadership Network (NYLN), who came in and helped us brainstorm (with a group of young adults) what topics and goals were important to the young adults in South Carolina. This same exercise was also done with organizations within the state that expressed interest in being a part of EQUIP’s growth, success, and reach within the young adult disability community in South Carolina.For EQUIP, after much brainstorming and narrowing down the topics and different focus points, things were narrowed down to three over-arching goals to focus on.</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7984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Youth Programs provide an avenue and opportunity for young adults with disabilities to learn the skills they need for success after high school and in other transitional times and areas of their lives. Youth Programs have the opportunity to teach skills that are specific to this age group and assist with making sure that young adults are learning about self-advocacy, understanding and setting goals for themselves, communicating what they want and need to those around them, and understanding their disability and the accommodations they need to be successful. Having a good handle on all of these skills are what helps to mold a strong and independent young adult who can be an active and engaging member of their family life, school life, work life, church life, community life, etc.</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To really showcase the importance of Youth Programs, I would like to tell you a little bit about the EQUIP Leadership Group</a:t>
            </a:r>
          </a:p>
        </p:txBody>
      </p:sp>
    </p:spTree>
    <p:extLst>
      <p:ext uri="{BB962C8B-B14F-4D97-AF65-F5344CB8AC3E}">
        <p14:creationId xmlns:p14="http://schemas.microsoft.com/office/powerpoint/2010/main" val="4132713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Since this is a group for young adults, you want to make sure that the young adult population has a say in what is going on. You want young adults to provide feedback about what they think is important to their age group and their community.</a:t>
            </a:r>
          </a:p>
        </p:txBody>
      </p:sp>
    </p:spTree>
    <p:extLst>
      <p:ext uri="{BB962C8B-B14F-4D97-AF65-F5344CB8AC3E}">
        <p14:creationId xmlns:p14="http://schemas.microsoft.com/office/powerpoint/2010/main" val="1047267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3260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Let’s actually take a moment to identify some short-term and long-term goals YOU ALL think are important for developing a sustainable group that promotes the tenets and integrity of the 5th core service of youth transition services.</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10292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0707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When we talk about skill building with young adults, we at Able SC are firm believers that activities with young adults need to be interactive and hands-on. Young adults need the stimulation of practicing key concepts and skills in order to get better at them. Everyone learns differently, and doing hands on activities that provide different formats and opportunities to practice skills is the best way to increase confidence and competence for young adults. We are a little limited in what we can do today with only a little over an hour for this presentation and  such a large number of people here. If there is time at the end I would love to show you all some activities that we facilitate with EQUIP Leadership Group young adults to prmoote skill building in a fun and interactive capacity.</a:t>
            </a:r>
          </a:p>
        </p:txBody>
      </p:sp>
    </p:spTree>
    <p:extLst>
      <p:ext uri="{BB962C8B-B14F-4D97-AF65-F5344CB8AC3E}">
        <p14:creationId xmlns:p14="http://schemas.microsoft.com/office/powerpoint/2010/main" val="547807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9312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2386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In creating a strong young adult leadership group that has the peer mentoring component, it is important that the young adults involved in the facilitation of events and community outreach have the professional development to improve and become stronger leaders. This means mentoring the young adult leaders so that they can continue to improve their professionalism and can become more and more independent with events and activities - which helps to create a stronger and more sustainable group within the community. </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As the Youth Transitions Coordinator at Able South Carolina, a large part of my role is overseeing the professional development and growth of the 14 EQUIP Leaders we have on staff. This means having leader retreats, quarterly professional development events and opportunities, having one-on-one check-ins to go over goals and progress, providing leadership training and professionalism trainings for leaders, etc. </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This allows for growth of a stronger group AS WELL AS assisting these young adults with the skills they need to become independent adults in their community. The professionalism and work standards that EQUIP Leaders are held to in this position assist them in being prepared for the next employment position they accept in terms of reliability, professionalism, time management, initiative, community experience, disability and accommodation awareness, and the day-to-day aspects of employment such as timesheets, meetings, and communication with a supervisor.</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For many of the EQUIP Leaders, this is their first time having official employment - which means that while they are assisting other young adults to get to the level of self-advocacy and leadership that they are currently at, I am assisting them as their supervisor to become even stronger professionals so they can go on to be successful with their long-term career goals as well.</a:t>
            </a:r>
          </a:p>
        </p:txBody>
      </p:sp>
    </p:spTree>
    <p:extLst>
      <p:ext uri="{BB962C8B-B14F-4D97-AF65-F5344CB8AC3E}">
        <p14:creationId xmlns:p14="http://schemas.microsoft.com/office/powerpoint/2010/main" val="411978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Part of building a successful group is getting the attention of young adults - this means really utilizing technology to reach the young adult population. Many young adults have email addresses through school, but don’t really use them. Facebook is also a social media platform that is becoming more uncommonly used by the younger population. To reach young adults, your organization needs to have technology that the youth age group actively uses: Twitter, Instagram, Emails that can be sent as a text message, Youtube channels, etc.</a:t>
            </a:r>
          </a:p>
        </p:txBody>
      </p:sp>
    </p:spTree>
    <p:extLst>
      <p:ext uri="{BB962C8B-B14F-4D97-AF65-F5344CB8AC3E}">
        <p14:creationId xmlns:p14="http://schemas.microsoft.com/office/powerpoint/2010/main" val="4191348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851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9414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In order for a group to continue to grow and be successful, it has to be sustainable, that is where the community partnerships, identification of key stakeholders, and increased leadership responsibility roles by young adults comes into play--if you don’t have funding to pay youth leaders find students who are looking for ways to boost their resume or college applications</a:t>
            </a:r>
          </a:p>
        </p:txBody>
      </p:sp>
    </p:spTree>
    <p:extLst>
      <p:ext uri="{BB962C8B-B14F-4D97-AF65-F5344CB8AC3E}">
        <p14:creationId xmlns:p14="http://schemas.microsoft.com/office/powerpoint/2010/main" val="1186741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How many of you are or were a young adult with a disability? Do you remember what you wish people knew about PWDs? Do you remember what you wish you knew about rights, expectations, access? </a:t>
            </a:r>
          </a:p>
        </p:txBody>
      </p:sp>
    </p:spTree>
    <p:extLst>
      <p:ext uri="{BB962C8B-B14F-4D97-AF65-F5344CB8AC3E}">
        <p14:creationId xmlns:p14="http://schemas.microsoft.com/office/powerpoint/2010/main" val="3682514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List of other programs and funding-</a:t>
            </a:r>
          </a:p>
          <a:p>
            <a:pPr lvl="0">
              <a:spcBef>
                <a:spcPts val="0"/>
              </a:spcBef>
              <a:buNone/>
            </a:pPr>
            <a:endParaRPr/>
          </a:p>
          <a:p>
            <a:pPr lvl="0">
              <a:spcBef>
                <a:spcPts val="0"/>
              </a:spcBef>
              <a:buNone/>
            </a:pPr>
            <a:r>
              <a:rPr lang="en"/>
              <a:t>Project Inclusion- UWP, DDC, Department of Education</a:t>
            </a:r>
          </a:p>
        </p:txBody>
      </p:sp>
    </p:spTree>
    <p:extLst>
      <p:ext uri="{BB962C8B-B14F-4D97-AF65-F5344CB8AC3E}">
        <p14:creationId xmlns:p14="http://schemas.microsoft.com/office/powerpoint/2010/main" val="108526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7719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a:t>Kimberly Tissot </a:t>
            </a:r>
          </a:p>
          <a:p>
            <a:pPr marL="0" marR="0" lvl="0" indent="0" algn="l" rtl="0">
              <a:spcBef>
                <a:spcPts val="0"/>
              </a:spcBef>
              <a:buClr>
                <a:schemeClr val="dk1"/>
              </a:buClr>
              <a:buSzPct val="25000"/>
              <a:buFont typeface="Arial"/>
              <a:buNone/>
            </a:pPr>
            <a:endParaRPr/>
          </a:p>
          <a:p>
            <a:pPr marL="0" marR="0" lvl="0" indent="0" algn="l" rtl="0">
              <a:spcBef>
                <a:spcPts val="0"/>
              </a:spcBef>
              <a:buClr>
                <a:schemeClr val="dk1"/>
              </a:buClr>
              <a:buSzPct val="25000"/>
              <a:buFont typeface="Arial"/>
              <a:buNone/>
            </a:pPr>
            <a:r>
              <a:rPr lang="en"/>
              <a:t>Advisory Councils-- Required under IDEA to be made mostly of individuals and parents</a:t>
            </a:r>
          </a:p>
        </p:txBody>
      </p:sp>
    </p:spTree>
    <p:extLst>
      <p:ext uri="{BB962C8B-B14F-4D97-AF65-F5344CB8AC3E}">
        <p14:creationId xmlns:p14="http://schemas.microsoft.com/office/powerpoint/2010/main" val="1337646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Some of these Boards and Committees are local or specific to the state of South Carolina. Others are national and allow for young adults with disabilities in South Carolina to have an opinion and say on what is happening for their community on a large scale level. </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Since the young adult with a disability voice and perspective is often not represented on councils, boards, or committees - one of the goals of EQUIP is to get young adults involved these opportunities to help make significant changes in their community, their state, and nationally in the United States. One way that we ensure that EQUIP Leaders are ready to serve on boards or committees is by having them go through a program offered at Able SC called the Community Leadership Academy (CLA). CLA is a 6-week leadership academy that assists people with disabilities to increase their  professionalism and working knowledge of boards and committees so they feel confident and polished representing others in this capacity. </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Out of the 14 EQUIP Leaders currently on staff, 6 have gone through and graduated from CLA and two are currently going through the training. That is OVER half of our EQUIP Leaders, which creates a very strong and confident group of young adults that are ready to advocate for themselves and their entire young adult population within the disability community.</a:t>
            </a:r>
          </a:p>
        </p:txBody>
      </p:sp>
    </p:spTree>
    <p:extLst>
      <p:ext uri="{BB962C8B-B14F-4D97-AF65-F5344CB8AC3E}">
        <p14:creationId xmlns:p14="http://schemas.microsoft.com/office/powerpoint/2010/main" val="3899713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3252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Does anyone have any questions? Or want to discuss anything that you are doing in your state or within your Center for Independent Living to promote transition services for young adults? This is a time for open discussion and collaboration of ideas.</a:t>
            </a:r>
          </a:p>
        </p:txBody>
      </p:sp>
    </p:spTree>
    <p:extLst>
      <p:ext uri="{BB962C8B-B14F-4D97-AF65-F5344CB8AC3E}">
        <p14:creationId xmlns:p14="http://schemas.microsoft.com/office/powerpoint/2010/main" val="195481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While transition from high school to the next step within the school systems may only range from 13-21 years in SC, Able SC believes that there are many transitional periods that young adults go through where they need support, self-advocacy skills, and assistance from their peers to navigate.</a:t>
            </a:r>
          </a:p>
        </p:txBody>
      </p:sp>
    </p:spTree>
    <p:extLst>
      <p:ext uri="{BB962C8B-B14F-4D97-AF65-F5344CB8AC3E}">
        <p14:creationId xmlns:p14="http://schemas.microsoft.com/office/powerpoint/2010/main" val="217612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Have the group throw ideas out for what they consider a successful young adult group.</a:t>
            </a:r>
          </a:p>
        </p:txBody>
      </p:sp>
    </p:spTree>
    <p:extLst>
      <p:ext uri="{BB962C8B-B14F-4D97-AF65-F5344CB8AC3E}">
        <p14:creationId xmlns:p14="http://schemas.microsoft.com/office/powerpoint/2010/main" val="277903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363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013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0798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These are images of the current EQUIP Young Adult Leaders across the State of South Carolina. We currently have 14 active young adults on staff. All EQUIP Leaders go through an orientation and volunteer hour process before being assessed for a paid position on staff. The EQUIP Leader positions are competitive pay and hours are on an “as needed” basis depending upon the events available from month to month, the location of events, and availability of EQUIP Leaders.Our leaders bring a lot of diverse experiences, ages, disabilities, and self-advocacy/leadership styles and goals to the group. This ensures that everyone who attends the EQUIP Leadership Group events as a participant and attendee has at least one person they feel they can relate to and communicate with.</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Need to mention that we have consistent in-office staff as well, you work part time on EQUIP and part-time on another youth program, Effy works three days a week on EQUIP.</a:t>
            </a:r>
          </a:p>
        </p:txBody>
      </p:sp>
    </p:spTree>
    <p:extLst>
      <p:ext uri="{BB962C8B-B14F-4D97-AF65-F5344CB8AC3E}">
        <p14:creationId xmlns:p14="http://schemas.microsoft.com/office/powerpoint/2010/main" val="215165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899" cy="3645899"/>
          </a:xfrm>
          <a:prstGeom prst="rect">
            <a:avLst/>
          </a:prstGeom>
          <a:solidFill>
            <a:schemeClr val="dk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txBox="1">
            <a:spLocks noGrp="1"/>
          </p:cNvSpPr>
          <p:nvPr>
            <p:ph type="ctrTitle"/>
          </p:nvPr>
        </p:nvSpPr>
        <p:spPr>
          <a:xfrm>
            <a:off x="3096250" y="1627200"/>
            <a:ext cx="2951399" cy="15843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Lato"/>
              <a:buNone/>
              <a:defRPr sz="3200" b="1" i="0" u="none" strike="noStrike" cap="none">
                <a:solidFill>
                  <a:schemeClr val="lt1"/>
                </a:solidFill>
                <a:latin typeface="Lato"/>
                <a:ea typeface="Lato"/>
                <a:cs typeface="Lato"/>
                <a:sym typeface="Lato"/>
              </a:defRPr>
            </a:lvl1pPr>
            <a:lvl2pPr lvl="1" indent="0" algn="ctr">
              <a:spcBef>
                <a:spcPts val="0"/>
              </a:spcBef>
              <a:buClr>
                <a:schemeClr val="lt1"/>
              </a:buClr>
              <a:buFont typeface="Lato"/>
              <a:buNone/>
              <a:defRPr sz="3200" b="1">
                <a:solidFill>
                  <a:schemeClr val="lt1"/>
                </a:solidFill>
                <a:latin typeface="Lato"/>
                <a:ea typeface="Lato"/>
                <a:cs typeface="Lato"/>
                <a:sym typeface="Lato"/>
              </a:defRPr>
            </a:lvl2pPr>
            <a:lvl3pPr lvl="2" indent="0" algn="ctr">
              <a:spcBef>
                <a:spcPts val="0"/>
              </a:spcBef>
              <a:buClr>
                <a:schemeClr val="lt1"/>
              </a:buClr>
              <a:buFont typeface="Lato"/>
              <a:buNone/>
              <a:defRPr sz="3200" b="1">
                <a:solidFill>
                  <a:schemeClr val="lt1"/>
                </a:solidFill>
                <a:latin typeface="Lato"/>
                <a:ea typeface="Lato"/>
                <a:cs typeface="Lato"/>
                <a:sym typeface="Lato"/>
              </a:defRPr>
            </a:lvl3pPr>
            <a:lvl4pPr lvl="3" indent="0" algn="ctr">
              <a:spcBef>
                <a:spcPts val="0"/>
              </a:spcBef>
              <a:buClr>
                <a:schemeClr val="lt1"/>
              </a:buClr>
              <a:buFont typeface="Lato"/>
              <a:buNone/>
              <a:defRPr sz="3200" b="1">
                <a:solidFill>
                  <a:schemeClr val="lt1"/>
                </a:solidFill>
                <a:latin typeface="Lato"/>
                <a:ea typeface="Lato"/>
                <a:cs typeface="Lato"/>
                <a:sym typeface="Lato"/>
              </a:defRPr>
            </a:lvl4pPr>
            <a:lvl5pPr lvl="4" indent="0" algn="ctr">
              <a:spcBef>
                <a:spcPts val="0"/>
              </a:spcBef>
              <a:buClr>
                <a:schemeClr val="lt1"/>
              </a:buClr>
              <a:buFont typeface="Lato"/>
              <a:buNone/>
              <a:defRPr sz="3200" b="1">
                <a:solidFill>
                  <a:schemeClr val="lt1"/>
                </a:solidFill>
                <a:latin typeface="Lato"/>
                <a:ea typeface="Lato"/>
                <a:cs typeface="Lato"/>
                <a:sym typeface="Lato"/>
              </a:defRPr>
            </a:lvl5pPr>
            <a:lvl6pPr lvl="5" indent="0" algn="ctr">
              <a:spcBef>
                <a:spcPts val="0"/>
              </a:spcBef>
              <a:buClr>
                <a:schemeClr val="lt1"/>
              </a:buClr>
              <a:buFont typeface="Lato"/>
              <a:buNone/>
              <a:defRPr sz="3200" b="1">
                <a:solidFill>
                  <a:schemeClr val="lt1"/>
                </a:solidFill>
                <a:latin typeface="Lato"/>
                <a:ea typeface="Lato"/>
                <a:cs typeface="Lato"/>
                <a:sym typeface="Lato"/>
              </a:defRPr>
            </a:lvl6pPr>
            <a:lvl7pPr lvl="6" indent="0" algn="ctr">
              <a:spcBef>
                <a:spcPts val="0"/>
              </a:spcBef>
              <a:buClr>
                <a:schemeClr val="lt1"/>
              </a:buClr>
              <a:buFont typeface="Lato"/>
              <a:buNone/>
              <a:defRPr sz="3200" b="1">
                <a:solidFill>
                  <a:schemeClr val="lt1"/>
                </a:solidFill>
                <a:latin typeface="Lato"/>
                <a:ea typeface="Lato"/>
                <a:cs typeface="Lato"/>
                <a:sym typeface="Lato"/>
              </a:defRPr>
            </a:lvl7pPr>
            <a:lvl8pPr lvl="7" indent="0" algn="ctr">
              <a:spcBef>
                <a:spcPts val="0"/>
              </a:spcBef>
              <a:buClr>
                <a:schemeClr val="lt1"/>
              </a:buClr>
              <a:buFont typeface="Lato"/>
              <a:buNone/>
              <a:defRPr sz="3200" b="1">
                <a:solidFill>
                  <a:schemeClr val="lt1"/>
                </a:solidFill>
                <a:latin typeface="Lato"/>
                <a:ea typeface="Lato"/>
                <a:cs typeface="Lato"/>
                <a:sym typeface="Lato"/>
              </a:defRPr>
            </a:lvl8pPr>
            <a:lvl9pPr lvl="8" indent="0" algn="ctr">
              <a:spcBef>
                <a:spcPts val="0"/>
              </a:spcBef>
              <a:buClr>
                <a:schemeClr val="lt1"/>
              </a:buClr>
              <a:buFont typeface="Lato"/>
              <a:buNone/>
              <a:defRPr sz="3200" b="1">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1" y="3266930"/>
            <a:ext cx="2951399" cy="7013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Playfair Display"/>
              <a:buNone/>
              <a:defRPr sz="1800" b="1" i="0" u="none" strike="noStrike" cap="none">
                <a:solidFill>
                  <a:schemeClr val="lt1"/>
                </a:solidFill>
                <a:latin typeface="Playfair Display"/>
                <a:ea typeface="Playfair Display"/>
                <a:cs typeface="Playfair Display"/>
                <a:sym typeface="Playfair Display"/>
              </a:defRPr>
            </a:lvl1pPr>
            <a:lvl2pPr marL="457200" marR="0" lvl="1" indent="0" algn="ctr" rtl="0">
              <a:lnSpc>
                <a:spcPct val="100000"/>
              </a:lnSpc>
              <a:spcBef>
                <a:spcPts val="0"/>
              </a:spcBef>
              <a:spcAft>
                <a:spcPts val="0"/>
              </a:spcAft>
              <a:buClr>
                <a:schemeClr val="lt1"/>
              </a:buClr>
              <a:buFont typeface="Playfair Display"/>
              <a:buNone/>
              <a:defRPr sz="1800" b="1" i="0" u="none" strike="noStrike" cap="none">
                <a:solidFill>
                  <a:schemeClr val="lt1"/>
                </a:solidFill>
                <a:latin typeface="Playfair Display"/>
                <a:ea typeface="Playfair Display"/>
                <a:cs typeface="Playfair Display"/>
                <a:sym typeface="Playfair Display"/>
              </a:defRPr>
            </a:lvl2pPr>
            <a:lvl3pPr marL="914400" marR="0" lvl="2" indent="0" algn="ctr" rtl="0">
              <a:lnSpc>
                <a:spcPct val="100000"/>
              </a:lnSpc>
              <a:spcBef>
                <a:spcPts val="0"/>
              </a:spcBef>
              <a:spcAft>
                <a:spcPts val="0"/>
              </a:spcAft>
              <a:buClr>
                <a:schemeClr val="lt1"/>
              </a:buClr>
              <a:buFont typeface="Playfair Display"/>
              <a:buNone/>
              <a:defRPr sz="1800" b="1" i="0" u="none" strike="noStrike" cap="none">
                <a:solidFill>
                  <a:schemeClr val="lt1"/>
                </a:solidFill>
                <a:latin typeface="Playfair Display"/>
                <a:ea typeface="Playfair Display"/>
                <a:cs typeface="Playfair Display"/>
                <a:sym typeface="Playfair Display"/>
              </a:defRPr>
            </a:lvl3pPr>
            <a:lvl4pPr marL="1371600" marR="0" lvl="3" indent="0" algn="ctr" rtl="0">
              <a:lnSpc>
                <a:spcPct val="100000"/>
              </a:lnSpc>
              <a:spcBef>
                <a:spcPts val="0"/>
              </a:spcBef>
              <a:spcAft>
                <a:spcPts val="0"/>
              </a:spcAft>
              <a:buClr>
                <a:schemeClr val="lt1"/>
              </a:buClr>
              <a:buFont typeface="Playfair Display"/>
              <a:buNone/>
              <a:defRPr sz="1800" b="1" i="0" u="none" strike="noStrike" cap="none">
                <a:solidFill>
                  <a:schemeClr val="lt1"/>
                </a:solidFill>
                <a:latin typeface="Playfair Display"/>
                <a:ea typeface="Playfair Display"/>
                <a:cs typeface="Playfair Display"/>
                <a:sym typeface="Playfair Display"/>
              </a:defRPr>
            </a:lvl4pPr>
            <a:lvl5pPr marL="1828800" marR="0" lvl="4" indent="0" algn="ctr" rtl="0">
              <a:lnSpc>
                <a:spcPct val="100000"/>
              </a:lnSpc>
              <a:spcBef>
                <a:spcPts val="0"/>
              </a:spcBef>
              <a:spcAft>
                <a:spcPts val="0"/>
              </a:spcAft>
              <a:buClr>
                <a:schemeClr val="lt1"/>
              </a:buClr>
              <a:buFont typeface="Playfair Display"/>
              <a:buNone/>
              <a:defRPr sz="1800" b="1" i="0" u="none" strike="noStrike" cap="none">
                <a:solidFill>
                  <a:schemeClr val="lt1"/>
                </a:solidFill>
                <a:latin typeface="Playfair Display"/>
                <a:ea typeface="Playfair Display"/>
                <a:cs typeface="Playfair Display"/>
                <a:sym typeface="Playfair Display"/>
              </a:defRPr>
            </a:lvl5pPr>
            <a:lvl6pPr marL="2286000" marR="0" lvl="5" indent="0" algn="ctr" rtl="0">
              <a:lnSpc>
                <a:spcPct val="100000"/>
              </a:lnSpc>
              <a:spcBef>
                <a:spcPts val="0"/>
              </a:spcBef>
              <a:spcAft>
                <a:spcPts val="0"/>
              </a:spcAft>
              <a:buClr>
                <a:schemeClr val="lt1"/>
              </a:buClr>
              <a:buFont typeface="Playfair Display"/>
              <a:buNone/>
              <a:defRPr sz="1800" b="1" i="0" u="none" strike="noStrike" cap="none">
                <a:solidFill>
                  <a:schemeClr val="lt1"/>
                </a:solidFill>
                <a:latin typeface="Playfair Display"/>
                <a:ea typeface="Playfair Display"/>
                <a:cs typeface="Playfair Display"/>
                <a:sym typeface="Playfair Display"/>
              </a:defRPr>
            </a:lvl6pPr>
            <a:lvl7pPr marL="2743200" marR="0" lvl="6" indent="0" algn="ctr" rtl="0">
              <a:lnSpc>
                <a:spcPct val="100000"/>
              </a:lnSpc>
              <a:spcBef>
                <a:spcPts val="0"/>
              </a:spcBef>
              <a:spcAft>
                <a:spcPts val="0"/>
              </a:spcAft>
              <a:buClr>
                <a:schemeClr val="lt1"/>
              </a:buClr>
              <a:buFont typeface="Playfair Display"/>
              <a:buNone/>
              <a:defRPr sz="1800" b="1" i="0" u="none" strike="noStrike" cap="none">
                <a:solidFill>
                  <a:schemeClr val="lt1"/>
                </a:solidFill>
                <a:latin typeface="Playfair Display"/>
                <a:ea typeface="Playfair Display"/>
                <a:cs typeface="Playfair Display"/>
                <a:sym typeface="Playfair Display"/>
              </a:defRPr>
            </a:lvl7pPr>
            <a:lvl8pPr marL="3200400" marR="0" lvl="7" indent="0" algn="ctr" rtl="0">
              <a:lnSpc>
                <a:spcPct val="100000"/>
              </a:lnSpc>
              <a:spcBef>
                <a:spcPts val="0"/>
              </a:spcBef>
              <a:spcAft>
                <a:spcPts val="0"/>
              </a:spcAft>
              <a:buClr>
                <a:schemeClr val="lt1"/>
              </a:buClr>
              <a:buFont typeface="Playfair Display"/>
              <a:buNone/>
              <a:defRPr sz="1800" b="1" i="0" u="none" strike="noStrike" cap="none">
                <a:solidFill>
                  <a:schemeClr val="lt1"/>
                </a:solidFill>
                <a:latin typeface="Playfair Display"/>
                <a:ea typeface="Playfair Display"/>
                <a:cs typeface="Playfair Display"/>
                <a:sym typeface="Playfair Display"/>
              </a:defRPr>
            </a:lvl8pPr>
            <a:lvl9pPr marL="3657600" marR="0" lvl="8" indent="0" algn="ctr" rtl="0">
              <a:lnSpc>
                <a:spcPct val="100000"/>
              </a:lnSpc>
              <a:spcBef>
                <a:spcPts val="0"/>
              </a:spcBef>
              <a:spcAft>
                <a:spcPts val="0"/>
              </a:spcAft>
              <a:buClr>
                <a:schemeClr val="lt1"/>
              </a:buClr>
              <a:buFont typeface="Playfair Display"/>
              <a:buNone/>
              <a:defRPr sz="1800" b="1" i="0" u="none" strike="noStrike" cap="none">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 name="Shape 50"/>
          <p:cNvSpPr txBox="1">
            <a:spLocks noGrp="1"/>
          </p:cNvSpPr>
          <p:nvPr>
            <p:ph type="title"/>
          </p:nvPr>
        </p:nvSpPr>
        <p:spPr>
          <a:xfrm>
            <a:off x="311700" y="1233100"/>
            <a:ext cx="8520599" cy="16101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Lato"/>
              <a:buNone/>
              <a:defRPr sz="10000" b="1" i="0" u="none" strike="noStrike" cap="none">
                <a:solidFill>
                  <a:schemeClr val="dk1"/>
                </a:solidFill>
                <a:latin typeface="Lato"/>
                <a:ea typeface="Lato"/>
                <a:cs typeface="Lato"/>
                <a:sym typeface="Lato"/>
              </a:defRPr>
            </a:lvl1pPr>
            <a:lvl2pPr lvl="1" indent="0" algn="ctr">
              <a:spcBef>
                <a:spcPts val="0"/>
              </a:spcBef>
              <a:buClr>
                <a:schemeClr val="dk1"/>
              </a:buClr>
              <a:buFont typeface="Lato"/>
              <a:buNone/>
              <a:defRPr sz="10000" b="1">
                <a:solidFill>
                  <a:schemeClr val="dk1"/>
                </a:solidFill>
                <a:latin typeface="Lato"/>
                <a:ea typeface="Lato"/>
                <a:cs typeface="Lato"/>
                <a:sym typeface="Lato"/>
              </a:defRPr>
            </a:lvl2pPr>
            <a:lvl3pPr lvl="2" indent="0" algn="ctr">
              <a:spcBef>
                <a:spcPts val="0"/>
              </a:spcBef>
              <a:buClr>
                <a:schemeClr val="dk1"/>
              </a:buClr>
              <a:buFont typeface="Lato"/>
              <a:buNone/>
              <a:defRPr sz="10000" b="1">
                <a:solidFill>
                  <a:schemeClr val="dk1"/>
                </a:solidFill>
                <a:latin typeface="Lato"/>
                <a:ea typeface="Lato"/>
                <a:cs typeface="Lato"/>
                <a:sym typeface="Lato"/>
              </a:defRPr>
            </a:lvl3pPr>
            <a:lvl4pPr lvl="3" indent="0" algn="ctr">
              <a:spcBef>
                <a:spcPts val="0"/>
              </a:spcBef>
              <a:buClr>
                <a:schemeClr val="dk1"/>
              </a:buClr>
              <a:buFont typeface="Lato"/>
              <a:buNone/>
              <a:defRPr sz="10000" b="1">
                <a:solidFill>
                  <a:schemeClr val="dk1"/>
                </a:solidFill>
                <a:latin typeface="Lato"/>
                <a:ea typeface="Lato"/>
                <a:cs typeface="Lato"/>
                <a:sym typeface="Lato"/>
              </a:defRPr>
            </a:lvl4pPr>
            <a:lvl5pPr lvl="4" indent="0" algn="ctr">
              <a:spcBef>
                <a:spcPts val="0"/>
              </a:spcBef>
              <a:buClr>
                <a:schemeClr val="dk1"/>
              </a:buClr>
              <a:buFont typeface="Lato"/>
              <a:buNone/>
              <a:defRPr sz="10000" b="1">
                <a:solidFill>
                  <a:schemeClr val="dk1"/>
                </a:solidFill>
                <a:latin typeface="Lato"/>
                <a:ea typeface="Lato"/>
                <a:cs typeface="Lato"/>
                <a:sym typeface="Lato"/>
              </a:defRPr>
            </a:lvl5pPr>
            <a:lvl6pPr lvl="5" indent="0" algn="ctr">
              <a:spcBef>
                <a:spcPts val="0"/>
              </a:spcBef>
              <a:buClr>
                <a:schemeClr val="dk1"/>
              </a:buClr>
              <a:buFont typeface="Lato"/>
              <a:buNone/>
              <a:defRPr sz="10000" b="1">
                <a:solidFill>
                  <a:schemeClr val="dk1"/>
                </a:solidFill>
                <a:latin typeface="Lato"/>
                <a:ea typeface="Lato"/>
                <a:cs typeface="Lato"/>
                <a:sym typeface="Lato"/>
              </a:defRPr>
            </a:lvl6pPr>
            <a:lvl7pPr lvl="6" indent="0" algn="ctr">
              <a:spcBef>
                <a:spcPts val="0"/>
              </a:spcBef>
              <a:buClr>
                <a:schemeClr val="dk1"/>
              </a:buClr>
              <a:buFont typeface="Lato"/>
              <a:buNone/>
              <a:defRPr sz="10000" b="1">
                <a:solidFill>
                  <a:schemeClr val="dk1"/>
                </a:solidFill>
                <a:latin typeface="Lato"/>
                <a:ea typeface="Lato"/>
                <a:cs typeface="Lato"/>
                <a:sym typeface="Lato"/>
              </a:defRPr>
            </a:lvl7pPr>
            <a:lvl8pPr lvl="7" indent="0" algn="ctr">
              <a:spcBef>
                <a:spcPts val="0"/>
              </a:spcBef>
              <a:buClr>
                <a:schemeClr val="dk1"/>
              </a:buClr>
              <a:buFont typeface="Lato"/>
              <a:buNone/>
              <a:defRPr sz="10000" b="1">
                <a:solidFill>
                  <a:schemeClr val="dk1"/>
                </a:solidFill>
                <a:latin typeface="Lato"/>
                <a:ea typeface="Lato"/>
                <a:cs typeface="Lato"/>
                <a:sym typeface="Lato"/>
              </a:defRPr>
            </a:lvl8pPr>
            <a:lvl9pPr lvl="8" indent="0" algn="ctr">
              <a:spcBef>
                <a:spcPts val="0"/>
              </a:spcBef>
              <a:buClr>
                <a:schemeClr val="dk1"/>
              </a:buClr>
              <a:buFont typeface="Lato"/>
              <a:buNone/>
              <a:defRPr sz="10000" b="1">
                <a:solidFill>
                  <a:schemeClr val="dk1"/>
                </a:solidFill>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599"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Lato"/>
              <a:buNone/>
              <a:defRPr sz="1800" b="0" i="0" u="none" strike="noStrike" cap="none">
                <a:solidFill>
                  <a:schemeClr val="dk2"/>
                </a:solidFill>
                <a:latin typeface="Lato"/>
                <a:ea typeface="Lato"/>
                <a:cs typeface="Lato"/>
                <a:sym typeface="Lato"/>
              </a:defRPr>
            </a:lvl1pPr>
            <a:lvl2pPr marL="457200" marR="0" lvl="1"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2pPr>
            <a:lvl3pPr marL="914400" marR="0" lvl="2"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3pPr>
            <a:lvl4pPr marL="1371600" marR="0" lvl="3"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4pPr>
            <a:lvl5pPr marL="1828800" marR="0" lvl="4"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5pPr>
            <a:lvl6pPr marL="2286000" marR="0" lvl="5"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6pPr>
            <a:lvl7pPr marL="2743200" marR="0" lvl="6"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7pPr>
            <a:lvl8pPr marL="3200400" marR="0" lvl="7"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8pPr>
            <a:lvl9pPr marL="3657600" marR="0" lvl="8"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9pPr>
          </a:lstStyle>
          <a:p>
            <a:endParaRPr/>
          </a:p>
        </p:txBody>
      </p:sp>
      <p:sp>
        <p:nvSpPr>
          <p:cNvPr id="52" name="Shape 52"/>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layfair Display"/>
              <a:buNone/>
              <a:defRPr sz="3200" b="1" i="0" u="none" strike="noStrike" cap="none">
                <a:solidFill>
                  <a:schemeClr val="dk1"/>
                </a:solidFill>
                <a:latin typeface="Playfair Display"/>
                <a:ea typeface="Playfair Display"/>
                <a:cs typeface="Playfair Display"/>
                <a:sym typeface="Playfair Display"/>
              </a:defRPr>
            </a:lvl1pPr>
            <a:lvl2pPr lvl="1"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2pPr>
            <a:lvl3pPr lvl="2"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3pPr>
            <a:lvl4pPr lvl="3"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4pPr>
            <a:lvl5pPr lvl="4"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5pPr>
            <a:lvl6pPr lvl="5"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6pPr>
            <a:lvl7pPr lvl="6"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7pPr>
            <a:lvl8pPr lvl="7"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8pPr>
            <a:lvl9pPr lvl="8"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18" name="Shape 18"/>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Lato"/>
              <a:buNone/>
              <a:defRPr sz="1800" b="0" i="0" u="none" strike="noStrike" cap="none">
                <a:solidFill>
                  <a:schemeClr val="dk2"/>
                </a:solidFill>
                <a:latin typeface="Lato"/>
                <a:ea typeface="Lato"/>
                <a:cs typeface="Lato"/>
                <a:sym typeface="Lato"/>
              </a:defRPr>
            </a:lvl1pPr>
            <a:lvl2pPr marL="457200" marR="0" lvl="1"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2pPr>
            <a:lvl3pPr marL="914400" marR="0" lvl="2"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3pPr>
            <a:lvl4pPr marL="1371600" marR="0" lvl="3"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4pPr>
            <a:lvl5pPr marL="1828800" marR="0" lvl="4"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5pPr>
            <a:lvl6pPr marL="2286000" marR="0" lvl="5"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6pPr>
            <a:lvl7pPr marL="2743200" marR="0" lvl="6"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7pPr>
            <a:lvl8pPr marL="3200400" marR="0" lvl="7"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8pPr>
            <a:lvl9pPr marL="3657600" marR="0" lvl="8"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9pPr>
          </a:lstStyle>
          <a:p>
            <a:endParaRPr/>
          </a:p>
        </p:txBody>
      </p:sp>
      <p:sp>
        <p:nvSpPr>
          <p:cNvPr id="19" name="Shape 19"/>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509550" y="1423875"/>
            <a:ext cx="8124900" cy="17981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Lato"/>
              <a:buNone/>
              <a:defRPr sz="4800" b="0" i="0" u="none" strike="noStrike" cap="none">
                <a:solidFill>
                  <a:schemeClr val="lt1"/>
                </a:solidFill>
                <a:latin typeface="Lato"/>
                <a:ea typeface="Lato"/>
                <a:cs typeface="Lato"/>
                <a:sym typeface="Lato"/>
              </a:defRPr>
            </a:lvl1pPr>
            <a:lvl2pPr lvl="1" indent="0" algn="ctr">
              <a:spcBef>
                <a:spcPts val="0"/>
              </a:spcBef>
              <a:buClr>
                <a:schemeClr val="lt1"/>
              </a:buClr>
              <a:buFont typeface="Lato"/>
              <a:buNone/>
              <a:defRPr sz="4800" b="0">
                <a:solidFill>
                  <a:schemeClr val="lt1"/>
                </a:solidFill>
                <a:latin typeface="Lato"/>
                <a:ea typeface="Lato"/>
                <a:cs typeface="Lato"/>
                <a:sym typeface="Lato"/>
              </a:defRPr>
            </a:lvl2pPr>
            <a:lvl3pPr lvl="2" indent="0" algn="ctr">
              <a:spcBef>
                <a:spcPts val="0"/>
              </a:spcBef>
              <a:buClr>
                <a:schemeClr val="lt1"/>
              </a:buClr>
              <a:buFont typeface="Lato"/>
              <a:buNone/>
              <a:defRPr sz="4800" b="0">
                <a:solidFill>
                  <a:schemeClr val="lt1"/>
                </a:solidFill>
                <a:latin typeface="Lato"/>
                <a:ea typeface="Lato"/>
                <a:cs typeface="Lato"/>
                <a:sym typeface="Lato"/>
              </a:defRPr>
            </a:lvl3pPr>
            <a:lvl4pPr lvl="3" indent="0" algn="ctr">
              <a:spcBef>
                <a:spcPts val="0"/>
              </a:spcBef>
              <a:buClr>
                <a:schemeClr val="lt1"/>
              </a:buClr>
              <a:buFont typeface="Lato"/>
              <a:buNone/>
              <a:defRPr sz="4800" b="0">
                <a:solidFill>
                  <a:schemeClr val="lt1"/>
                </a:solidFill>
                <a:latin typeface="Lato"/>
                <a:ea typeface="Lato"/>
                <a:cs typeface="Lato"/>
                <a:sym typeface="Lato"/>
              </a:defRPr>
            </a:lvl4pPr>
            <a:lvl5pPr lvl="4" indent="0" algn="ctr">
              <a:spcBef>
                <a:spcPts val="0"/>
              </a:spcBef>
              <a:buClr>
                <a:schemeClr val="lt1"/>
              </a:buClr>
              <a:buFont typeface="Lato"/>
              <a:buNone/>
              <a:defRPr sz="4800" b="0">
                <a:solidFill>
                  <a:schemeClr val="lt1"/>
                </a:solidFill>
                <a:latin typeface="Lato"/>
                <a:ea typeface="Lato"/>
                <a:cs typeface="Lato"/>
                <a:sym typeface="Lato"/>
              </a:defRPr>
            </a:lvl5pPr>
            <a:lvl6pPr lvl="5" indent="0" algn="ctr">
              <a:spcBef>
                <a:spcPts val="0"/>
              </a:spcBef>
              <a:buClr>
                <a:schemeClr val="lt1"/>
              </a:buClr>
              <a:buFont typeface="Lato"/>
              <a:buNone/>
              <a:defRPr sz="4800" b="0">
                <a:solidFill>
                  <a:schemeClr val="lt1"/>
                </a:solidFill>
                <a:latin typeface="Lato"/>
                <a:ea typeface="Lato"/>
                <a:cs typeface="Lato"/>
                <a:sym typeface="Lato"/>
              </a:defRPr>
            </a:lvl6pPr>
            <a:lvl7pPr lvl="6" indent="0" algn="ctr">
              <a:spcBef>
                <a:spcPts val="0"/>
              </a:spcBef>
              <a:buClr>
                <a:schemeClr val="lt1"/>
              </a:buClr>
              <a:buFont typeface="Lato"/>
              <a:buNone/>
              <a:defRPr sz="4800" b="0">
                <a:solidFill>
                  <a:schemeClr val="lt1"/>
                </a:solidFill>
                <a:latin typeface="Lato"/>
                <a:ea typeface="Lato"/>
                <a:cs typeface="Lato"/>
                <a:sym typeface="Lato"/>
              </a:defRPr>
            </a:lvl7pPr>
            <a:lvl8pPr lvl="7" indent="0" algn="ctr">
              <a:spcBef>
                <a:spcPts val="0"/>
              </a:spcBef>
              <a:buClr>
                <a:schemeClr val="lt1"/>
              </a:buClr>
              <a:buFont typeface="Lato"/>
              <a:buNone/>
              <a:defRPr sz="4800" b="0">
                <a:solidFill>
                  <a:schemeClr val="lt1"/>
                </a:solidFill>
                <a:latin typeface="Lato"/>
                <a:ea typeface="Lato"/>
                <a:cs typeface="Lato"/>
                <a:sym typeface="Lato"/>
              </a:defRPr>
            </a:lvl8pPr>
            <a:lvl9pPr lvl="8" indent="0" algn="ctr">
              <a:spcBef>
                <a:spcPts val="0"/>
              </a:spcBef>
              <a:buClr>
                <a:schemeClr val="lt1"/>
              </a:buClr>
              <a:buFont typeface="Lato"/>
              <a:buNone/>
              <a:defRPr sz="4800" b="0">
                <a:solidFill>
                  <a:schemeClr val="lt1"/>
                </a:solidFill>
                <a:latin typeface="Lato"/>
                <a:ea typeface="Lato"/>
                <a:cs typeface="Lato"/>
                <a:sym typeface="Lato"/>
              </a:defRPr>
            </a:lvl9pPr>
          </a:lstStyle>
          <a:p>
            <a:endParaRPr/>
          </a:p>
        </p:txBody>
      </p:sp>
      <p:sp>
        <p:nvSpPr>
          <p:cNvPr id="22" name="Shape 22"/>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layfair Display"/>
              <a:buNone/>
              <a:defRPr sz="3200" b="1" i="0" u="none" strike="noStrike" cap="none">
                <a:solidFill>
                  <a:schemeClr val="dk1"/>
                </a:solidFill>
                <a:latin typeface="Playfair Display"/>
                <a:ea typeface="Playfair Display"/>
                <a:cs typeface="Playfair Display"/>
                <a:sym typeface="Playfair Display"/>
              </a:defRPr>
            </a:lvl1pPr>
            <a:lvl2pPr lvl="1"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2pPr>
            <a:lvl3pPr lvl="2"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3pPr>
            <a:lvl4pPr lvl="3"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4pPr>
            <a:lvl5pPr lvl="4"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5pPr>
            <a:lvl6pPr lvl="5"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6pPr>
            <a:lvl7pPr lvl="6"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7pPr>
            <a:lvl8pPr lvl="7"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8pPr>
            <a:lvl9pPr lvl="8"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25" name="Shape 25"/>
          <p:cNvSpPr txBox="1">
            <a:spLocks noGrp="1"/>
          </p:cNvSpPr>
          <p:nvPr>
            <p:ph type="body" idx="1"/>
          </p:nvPr>
        </p:nvSpPr>
        <p:spPr>
          <a:xfrm>
            <a:off x="311700" y="1152475"/>
            <a:ext cx="39998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1pPr>
            <a:lvl2pPr marL="457200" marR="0" lvl="1"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2pPr>
            <a:lvl3pPr marL="914400" marR="0" lvl="2"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3pPr>
            <a:lvl4pPr marL="1371600" marR="0" lvl="3"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4pPr>
            <a:lvl5pPr marL="1828800" marR="0" lvl="4"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5pPr>
            <a:lvl6pPr marL="2286000" marR="0" lvl="5"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6pPr>
            <a:lvl7pPr marL="2743200" marR="0" lvl="6"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7pPr>
            <a:lvl8pPr marL="3200400" marR="0" lvl="7"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8pPr>
            <a:lvl9pPr marL="3657600" marR="0" lvl="8"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9pPr>
          </a:lstStyle>
          <a:p>
            <a:endParaRPr/>
          </a:p>
        </p:txBody>
      </p:sp>
      <p:sp>
        <p:nvSpPr>
          <p:cNvPr id="26" name="Shape 26"/>
          <p:cNvSpPr txBox="1">
            <a:spLocks noGrp="1"/>
          </p:cNvSpPr>
          <p:nvPr>
            <p:ph type="body" idx="2"/>
          </p:nvPr>
        </p:nvSpPr>
        <p:spPr>
          <a:xfrm>
            <a:off x="4832400" y="1152475"/>
            <a:ext cx="39998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1pPr>
            <a:lvl2pPr marL="457200" marR="0" lvl="1"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2pPr>
            <a:lvl3pPr marL="914400" marR="0" lvl="2"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3pPr>
            <a:lvl4pPr marL="1371600" marR="0" lvl="3"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4pPr>
            <a:lvl5pPr marL="1828800" marR="0" lvl="4"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5pPr>
            <a:lvl6pPr marL="2286000" marR="0" lvl="5"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6pPr>
            <a:lvl7pPr marL="2743200" marR="0" lvl="6"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7pPr>
            <a:lvl8pPr marL="3200400" marR="0" lvl="7"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8pPr>
            <a:lvl9pPr marL="3657600" marR="0" lvl="8"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9pPr>
          </a:lstStyle>
          <a:p>
            <a:endParaRPr/>
          </a:p>
        </p:txBody>
      </p:sp>
      <p:sp>
        <p:nvSpPr>
          <p:cNvPr id="27" name="Shape 27"/>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layfair Display"/>
              <a:buNone/>
              <a:defRPr sz="3200" b="1" i="0" u="none" strike="noStrike" cap="none">
                <a:solidFill>
                  <a:schemeClr val="dk1"/>
                </a:solidFill>
                <a:latin typeface="Playfair Display"/>
                <a:ea typeface="Playfair Display"/>
                <a:cs typeface="Playfair Display"/>
                <a:sym typeface="Playfair Display"/>
              </a:defRPr>
            </a:lvl1pPr>
            <a:lvl2pPr lvl="1"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2pPr>
            <a:lvl3pPr lvl="2"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3pPr>
            <a:lvl4pPr lvl="3"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4pPr>
            <a:lvl5pPr lvl="4"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5pPr>
            <a:lvl6pPr lvl="5"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6pPr>
            <a:lvl7pPr lvl="6"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7pPr>
            <a:lvl8pPr lvl="7"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8pPr>
            <a:lvl9pPr lvl="8"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30" name="Shape 30"/>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Playfair Display"/>
              <a:buNone/>
              <a:defRPr sz="2400" b="1" i="0" u="none" strike="noStrike" cap="none">
                <a:solidFill>
                  <a:schemeClr val="dk1"/>
                </a:solidFill>
                <a:latin typeface="Playfair Display"/>
                <a:ea typeface="Playfair Display"/>
                <a:cs typeface="Playfair Display"/>
                <a:sym typeface="Playfair Display"/>
              </a:defRPr>
            </a:lvl1pPr>
            <a:lvl2pPr lvl="1" indent="0">
              <a:spcBef>
                <a:spcPts val="0"/>
              </a:spcBef>
              <a:buClr>
                <a:schemeClr val="dk1"/>
              </a:buClr>
              <a:buFont typeface="Playfair Display"/>
              <a:buNone/>
              <a:defRPr sz="2400" b="1">
                <a:solidFill>
                  <a:schemeClr val="dk1"/>
                </a:solidFill>
                <a:latin typeface="Playfair Display"/>
                <a:ea typeface="Playfair Display"/>
                <a:cs typeface="Playfair Display"/>
                <a:sym typeface="Playfair Display"/>
              </a:defRPr>
            </a:lvl2pPr>
            <a:lvl3pPr lvl="2" indent="0">
              <a:spcBef>
                <a:spcPts val="0"/>
              </a:spcBef>
              <a:buClr>
                <a:schemeClr val="dk1"/>
              </a:buClr>
              <a:buFont typeface="Playfair Display"/>
              <a:buNone/>
              <a:defRPr sz="2400" b="1">
                <a:solidFill>
                  <a:schemeClr val="dk1"/>
                </a:solidFill>
                <a:latin typeface="Playfair Display"/>
                <a:ea typeface="Playfair Display"/>
                <a:cs typeface="Playfair Display"/>
                <a:sym typeface="Playfair Display"/>
              </a:defRPr>
            </a:lvl3pPr>
            <a:lvl4pPr lvl="3" indent="0">
              <a:spcBef>
                <a:spcPts val="0"/>
              </a:spcBef>
              <a:buClr>
                <a:schemeClr val="dk1"/>
              </a:buClr>
              <a:buFont typeface="Playfair Display"/>
              <a:buNone/>
              <a:defRPr sz="2400" b="1">
                <a:solidFill>
                  <a:schemeClr val="dk1"/>
                </a:solidFill>
                <a:latin typeface="Playfair Display"/>
                <a:ea typeface="Playfair Display"/>
                <a:cs typeface="Playfair Display"/>
                <a:sym typeface="Playfair Display"/>
              </a:defRPr>
            </a:lvl4pPr>
            <a:lvl5pPr lvl="4" indent="0">
              <a:spcBef>
                <a:spcPts val="0"/>
              </a:spcBef>
              <a:buClr>
                <a:schemeClr val="dk1"/>
              </a:buClr>
              <a:buFont typeface="Playfair Display"/>
              <a:buNone/>
              <a:defRPr sz="2400" b="1">
                <a:solidFill>
                  <a:schemeClr val="dk1"/>
                </a:solidFill>
                <a:latin typeface="Playfair Display"/>
                <a:ea typeface="Playfair Display"/>
                <a:cs typeface="Playfair Display"/>
                <a:sym typeface="Playfair Display"/>
              </a:defRPr>
            </a:lvl5pPr>
            <a:lvl6pPr lvl="5" indent="0">
              <a:spcBef>
                <a:spcPts val="0"/>
              </a:spcBef>
              <a:buClr>
                <a:schemeClr val="dk1"/>
              </a:buClr>
              <a:buFont typeface="Playfair Display"/>
              <a:buNone/>
              <a:defRPr sz="2400" b="1">
                <a:solidFill>
                  <a:schemeClr val="dk1"/>
                </a:solidFill>
                <a:latin typeface="Playfair Display"/>
                <a:ea typeface="Playfair Display"/>
                <a:cs typeface="Playfair Display"/>
                <a:sym typeface="Playfair Display"/>
              </a:defRPr>
            </a:lvl6pPr>
            <a:lvl7pPr lvl="6" indent="0">
              <a:spcBef>
                <a:spcPts val="0"/>
              </a:spcBef>
              <a:buClr>
                <a:schemeClr val="dk1"/>
              </a:buClr>
              <a:buFont typeface="Playfair Display"/>
              <a:buNone/>
              <a:defRPr sz="2400" b="1">
                <a:solidFill>
                  <a:schemeClr val="dk1"/>
                </a:solidFill>
                <a:latin typeface="Playfair Display"/>
                <a:ea typeface="Playfair Display"/>
                <a:cs typeface="Playfair Display"/>
                <a:sym typeface="Playfair Display"/>
              </a:defRPr>
            </a:lvl7pPr>
            <a:lvl8pPr lvl="7" indent="0">
              <a:spcBef>
                <a:spcPts val="0"/>
              </a:spcBef>
              <a:buClr>
                <a:schemeClr val="dk1"/>
              </a:buClr>
              <a:buFont typeface="Playfair Display"/>
              <a:buNone/>
              <a:defRPr sz="2400" b="1">
                <a:solidFill>
                  <a:schemeClr val="dk1"/>
                </a:solidFill>
                <a:latin typeface="Playfair Display"/>
                <a:ea typeface="Playfair Display"/>
                <a:cs typeface="Playfair Display"/>
                <a:sym typeface="Playfair Display"/>
              </a:defRPr>
            </a:lvl8pPr>
            <a:lvl9pPr lvl="8" indent="0">
              <a:spcBef>
                <a:spcPts val="0"/>
              </a:spcBef>
              <a:buClr>
                <a:schemeClr val="dk1"/>
              </a:buClr>
              <a:buFont typeface="Playfair Display"/>
              <a:buNone/>
              <a:defRPr sz="2400" b="1">
                <a:solidFill>
                  <a:schemeClr val="dk1"/>
                </a:solidFill>
                <a:latin typeface="Playfair Display"/>
                <a:ea typeface="Playfair Display"/>
                <a:cs typeface="Playfair Display"/>
                <a:sym typeface="Playfair Display"/>
              </a:defRPr>
            </a:lvl9pPr>
          </a:lstStyle>
          <a:p>
            <a:endParaRPr/>
          </a:p>
        </p:txBody>
      </p:sp>
      <p:sp>
        <p:nvSpPr>
          <p:cNvPr id="33" name="Shape 33"/>
          <p:cNvSpPr txBox="1">
            <a:spLocks noGrp="1"/>
          </p:cNvSpPr>
          <p:nvPr>
            <p:ph type="body" idx="1"/>
          </p:nvPr>
        </p:nvSpPr>
        <p:spPr>
          <a:xfrm>
            <a:off x="311700" y="1391376"/>
            <a:ext cx="2807999" cy="3179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1pPr>
            <a:lvl2pPr marL="457200" marR="0" lvl="1"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2pPr>
            <a:lvl3pPr marL="914400" marR="0" lvl="2"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3pPr>
            <a:lvl4pPr marL="1371600" marR="0" lvl="3"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4pPr>
            <a:lvl5pPr marL="1828800" marR="0" lvl="4"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5pPr>
            <a:lvl6pPr marL="2286000" marR="0" lvl="5"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6pPr>
            <a:lvl7pPr marL="2743200" marR="0" lvl="6"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7pPr>
            <a:lvl8pPr marL="3200400" marR="0" lvl="7"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8pPr>
            <a:lvl9pPr marL="3657600" marR="0" lvl="8" indent="0" algn="l" rtl="0">
              <a:lnSpc>
                <a:spcPct val="115000"/>
              </a:lnSpc>
              <a:spcBef>
                <a:spcPts val="0"/>
              </a:spcBef>
              <a:spcAft>
                <a:spcPts val="1600"/>
              </a:spcAft>
              <a:buClr>
                <a:schemeClr val="dk2"/>
              </a:buClr>
              <a:buFont typeface="Lato"/>
              <a:buNone/>
              <a:defRPr sz="1200" b="0" i="0" u="none" strike="noStrike" cap="none">
                <a:solidFill>
                  <a:schemeClr val="dk2"/>
                </a:solidFill>
                <a:latin typeface="Lato"/>
                <a:ea typeface="Lato"/>
                <a:cs typeface="Lato"/>
                <a:sym typeface="Lato"/>
              </a:defRPr>
            </a:lvl9pPr>
          </a:lstStyle>
          <a:p>
            <a:endParaRPr/>
          </a:p>
        </p:txBody>
      </p:sp>
      <p:sp>
        <p:nvSpPr>
          <p:cNvPr id="34" name="Shape 34"/>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Lato"/>
              <a:buNone/>
              <a:defRPr sz="4800" b="0" i="0" u="none" strike="noStrike" cap="none">
                <a:solidFill>
                  <a:schemeClr val="lt1"/>
                </a:solidFill>
                <a:latin typeface="Lato"/>
                <a:ea typeface="Lato"/>
                <a:cs typeface="Lato"/>
                <a:sym typeface="Lato"/>
              </a:defRPr>
            </a:lvl1pPr>
            <a:lvl2pPr lvl="1" indent="0">
              <a:spcBef>
                <a:spcPts val="0"/>
              </a:spcBef>
              <a:buClr>
                <a:schemeClr val="lt1"/>
              </a:buClr>
              <a:buFont typeface="Lato"/>
              <a:buNone/>
              <a:defRPr sz="4800" b="0">
                <a:solidFill>
                  <a:schemeClr val="lt1"/>
                </a:solidFill>
                <a:latin typeface="Lato"/>
                <a:ea typeface="Lato"/>
                <a:cs typeface="Lato"/>
                <a:sym typeface="Lato"/>
              </a:defRPr>
            </a:lvl2pPr>
            <a:lvl3pPr lvl="2" indent="0">
              <a:spcBef>
                <a:spcPts val="0"/>
              </a:spcBef>
              <a:buClr>
                <a:schemeClr val="lt1"/>
              </a:buClr>
              <a:buFont typeface="Lato"/>
              <a:buNone/>
              <a:defRPr sz="4800" b="0">
                <a:solidFill>
                  <a:schemeClr val="lt1"/>
                </a:solidFill>
                <a:latin typeface="Lato"/>
                <a:ea typeface="Lato"/>
                <a:cs typeface="Lato"/>
                <a:sym typeface="Lato"/>
              </a:defRPr>
            </a:lvl3pPr>
            <a:lvl4pPr lvl="3" indent="0">
              <a:spcBef>
                <a:spcPts val="0"/>
              </a:spcBef>
              <a:buClr>
                <a:schemeClr val="lt1"/>
              </a:buClr>
              <a:buFont typeface="Lato"/>
              <a:buNone/>
              <a:defRPr sz="4800" b="0">
                <a:solidFill>
                  <a:schemeClr val="lt1"/>
                </a:solidFill>
                <a:latin typeface="Lato"/>
                <a:ea typeface="Lato"/>
                <a:cs typeface="Lato"/>
                <a:sym typeface="Lato"/>
              </a:defRPr>
            </a:lvl4pPr>
            <a:lvl5pPr lvl="4" indent="0">
              <a:spcBef>
                <a:spcPts val="0"/>
              </a:spcBef>
              <a:buClr>
                <a:schemeClr val="lt1"/>
              </a:buClr>
              <a:buFont typeface="Lato"/>
              <a:buNone/>
              <a:defRPr sz="4800" b="0">
                <a:solidFill>
                  <a:schemeClr val="lt1"/>
                </a:solidFill>
                <a:latin typeface="Lato"/>
                <a:ea typeface="Lato"/>
                <a:cs typeface="Lato"/>
                <a:sym typeface="Lato"/>
              </a:defRPr>
            </a:lvl5pPr>
            <a:lvl6pPr lvl="5" indent="0">
              <a:spcBef>
                <a:spcPts val="0"/>
              </a:spcBef>
              <a:buClr>
                <a:schemeClr val="lt1"/>
              </a:buClr>
              <a:buFont typeface="Lato"/>
              <a:buNone/>
              <a:defRPr sz="4800" b="0">
                <a:solidFill>
                  <a:schemeClr val="lt1"/>
                </a:solidFill>
                <a:latin typeface="Lato"/>
                <a:ea typeface="Lato"/>
                <a:cs typeface="Lato"/>
                <a:sym typeface="Lato"/>
              </a:defRPr>
            </a:lvl6pPr>
            <a:lvl7pPr lvl="6" indent="0">
              <a:spcBef>
                <a:spcPts val="0"/>
              </a:spcBef>
              <a:buClr>
                <a:schemeClr val="lt1"/>
              </a:buClr>
              <a:buFont typeface="Lato"/>
              <a:buNone/>
              <a:defRPr sz="4800" b="0">
                <a:solidFill>
                  <a:schemeClr val="lt1"/>
                </a:solidFill>
                <a:latin typeface="Lato"/>
                <a:ea typeface="Lato"/>
                <a:cs typeface="Lato"/>
                <a:sym typeface="Lato"/>
              </a:defRPr>
            </a:lvl7pPr>
            <a:lvl8pPr lvl="7" indent="0">
              <a:spcBef>
                <a:spcPts val="0"/>
              </a:spcBef>
              <a:buClr>
                <a:schemeClr val="lt1"/>
              </a:buClr>
              <a:buFont typeface="Lato"/>
              <a:buNone/>
              <a:defRPr sz="4800" b="0">
                <a:solidFill>
                  <a:schemeClr val="lt1"/>
                </a:solidFill>
                <a:latin typeface="Lato"/>
                <a:ea typeface="Lato"/>
                <a:cs typeface="Lato"/>
                <a:sym typeface="Lato"/>
              </a:defRPr>
            </a:lvl8pPr>
            <a:lvl9pPr lvl="8" indent="0">
              <a:spcBef>
                <a:spcPts val="0"/>
              </a:spcBef>
              <a:buClr>
                <a:schemeClr val="lt1"/>
              </a:buClr>
              <a:buFont typeface="Lato"/>
              <a:buNone/>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199" cy="16836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Playfair Display"/>
              <a:buNone/>
              <a:defRPr sz="4200" b="1" i="0" u="none" strike="noStrike" cap="none">
                <a:solidFill>
                  <a:schemeClr val="dk1"/>
                </a:solidFill>
                <a:latin typeface="Playfair Display"/>
                <a:ea typeface="Playfair Display"/>
                <a:cs typeface="Playfair Display"/>
                <a:sym typeface="Playfair Display"/>
              </a:defRPr>
            </a:lvl1pPr>
            <a:lvl2pPr lvl="1" indent="0" algn="ctr">
              <a:spcBef>
                <a:spcPts val="0"/>
              </a:spcBef>
              <a:buClr>
                <a:schemeClr val="dk1"/>
              </a:buClr>
              <a:buFont typeface="Playfair Display"/>
              <a:buNone/>
              <a:defRPr sz="4200" b="1">
                <a:solidFill>
                  <a:schemeClr val="dk1"/>
                </a:solidFill>
                <a:latin typeface="Playfair Display"/>
                <a:ea typeface="Playfair Display"/>
                <a:cs typeface="Playfair Display"/>
                <a:sym typeface="Playfair Display"/>
              </a:defRPr>
            </a:lvl2pPr>
            <a:lvl3pPr lvl="2" indent="0" algn="ctr">
              <a:spcBef>
                <a:spcPts val="0"/>
              </a:spcBef>
              <a:buClr>
                <a:schemeClr val="dk1"/>
              </a:buClr>
              <a:buFont typeface="Playfair Display"/>
              <a:buNone/>
              <a:defRPr sz="4200" b="1">
                <a:solidFill>
                  <a:schemeClr val="dk1"/>
                </a:solidFill>
                <a:latin typeface="Playfair Display"/>
                <a:ea typeface="Playfair Display"/>
                <a:cs typeface="Playfair Display"/>
                <a:sym typeface="Playfair Display"/>
              </a:defRPr>
            </a:lvl3pPr>
            <a:lvl4pPr lvl="3" indent="0" algn="ctr">
              <a:spcBef>
                <a:spcPts val="0"/>
              </a:spcBef>
              <a:buClr>
                <a:schemeClr val="dk1"/>
              </a:buClr>
              <a:buFont typeface="Playfair Display"/>
              <a:buNone/>
              <a:defRPr sz="4200" b="1">
                <a:solidFill>
                  <a:schemeClr val="dk1"/>
                </a:solidFill>
                <a:latin typeface="Playfair Display"/>
                <a:ea typeface="Playfair Display"/>
                <a:cs typeface="Playfair Display"/>
                <a:sym typeface="Playfair Display"/>
              </a:defRPr>
            </a:lvl4pPr>
            <a:lvl5pPr lvl="4" indent="0" algn="ctr">
              <a:spcBef>
                <a:spcPts val="0"/>
              </a:spcBef>
              <a:buClr>
                <a:schemeClr val="dk1"/>
              </a:buClr>
              <a:buFont typeface="Playfair Display"/>
              <a:buNone/>
              <a:defRPr sz="4200" b="1">
                <a:solidFill>
                  <a:schemeClr val="dk1"/>
                </a:solidFill>
                <a:latin typeface="Playfair Display"/>
                <a:ea typeface="Playfair Display"/>
                <a:cs typeface="Playfair Display"/>
                <a:sym typeface="Playfair Display"/>
              </a:defRPr>
            </a:lvl5pPr>
            <a:lvl6pPr lvl="5" indent="0" algn="ctr">
              <a:spcBef>
                <a:spcPts val="0"/>
              </a:spcBef>
              <a:buClr>
                <a:schemeClr val="dk1"/>
              </a:buClr>
              <a:buFont typeface="Playfair Display"/>
              <a:buNone/>
              <a:defRPr sz="4200" b="1">
                <a:solidFill>
                  <a:schemeClr val="dk1"/>
                </a:solidFill>
                <a:latin typeface="Playfair Display"/>
                <a:ea typeface="Playfair Display"/>
                <a:cs typeface="Playfair Display"/>
                <a:sym typeface="Playfair Display"/>
              </a:defRPr>
            </a:lvl6pPr>
            <a:lvl7pPr lvl="6" indent="0" algn="ctr">
              <a:spcBef>
                <a:spcPts val="0"/>
              </a:spcBef>
              <a:buClr>
                <a:schemeClr val="dk1"/>
              </a:buClr>
              <a:buFont typeface="Playfair Display"/>
              <a:buNone/>
              <a:defRPr sz="4200" b="1">
                <a:solidFill>
                  <a:schemeClr val="dk1"/>
                </a:solidFill>
                <a:latin typeface="Playfair Display"/>
                <a:ea typeface="Playfair Display"/>
                <a:cs typeface="Playfair Display"/>
                <a:sym typeface="Playfair Display"/>
              </a:defRPr>
            </a:lvl7pPr>
            <a:lvl8pPr lvl="7" indent="0" algn="ctr">
              <a:spcBef>
                <a:spcPts val="0"/>
              </a:spcBef>
              <a:buClr>
                <a:schemeClr val="dk1"/>
              </a:buClr>
              <a:buFont typeface="Playfair Display"/>
              <a:buNone/>
              <a:defRPr sz="4200" b="1">
                <a:solidFill>
                  <a:schemeClr val="dk1"/>
                </a:solidFill>
                <a:latin typeface="Playfair Display"/>
                <a:ea typeface="Playfair Display"/>
                <a:cs typeface="Playfair Display"/>
                <a:sym typeface="Playfair Display"/>
              </a:defRPr>
            </a:lvl8pPr>
            <a:lvl9pPr lvl="8" indent="0" algn="ctr">
              <a:spcBef>
                <a:spcPts val="0"/>
              </a:spcBef>
              <a:buClr>
                <a:schemeClr val="dk1"/>
              </a:buClr>
              <a:buFont typeface="Playfair Display"/>
              <a:buNone/>
              <a:defRPr sz="4200" b="1">
                <a:solidFill>
                  <a:schemeClr val="dk1"/>
                </a:solidFill>
                <a:latin typeface="Playfair Display"/>
                <a:ea typeface="Playfair Display"/>
                <a:cs typeface="Playfair Display"/>
                <a:sym typeface="Playfair Display"/>
              </a:defRPr>
            </a:lvl9pPr>
          </a:lstStyle>
          <a:p>
            <a:endParaRPr/>
          </a:p>
        </p:txBody>
      </p:sp>
      <p:sp>
        <p:nvSpPr>
          <p:cNvPr id="42" name="Shape 42"/>
          <p:cNvSpPr txBox="1">
            <a:spLocks noGrp="1"/>
          </p:cNvSpPr>
          <p:nvPr>
            <p:ph type="subTitle" idx="1"/>
          </p:nvPr>
        </p:nvSpPr>
        <p:spPr>
          <a:xfrm>
            <a:off x="265500" y="2845200"/>
            <a:ext cx="4045199" cy="13455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Lato"/>
              <a:buNone/>
              <a:defRPr sz="2100" b="0" i="0" u="none" strike="noStrike" cap="none">
                <a:solidFill>
                  <a:schemeClr val="dk2"/>
                </a:solidFill>
                <a:latin typeface="Lato"/>
                <a:ea typeface="Lato"/>
                <a:cs typeface="Lato"/>
                <a:sym typeface="Lato"/>
              </a:defRPr>
            </a:lvl1pPr>
            <a:lvl2pPr marL="457200" marR="0" lvl="1" indent="0" algn="ctr" rtl="0">
              <a:lnSpc>
                <a:spcPct val="100000"/>
              </a:lnSpc>
              <a:spcBef>
                <a:spcPts val="0"/>
              </a:spcBef>
              <a:spcAft>
                <a:spcPts val="0"/>
              </a:spcAft>
              <a:buClr>
                <a:schemeClr val="dk2"/>
              </a:buClr>
              <a:buFont typeface="Lato"/>
              <a:buNone/>
              <a:defRPr sz="2100" b="0" i="0" u="none" strike="noStrike" cap="none">
                <a:solidFill>
                  <a:schemeClr val="dk2"/>
                </a:solidFill>
                <a:latin typeface="Lato"/>
                <a:ea typeface="Lato"/>
                <a:cs typeface="Lato"/>
                <a:sym typeface="Lato"/>
              </a:defRPr>
            </a:lvl2pPr>
            <a:lvl3pPr marL="914400" marR="0" lvl="2" indent="0" algn="ctr" rtl="0">
              <a:lnSpc>
                <a:spcPct val="100000"/>
              </a:lnSpc>
              <a:spcBef>
                <a:spcPts val="0"/>
              </a:spcBef>
              <a:spcAft>
                <a:spcPts val="0"/>
              </a:spcAft>
              <a:buClr>
                <a:schemeClr val="dk2"/>
              </a:buClr>
              <a:buFont typeface="Lato"/>
              <a:buNone/>
              <a:defRPr sz="2100" b="0" i="0" u="none" strike="noStrike" cap="none">
                <a:solidFill>
                  <a:schemeClr val="dk2"/>
                </a:solidFill>
                <a:latin typeface="Lato"/>
                <a:ea typeface="Lato"/>
                <a:cs typeface="Lato"/>
                <a:sym typeface="Lato"/>
              </a:defRPr>
            </a:lvl3pPr>
            <a:lvl4pPr marL="1371600" marR="0" lvl="3" indent="0" algn="ctr" rtl="0">
              <a:lnSpc>
                <a:spcPct val="100000"/>
              </a:lnSpc>
              <a:spcBef>
                <a:spcPts val="0"/>
              </a:spcBef>
              <a:spcAft>
                <a:spcPts val="0"/>
              </a:spcAft>
              <a:buClr>
                <a:schemeClr val="dk2"/>
              </a:buClr>
              <a:buFont typeface="Lato"/>
              <a:buNone/>
              <a:defRPr sz="2100" b="0" i="0" u="none" strike="noStrike" cap="none">
                <a:solidFill>
                  <a:schemeClr val="dk2"/>
                </a:solidFill>
                <a:latin typeface="Lato"/>
                <a:ea typeface="Lato"/>
                <a:cs typeface="Lato"/>
                <a:sym typeface="Lato"/>
              </a:defRPr>
            </a:lvl4pPr>
            <a:lvl5pPr marL="1828800" marR="0" lvl="4" indent="0" algn="ctr" rtl="0">
              <a:lnSpc>
                <a:spcPct val="100000"/>
              </a:lnSpc>
              <a:spcBef>
                <a:spcPts val="0"/>
              </a:spcBef>
              <a:spcAft>
                <a:spcPts val="0"/>
              </a:spcAft>
              <a:buClr>
                <a:schemeClr val="dk2"/>
              </a:buClr>
              <a:buFont typeface="Lato"/>
              <a:buNone/>
              <a:defRPr sz="2100" b="0" i="0" u="none" strike="noStrike" cap="none">
                <a:solidFill>
                  <a:schemeClr val="dk2"/>
                </a:solidFill>
                <a:latin typeface="Lato"/>
                <a:ea typeface="Lato"/>
                <a:cs typeface="Lato"/>
                <a:sym typeface="Lato"/>
              </a:defRPr>
            </a:lvl5pPr>
            <a:lvl6pPr marL="2286000" marR="0" lvl="5" indent="0" algn="ctr" rtl="0">
              <a:lnSpc>
                <a:spcPct val="100000"/>
              </a:lnSpc>
              <a:spcBef>
                <a:spcPts val="0"/>
              </a:spcBef>
              <a:spcAft>
                <a:spcPts val="0"/>
              </a:spcAft>
              <a:buClr>
                <a:schemeClr val="dk2"/>
              </a:buClr>
              <a:buFont typeface="Lato"/>
              <a:buNone/>
              <a:defRPr sz="2100" b="0" i="0" u="none" strike="noStrike" cap="none">
                <a:solidFill>
                  <a:schemeClr val="dk2"/>
                </a:solidFill>
                <a:latin typeface="Lato"/>
                <a:ea typeface="Lato"/>
                <a:cs typeface="Lato"/>
                <a:sym typeface="Lato"/>
              </a:defRPr>
            </a:lvl6pPr>
            <a:lvl7pPr marL="2743200" marR="0" lvl="6" indent="0" algn="ctr" rtl="0">
              <a:lnSpc>
                <a:spcPct val="100000"/>
              </a:lnSpc>
              <a:spcBef>
                <a:spcPts val="0"/>
              </a:spcBef>
              <a:spcAft>
                <a:spcPts val="0"/>
              </a:spcAft>
              <a:buClr>
                <a:schemeClr val="dk2"/>
              </a:buClr>
              <a:buFont typeface="Lato"/>
              <a:buNone/>
              <a:defRPr sz="2100" b="0" i="0" u="none" strike="noStrike" cap="none">
                <a:solidFill>
                  <a:schemeClr val="dk2"/>
                </a:solidFill>
                <a:latin typeface="Lato"/>
                <a:ea typeface="Lato"/>
                <a:cs typeface="Lato"/>
                <a:sym typeface="Lato"/>
              </a:defRPr>
            </a:lvl7pPr>
            <a:lvl8pPr marL="3200400" marR="0" lvl="7" indent="0" algn="ctr" rtl="0">
              <a:lnSpc>
                <a:spcPct val="100000"/>
              </a:lnSpc>
              <a:spcBef>
                <a:spcPts val="0"/>
              </a:spcBef>
              <a:spcAft>
                <a:spcPts val="0"/>
              </a:spcAft>
              <a:buClr>
                <a:schemeClr val="dk2"/>
              </a:buClr>
              <a:buFont typeface="Lato"/>
              <a:buNone/>
              <a:defRPr sz="2100" b="0" i="0" u="none" strike="noStrike" cap="none">
                <a:solidFill>
                  <a:schemeClr val="dk2"/>
                </a:solidFill>
                <a:latin typeface="Lato"/>
                <a:ea typeface="Lato"/>
                <a:cs typeface="Lato"/>
                <a:sym typeface="Lato"/>
              </a:defRPr>
            </a:lvl8pPr>
            <a:lvl9pPr marL="3657600" marR="0" lvl="8" indent="0" algn="ctr" rtl="0">
              <a:lnSpc>
                <a:spcPct val="100000"/>
              </a:lnSpc>
              <a:spcBef>
                <a:spcPts val="0"/>
              </a:spcBef>
              <a:spcAft>
                <a:spcPts val="0"/>
              </a:spcAft>
              <a:buClr>
                <a:schemeClr val="dk2"/>
              </a:buClr>
              <a:buFont typeface="Lato"/>
              <a:buNone/>
              <a:defRPr sz="2100" b="0" i="0" u="none" strike="noStrike" cap="none">
                <a:solidFill>
                  <a:schemeClr val="dk2"/>
                </a:solidFill>
                <a:latin typeface="Lato"/>
                <a:ea typeface="Lato"/>
                <a:cs typeface="Lato"/>
                <a:sym typeface="Lato"/>
              </a:defRPr>
            </a:lvl9pPr>
          </a:lstStyle>
          <a:p>
            <a:endParaRPr/>
          </a:p>
        </p:txBody>
      </p:sp>
      <p:sp>
        <p:nvSpPr>
          <p:cNvPr id="43" name="Shape 43"/>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Lato"/>
              <a:buNone/>
              <a:defRPr sz="1800" b="0" i="0" u="none" strike="noStrike" cap="none">
                <a:solidFill>
                  <a:schemeClr val="lt1"/>
                </a:solidFill>
                <a:latin typeface="Lato"/>
                <a:ea typeface="Lato"/>
                <a:cs typeface="Lato"/>
                <a:sym typeface="Lato"/>
              </a:defRPr>
            </a:lvl1pPr>
            <a:lvl2pPr marL="457200" marR="0" lvl="1" indent="0" algn="l" rtl="0">
              <a:lnSpc>
                <a:spcPct val="115000"/>
              </a:lnSpc>
              <a:spcBef>
                <a:spcPts val="0"/>
              </a:spcBef>
              <a:spcAft>
                <a:spcPts val="1600"/>
              </a:spcAft>
              <a:buClr>
                <a:schemeClr val="lt1"/>
              </a:buClr>
              <a:buFont typeface="Lato"/>
              <a:buNone/>
              <a:defRPr sz="1400" b="0" i="0" u="none" strike="noStrike" cap="none">
                <a:solidFill>
                  <a:schemeClr val="lt1"/>
                </a:solidFill>
                <a:latin typeface="Lato"/>
                <a:ea typeface="Lato"/>
                <a:cs typeface="Lato"/>
                <a:sym typeface="Lato"/>
              </a:defRPr>
            </a:lvl2pPr>
            <a:lvl3pPr marL="914400" marR="0" lvl="2" indent="0" algn="l" rtl="0">
              <a:lnSpc>
                <a:spcPct val="115000"/>
              </a:lnSpc>
              <a:spcBef>
                <a:spcPts val="0"/>
              </a:spcBef>
              <a:spcAft>
                <a:spcPts val="1600"/>
              </a:spcAft>
              <a:buClr>
                <a:schemeClr val="lt1"/>
              </a:buClr>
              <a:buFont typeface="Lato"/>
              <a:buNone/>
              <a:defRPr sz="1400" b="0" i="0" u="none" strike="noStrike" cap="none">
                <a:solidFill>
                  <a:schemeClr val="lt1"/>
                </a:solidFill>
                <a:latin typeface="Lato"/>
                <a:ea typeface="Lato"/>
                <a:cs typeface="Lato"/>
                <a:sym typeface="Lato"/>
              </a:defRPr>
            </a:lvl3pPr>
            <a:lvl4pPr marL="1371600" marR="0" lvl="3" indent="0" algn="l" rtl="0">
              <a:lnSpc>
                <a:spcPct val="115000"/>
              </a:lnSpc>
              <a:spcBef>
                <a:spcPts val="0"/>
              </a:spcBef>
              <a:spcAft>
                <a:spcPts val="1600"/>
              </a:spcAft>
              <a:buClr>
                <a:schemeClr val="lt1"/>
              </a:buClr>
              <a:buFont typeface="Lato"/>
              <a:buNone/>
              <a:defRPr sz="1400" b="0" i="0" u="none" strike="noStrike" cap="none">
                <a:solidFill>
                  <a:schemeClr val="lt1"/>
                </a:solidFill>
                <a:latin typeface="Lato"/>
                <a:ea typeface="Lato"/>
                <a:cs typeface="Lato"/>
                <a:sym typeface="Lato"/>
              </a:defRPr>
            </a:lvl4pPr>
            <a:lvl5pPr marL="1828800" marR="0" lvl="4" indent="0" algn="l" rtl="0">
              <a:lnSpc>
                <a:spcPct val="115000"/>
              </a:lnSpc>
              <a:spcBef>
                <a:spcPts val="0"/>
              </a:spcBef>
              <a:spcAft>
                <a:spcPts val="1600"/>
              </a:spcAft>
              <a:buClr>
                <a:schemeClr val="lt1"/>
              </a:buClr>
              <a:buFont typeface="Lato"/>
              <a:buNone/>
              <a:defRPr sz="1400" b="0" i="0" u="none" strike="noStrike" cap="none">
                <a:solidFill>
                  <a:schemeClr val="lt1"/>
                </a:solidFill>
                <a:latin typeface="Lato"/>
                <a:ea typeface="Lato"/>
                <a:cs typeface="Lato"/>
                <a:sym typeface="Lato"/>
              </a:defRPr>
            </a:lvl5pPr>
            <a:lvl6pPr marL="2286000" marR="0" lvl="5" indent="0" algn="l" rtl="0">
              <a:lnSpc>
                <a:spcPct val="115000"/>
              </a:lnSpc>
              <a:spcBef>
                <a:spcPts val="0"/>
              </a:spcBef>
              <a:spcAft>
                <a:spcPts val="1600"/>
              </a:spcAft>
              <a:buClr>
                <a:schemeClr val="lt1"/>
              </a:buClr>
              <a:buFont typeface="Lato"/>
              <a:buNone/>
              <a:defRPr sz="1400" b="0" i="0" u="none" strike="noStrike" cap="none">
                <a:solidFill>
                  <a:schemeClr val="lt1"/>
                </a:solidFill>
                <a:latin typeface="Lato"/>
                <a:ea typeface="Lato"/>
                <a:cs typeface="Lato"/>
                <a:sym typeface="Lato"/>
              </a:defRPr>
            </a:lvl6pPr>
            <a:lvl7pPr marL="2743200" marR="0" lvl="6" indent="0" algn="l" rtl="0">
              <a:lnSpc>
                <a:spcPct val="115000"/>
              </a:lnSpc>
              <a:spcBef>
                <a:spcPts val="0"/>
              </a:spcBef>
              <a:spcAft>
                <a:spcPts val="1600"/>
              </a:spcAft>
              <a:buClr>
                <a:schemeClr val="lt1"/>
              </a:buClr>
              <a:buFont typeface="Lato"/>
              <a:buNone/>
              <a:defRPr sz="1400" b="0" i="0" u="none" strike="noStrike" cap="none">
                <a:solidFill>
                  <a:schemeClr val="lt1"/>
                </a:solidFill>
                <a:latin typeface="Lato"/>
                <a:ea typeface="Lato"/>
                <a:cs typeface="Lato"/>
                <a:sym typeface="Lato"/>
              </a:defRPr>
            </a:lvl7pPr>
            <a:lvl8pPr marL="3200400" marR="0" lvl="7" indent="0" algn="l" rtl="0">
              <a:lnSpc>
                <a:spcPct val="115000"/>
              </a:lnSpc>
              <a:spcBef>
                <a:spcPts val="0"/>
              </a:spcBef>
              <a:spcAft>
                <a:spcPts val="1600"/>
              </a:spcAft>
              <a:buClr>
                <a:schemeClr val="lt1"/>
              </a:buClr>
              <a:buFont typeface="Lato"/>
              <a:buNone/>
              <a:defRPr sz="1400" b="0" i="0" u="none" strike="noStrike" cap="none">
                <a:solidFill>
                  <a:schemeClr val="lt1"/>
                </a:solidFill>
                <a:latin typeface="Lato"/>
                <a:ea typeface="Lato"/>
                <a:cs typeface="Lato"/>
                <a:sym typeface="Lato"/>
              </a:defRPr>
            </a:lvl8pPr>
            <a:lvl9pPr marL="3657600" marR="0" lvl="8" indent="0" algn="l" rtl="0">
              <a:lnSpc>
                <a:spcPct val="115000"/>
              </a:lnSpc>
              <a:spcBef>
                <a:spcPts val="0"/>
              </a:spcBef>
              <a:spcAft>
                <a:spcPts val="1600"/>
              </a:spcAft>
              <a:buClr>
                <a:schemeClr val="lt1"/>
              </a:buClr>
              <a:buFont typeface="Lato"/>
              <a:buNone/>
              <a:defRPr sz="1400" b="0" i="0" u="none" strike="noStrike" cap="none">
                <a:solidFill>
                  <a:schemeClr val="lt1"/>
                </a:solidFill>
                <a:latin typeface="Lato"/>
                <a:ea typeface="Lato"/>
                <a:cs typeface="Lato"/>
                <a:sym typeface="Lato"/>
              </a:defRPr>
            </a:lvl9pPr>
          </a:lstStyle>
          <a:p>
            <a:endParaRPr/>
          </a:p>
        </p:txBody>
      </p:sp>
      <p:sp>
        <p:nvSpPr>
          <p:cNvPr id="44" name="Shape 44"/>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Lato"/>
              <a:buNone/>
              <a:defRPr sz="1800" b="0" i="0" u="none" strike="noStrike" cap="none">
                <a:solidFill>
                  <a:schemeClr val="dk2"/>
                </a:solidFill>
                <a:latin typeface="Lato"/>
                <a:ea typeface="Lato"/>
                <a:cs typeface="Lato"/>
                <a:sym typeface="Lato"/>
              </a:defRPr>
            </a:lvl1pPr>
            <a:lvl2pPr marL="457200" marR="0" lvl="1"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2pPr>
            <a:lvl3pPr marL="914400" marR="0" lvl="2"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3pPr>
            <a:lvl4pPr marL="1371600" marR="0" lvl="3"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4pPr>
            <a:lvl5pPr marL="1828800" marR="0" lvl="4"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5pPr>
            <a:lvl6pPr marL="2286000" marR="0" lvl="5"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6pPr>
            <a:lvl7pPr marL="2743200" marR="0" lvl="6"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7pPr>
            <a:lvl8pPr marL="3200400" marR="0" lvl="7"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8pPr>
            <a:lvl9pPr marL="3657600" marR="0" lvl="8"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9pPr>
          </a:lstStyle>
          <a:p>
            <a:endParaRPr/>
          </a:p>
        </p:txBody>
      </p:sp>
      <p:sp>
        <p:nvSpPr>
          <p:cNvPr id="47" name="Shape 47"/>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layfair Display"/>
              <a:buNone/>
              <a:defRPr sz="3200" b="1" i="0" u="none" strike="noStrike" cap="none">
                <a:solidFill>
                  <a:schemeClr val="dk1"/>
                </a:solidFill>
                <a:latin typeface="Playfair Display"/>
                <a:ea typeface="Playfair Display"/>
                <a:cs typeface="Playfair Display"/>
                <a:sym typeface="Playfair Display"/>
              </a:defRPr>
            </a:lvl1pPr>
            <a:lvl2pPr lvl="1"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2pPr>
            <a:lvl3pPr lvl="2"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3pPr>
            <a:lvl4pPr lvl="3"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4pPr>
            <a:lvl5pPr lvl="4"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5pPr>
            <a:lvl6pPr lvl="5"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6pPr>
            <a:lvl7pPr lvl="6"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7pPr>
            <a:lvl8pPr lvl="7"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8pPr>
            <a:lvl9pPr lvl="8" indent="0">
              <a:spcBef>
                <a:spcPts val="0"/>
              </a:spcBef>
              <a:buClr>
                <a:schemeClr val="dk1"/>
              </a:buClr>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Lato"/>
              <a:buNone/>
              <a:defRPr sz="1800" b="0" i="0" u="none" strike="noStrike" cap="none">
                <a:solidFill>
                  <a:schemeClr val="dk2"/>
                </a:solidFill>
                <a:latin typeface="Lato"/>
                <a:ea typeface="Lato"/>
                <a:cs typeface="Lato"/>
                <a:sym typeface="Lato"/>
              </a:defRPr>
            </a:lvl1pPr>
            <a:lvl2pPr marL="457200" marR="0" lvl="1"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2pPr>
            <a:lvl3pPr marL="914400" marR="0" lvl="2"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3pPr>
            <a:lvl4pPr marL="1371600" marR="0" lvl="3"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4pPr>
            <a:lvl5pPr marL="1828800" marR="0" lvl="4"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5pPr>
            <a:lvl6pPr marL="2286000" marR="0" lvl="5"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6pPr>
            <a:lvl7pPr marL="2743200" marR="0" lvl="6"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7pPr>
            <a:lvl8pPr marL="3200400" marR="0" lvl="7"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8pPr>
            <a:lvl9pPr marL="3657600" marR="0" lvl="8" indent="0" algn="l"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8"/>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hsjX9veRP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hyperlink" Target="https://www.instagram.com/equipinsc/?hl=e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twitter.com/EQUIPinSC" TargetMode="Externa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qYMei91W3LQ"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descr="Shape that is a square outlining text that says &quot;How to EQUIP Young Adults with Disability Pride and Self-Advocacy&quot;"/>
          <p:cNvSpPr txBox="1">
            <a:spLocks noGrp="1"/>
          </p:cNvSpPr>
          <p:nvPr>
            <p:ph type="ctrTitle"/>
          </p:nvPr>
        </p:nvSpPr>
        <p:spPr>
          <a:xfrm>
            <a:off x="3096250" y="1122219"/>
            <a:ext cx="2951399" cy="289282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Lato"/>
              <a:buNone/>
            </a:pPr>
            <a:r>
              <a:rPr lang="en" sz="3200" b="1" i="0" u="none" strike="noStrike" cap="none" dirty="0">
                <a:solidFill>
                  <a:schemeClr val="lt1"/>
                </a:solidFill>
                <a:latin typeface="Lato"/>
                <a:ea typeface="Lato"/>
                <a:cs typeface="Lato"/>
                <a:sym typeface="Lato"/>
              </a:rPr>
              <a:t>How to EQUIP Young Adults with Disability Pride and </a:t>
            </a:r>
            <a:br>
              <a:rPr lang="en" sz="3200" b="1" i="0" u="none" strike="noStrike" cap="none" dirty="0">
                <a:solidFill>
                  <a:schemeClr val="lt1"/>
                </a:solidFill>
                <a:latin typeface="Lato"/>
                <a:ea typeface="Lato"/>
                <a:cs typeface="Lato"/>
                <a:sym typeface="Lato"/>
              </a:rPr>
            </a:br>
            <a:r>
              <a:rPr lang="en" sz="3200" b="1" i="0" u="none" strike="noStrike" cap="none" dirty="0">
                <a:solidFill>
                  <a:schemeClr val="lt1"/>
                </a:solidFill>
                <a:latin typeface="Lato"/>
                <a:ea typeface="Lato"/>
                <a:cs typeface="Lato"/>
                <a:sym typeface="Lato"/>
              </a:rPr>
              <a:t>Self-Advocacy</a:t>
            </a:r>
          </a:p>
        </p:txBody>
      </p:sp>
      <p:sp>
        <p:nvSpPr>
          <p:cNvPr id="60" name="Shape 60"/>
          <p:cNvSpPr txBox="1">
            <a:spLocks noGrp="1"/>
          </p:cNvSpPr>
          <p:nvPr>
            <p:ph type="subTitle" idx="1"/>
          </p:nvPr>
        </p:nvSpPr>
        <p:spPr>
          <a:xfrm>
            <a:off x="6525489" y="760614"/>
            <a:ext cx="2405822" cy="361603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Playfair Display"/>
              <a:buNone/>
            </a:pPr>
            <a:r>
              <a:rPr lang="en" sz="2000" b="1" i="0" u="none" strike="noStrike" cap="none">
                <a:solidFill>
                  <a:srgbClr val="000000"/>
                </a:solidFill>
                <a:latin typeface="Droid Sans"/>
                <a:ea typeface="Droid Sans"/>
                <a:cs typeface="Droid Sans"/>
                <a:sym typeface="Droid Sans"/>
              </a:rPr>
              <a:t>A Tool for Successful Young Adult Program Creation, Implementation, and Sustainability</a:t>
            </a:r>
          </a:p>
          <a:p>
            <a:pPr marL="0" marR="0" lvl="0" indent="0" algn="ctr" rtl="0">
              <a:lnSpc>
                <a:spcPct val="100000"/>
              </a:lnSpc>
              <a:spcBef>
                <a:spcPts val="0"/>
              </a:spcBef>
              <a:spcAft>
                <a:spcPts val="0"/>
              </a:spcAft>
              <a:buClr>
                <a:schemeClr val="lt1"/>
              </a:buClr>
              <a:buSzPct val="25000"/>
              <a:buFont typeface="Playfair Display"/>
              <a:buNone/>
            </a:pPr>
            <a:endParaRPr sz="2000" b="1" i="0" u="none" strike="noStrike" cap="none">
              <a:solidFill>
                <a:srgbClr val="000000"/>
              </a:solidFill>
              <a:latin typeface="Droid Sans"/>
              <a:ea typeface="Droid Sans"/>
              <a:cs typeface="Droid Sans"/>
              <a:sym typeface="Droid Sans"/>
            </a:endParaRPr>
          </a:p>
          <a:p>
            <a:pPr marL="0" marR="0" lvl="0" indent="0" algn="ctr" rtl="0">
              <a:lnSpc>
                <a:spcPct val="100000"/>
              </a:lnSpc>
              <a:spcBef>
                <a:spcPts val="0"/>
              </a:spcBef>
              <a:spcAft>
                <a:spcPts val="0"/>
              </a:spcAft>
              <a:buClr>
                <a:schemeClr val="lt1"/>
              </a:buClr>
              <a:buSzPct val="25000"/>
              <a:buFont typeface="Playfair Display"/>
              <a:buNone/>
            </a:pPr>
            <a:endParaRPr sz="2000" b="1" i="0" u="none" strike="noStrike" cap="none">
              <a:solidFill>
                <a:srgbClr val="000000"/>
              </a:solidFill>
              <a:latin typeface="Droid Sans"/>
              <a:ea typeface="Droid Sans"/>
              <a:cs typeface="Droid Sans"/>
              <a:sym typeface="Droid Sans"/>
            </a:endParaRPr>
          </a:p>
          <a:p>
            <a:pPr marL="0" marR="0" lvl="0" indent="0" algn="ctr" rtl="0">
              <a:lnSpc>
                <a:spcPct val="100000"/>
              </a:lnSpc>
              <a:spcBef>
                <a:spcPts val="0"/>
              </a:spcBef>
              <a:spcAft>
                <a:spcPts val="0"/>
              </a:spcAft>
              <a:buClr>
                <a:schemeClr val="lt1"/>
              </a:buClr>
              <a:buSzPct val="25000"/>
              <a:buFont typeface="Playfair Display"/>
              <a:buNone/>
            </a:pPr>
            <a:r>
              <a:rPr lang="en" sz="2000" b="1" i="0" u="none" strike="noStrike" cap="none">
                <a:solidFill>
                  <a:srgbClr val="000000"/>
                </a:solidFill>
                <a:latin typeface="Droid Sans"/>
                <a:ea typeface="Droid Sans"/>
                <a:cs typeface="Droid Sans"/>
                <a:sym typeface="Droid Sans"/>
              </a:rPr>
              <a:t>APRIL Conference</a:t>
            </a:r>
          </a:p>
          <a:p>
            <a:pPr marL="0" marR="0" lvl="0" indent="0" algn="ctr" rtl="0">
              <a:lnSpc>
                <a:spcPct val="100000"/>
              </a:lnSpc>
              <a:spcBef>
                <a:spcPts val="0"/>
              </a:spcBef>
              <a:spcAft>
                <a:spcPts val="0"/>
              </a:spcAft>
              <a:buClr>
                <a:schemeClr val="lt1"/>
              </a:buClr>
              <a:buSzPct val="25000"/>
              <a:buFont typeface="Playfair Display"/>
              <a:buNone/>
            </a:pPr>
            <a:r>
              <a:rPr lang="en" sz="2000" b="1" i="0" u="none" strike="noStrike" cap="none">
                <a:solidFill>
                  <a:srgbClr val="000000"/>
                </a:solidFill>
                <a:latin typeface="Droid Sans"/>
                <a:ea typeface="Droid Sans"/>
                <a:cs typeface="Droid Sans"/>
                <a:sym typeface="Droid Sans"/>
              </a:rPr>
              <a:t>October 22, 2016</a:t>
            </a:r>
          </a:p>
          <a:p>
            <a:pPr marL="0" marR="0" lvl="0" indent="0" algn="ctr" rtl="0">
              <a:lnSpc>
                <a:spcPct val="100000"/>
              </a:lnSpc>
              <a:spcBef>
                <a:spcPts val="0"/>
              </a:spcBef>
              <a:spcAft>
                <a:spcPts val="0"/>
              </a:spcAft>
              <a:buClr>
                <a:schemeClr val="lt1"/>
              </a:buClr>
              <a:buSzPct val="25000"/>
              <a:buFont typeface="Playfair Display"/>
              <a:buNone/>
            </a:pPr>
            <a:r>
              <a:rPr lang="en" sz="2000" b="1" i="0" u="none" strike="noStrike" cap="none">
                <a:solidFill>
                  <a:srgbClr val="000000"/>
                </a:solidFill>
                <a:latin typeface="Droid Sans"/>
                <a:ea typeface="Droid Sans"/>
                <a:cs typeface="Droid Sans"/>
                <a:sym typeface="Droid Sans"/>
              </a:rPr>
              <a:t>1:30 – 3 pm</a:t>
            </a:r>
          </a:p>
        </p:txBody>
      </p:sp>
      <p:pic>
        <p:nvPicPr>
          <p:cNvPr id="61" name="Shape 61" descr="EQUIP logo with a chat box in the Q"/>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5098" y="1786708"/>
            <a:ext cx="2238499" cy="663449"/>
          </a:xfrm>
          <a:prstGeom prst="rect">
            <a:avLst/>
          </a:prstGeom>
          <a:noFill/>
          <a:ln>
            <a:noFill/>
          </a:ln>
        </p:spPr>
      </p:pic>
      <p:pic>
        <p:nvPicPr>
          <p:cNvPr id="62" name="Shape 62" descr="Able South Carolina logo with the words &quot;independent living for all&quot; written underneath."/>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4772" y="273148"/>
            <a:ext cx="1440649" cy="1354050"/>
          </a:xfrm>
          <a:prstGeom prst="rect">
            <a:avLst/>
          </a:prstGeom>
          <a:noFill/>
          <a:ln>
            <a:noFill/>
          </a:ln>
        </p:spPr>
      </p:pic>
      <p:pic>
        <p:nvPicPr>
          <p:cNvPr id="63" name="Shape 63" descr="SC Developmental Disabilities Council log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2912" y="3607973"/>
            <a:ext cx="1622875" cy="1289223"/>
          </a:xfrm>
          <a:prstGeom prst="rect">
            <a:avLst/>
          </a:prstGeom>
          <a:noFill/>
          <a:ln>
            <a:noFill/>
          </a:ln>
        </p:spPr>
      </p:pic>
      <p:pic>
        <p:nvPicPr>
          <p:cNvPr id="64" name="Shape 64" descr="Family Connection of SC logo"/>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3533" y="2568633"/>
            <a:ext cx="1752254" cy="7627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7304750" y="312575"/>
            <a:ext cx="1732800" cy="14318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“The Same”</a:t>
            </a:r>
          </a:p>
        </p:txBody>
      </p:sp>
      <p:sp>
        <p:nvSpPr>
          <p:cNvPr id="140" name="Shape 140"/>
          <p:cNvSpPr txBox="1">
            <a:spLocks noGrp="1"/>
          </p:cNvSpPr>
          <p:nvPr>
            <p:ph type="body" idx="1"/>
          </p:nvPr>
        </p:nvSpPr>
        <p:spPr>
          <a:xfrm>
            <a:off x="311700" y="4411925"/>
            <a:ext cx="7821900" cy="5289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Lato"/>
              <a:buNone/>
            </a:pPr>
            <a:r>
              <a:rPr lang="en" sz="1400" b="0" i="0" u="sng" strike="noStrike" cap="none">
                <a:solidFill>
                  <a:schemeClr val="hlink"/>
                </a:solidFill>
                <a:latin typeface="Lato"/>
                <a:ea typeface="Lato"/>
                <a:cs typeface="Lato"/>
                <a:sym typeface="Lato"/>
                <a:hlinkClick r:id="rId3"/>
              </a:rPr>
              <a:t>	Click Here to Watch "The Same" Youtube Video!</a:t>
            </a:r>
          </a:p>
        </p:txBody>
      </p:sp>
      <p:pic>
        <p:nvPicPr>
          <p:cNvPr id="141" name="Shape 141" descr="Five photos:  Top Left is an image of three EQUIP Leaders posing for a photo during filming of Able SC's &quot;The Same&quot; video  Middle Top is an image of the filming equipment and monitor screen that is recording an EQUIP Leader, Alex Cano, while he was filmed during his interview portion.  Top Right is an image of the filming equipment and monitor screen that is recording an EQUIP Leader, Effy Francis, while shew as filmed during her interview portion.  Bottom left photo is an image of the filming equipment and monitor screen that is recording an EQUIP Leader, Effy Francis, while she was filmed during her interview portion.  Bottom right photo is an image of the filming equipment and monitor screen that is recording an EQUIP Leader, Shontia Gray, while she was filmed during her interview portion."/>
          <p:cNvPicPr preferRelativeResize="0"/>
          <p:nvPr/>
        </p:nvPicPr>
        <p:blipFill rotWithShape="1">
          <a:blip r:embed="rId4">
            <a:alphaModFix/>
          </a:blip>
          <a:srcRect/>
          <a:stretch/>
        </p:blipFill>
        <p:spPr>
          <a:xfrm>
            <a:off x="311698" y="188775"/>
            <a:ext cx="7168999" cy="4155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89300"/>
            <a:ext cx="8520600" cy="1063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4800" b="1" i="0" u="none" strike="noStrike" cap="none" dirty="0">
                <a:solidFill>
                  <a:schemeClr val="dk1"/>
                </a:solidFill>
                <a:latin typeface="Playfair Display"/>
                <a:ea typeface="Playfair Display"/>
                <a:cs typeface="Playfair Display"/>
                <a:sym typeface="Playfair Display"/>
              </a:rPr>
              <a:t>Main Goals of </a:t>
            </a:r>
            <a:r>
              <a:rPr lang="en" sz="4800" b="1" i="0" u="none" strike="noStrike" cap="none" dirty="0" smtClean="0">
                <a:solidFill>
                  <a:schemeClr val="dk1"/>
                </a:solidFill>
                <a:latin typeface="Playfair Display"/>
                <a:ea typeface="Playfair Display"/>
                <a:cs typeface="Playfair Display"/>
                <a:sym typeface="Playfair Display"/>
              </a:rPr>
              <a:t>EQUIP (1)</a:t>
            </a:r>
            <a:endParaRPr lang="en" sz="4800" b="1" i="0" u="none" strike="noStrike" cap="none" dirty="0">
              <a:solidFill>
                <a:schemeClr val="dk1"/>
              </a:solidFill>
              <a:latin typeface="Playfair Display"/>
              <a:ea typeface="Playfair Display"/>
              <a:cs typeface="Playfair Display"/>
              <a:sym typeface="Playfair Display"/>
            </a:endParaRPr>
          </a:p>
        </p:txBody>
      </p:sp>
      <p:sp>
        <p:nvSpPr>
          <p:cNvPr id="147" name="Shape 147"/>
          <p:cNvSpPr txBox="1">
            <a:spLocks noGrp="1"/>
          </p:cNvSpPr>
          <p:nvPr>
            <p:ph type="body" idx="1"/>
          </p:nvPr>
        </p:nvSpPr>
        <p:spPr>
          <a:xfrm>
            <a:off x="311700" y="1152775"/>
            <a:ext cx="8520600" cy="3814500"/>
          </a:xfrm>
          <a:prstGeom prst="rect">
            <a:avLst/>
          </a:prstGeom>
          <a:noFill/>
          <a:ln>
            <a:noFill/>
          </a:ln>
        </p:spPr>
        <p:txBody>
          <a:bodyPr lIns="91425" tIns="91425" rIns="91425" bIns="91425" anchor="t" anchorCtr="0">
            <a:noAutofit/>
          </a:bodyPr>
          <a:lstStyle/>
          <a:p>
            <a:pPr marR="0" lvl="0" algn="l" rtl="0">
              <a:lnSpc>
                <a:spcPct val="100000"/>
              </a:lnSpc>
              <a:spcBef>
                <a:spcPts val="0"/>
              </a:spcBef>
              <a:spcAft>
                <a:spcPts val="0"/>
              </a:spcAft>
              <a:buNone/>
            </a:pPr>
            <a:r>
              <a:rPr lang="en" sz="3000" b="1" i="0" u="none" strike="noStrike" cap="none">
                <a:solidFill>
                  <a:srgbClr val="000000"/>
                </a:solidFill>
                <a:latin typeface="Lato"/>
                <a:ea typeface="Lato"/>
                <a:cs typeface="Lato"/>
                <a:sym typeface="Lato"/>
              </a:rPr>
              <a:t>Collaborate with SC Developmental Disabilities </a:t>
            </a:r>
          </a:p>
          <a:p>
            <a:pPr marR="0" lvl="0" algn="l" rtl="0">
              <a:lnSpc>
                <a:spcPct val="100000"/>
              </a:lnSpc>
              <a:spcBef>
                <a:spcPts val="0"/>
              </a:spcBef>
              <a:spcAft>
                <a:spcPts val="0"/>
              </a:spcAft>
              <a:buNone/>
            </a:pPr>
            <a:r>
              <a:rPr lang="en" sz="3000" b="1" i="0" u="none" strike="noStrike" cap="none">
                <a:solidFill>
                  <a:srgbClr val="000000"/>
                </a:solidFill>
                <a:latin typeface="Lato"/>
                <a:ea typeface="Lato"/>
                <a:cs typeface="Lato"/>
                <a:sym typeface="Lato"/>
              </a:rPr>
              <a:t>Council and key stakeholder organizations</a:t>
            </a:r>
          </a:p>
          <a:p>
            <a:pPr marR="0" lvl="0" algn="l" rtl="0">
              <a:lnSpc>
                <a:spcPct val="100000"/>
              </a:lnSpc>
              <a:spcBef>
                <a:spcPts val="0"/>
              </a:spcBef>
              <a:spcAft>
                <a:spcPts val="0"/>
              </a:spcAft>
              <a:buNone/>
            </a:pPr>
            <a:endParaRPr sz="3000" b="1">
              <a:solidFill>
                <a:srgbClr val="000000"/>
              </a:solidFill>
            </a:endParaRPr>
          </a:p>
          <a:p>
            <a:pPr marL="1371600" marR="0" lvl="2" indent="-342900" algn="l" rtl="0">
              <a:lnSpc>
                <a:spcPct val="100000"/>
              </a:lnSpc>
              <a:spcBef>
                <a:spcPts val="600"/>
              </a:spcBef>
              <a:spcAft>
                <a:spcPts val="0"/>
              </a:spcAft>
              <a:buClr>
                <a:schemeClr val="dk2"/>
              </a:buClr>
              <a:buSzPct val="100000"/>
              <a:buFont typeface="Lato"/>
              <a:buChar char="■"/>
            </a:pPr>
            <a:r>
              <a:rPr lang="en" sz="3000" b="0" i="0" u="none" strike="noStrike" cap="none">
                <a:solidFill>
                  <a:schemeClr val="dk2"/>
                </a:solidFill>
                <a:latin typeface="Lato"/>
                <a:ea typeface="Lato"/>
                <a:cs typeface="Lato"/>
                <a:sym typeface="Lato"/>
              </a:rPr>
              <a:t>Quarterly Meetings with active stakeholder organizations</a:t>
            </a:r>
          </a:p>
          <a:p>
            <a:pPr marL="1371600" marR="0" lvl="2" indent="-342900" algn="l" rtl="0">
              <a:lnSpc>
                <a:spcPct val="100000"/>
              </a:lnSpc>
              <a:spcBef>
                <a:spcPts val="600"/>
              </a:spcBef>
              <a:spcAft>
                <a:spcPts val="0"/>
              </a:spcAft>
              <a:buClr>
                <a:schemeClr val="dk2"/>
              </a:buClr>
              <a:buSzPct val="100000"/>
              <a:buFont typeface="Lato"/>
              <a:buChar char="■"/>
            </a:pPr>
            <a:r>
              <a:rPr lang="en" sz="3000" b="0" i="0" u="none" strike="noStrike" cap="none">
                <a:solidFill>
                  <a:schemeClr val="dk2"/>
                </a:solidFill>
                <a:latin typeface="Lato"/>
                <a:ea typeface="Lato"/>
                <a:cs typeface="Lato"/>
                <a:sym typeface="Lato"/>
              </a:rPr>
              <a:t>Creation of newsletters geared towards young adults</a:t>
            </a:r>
          </a:p>
          <a:p>
            <a:pPr marL="0" marR="0" lvl="0" indent="0" algn="l" rtl="0">
              <a:lnSpc>
                <a:spcPct val="115000"/>
              </a:lnSpc>
              <a:spcBef>
                <a:spcPts val="600"/>
              </a:spcBef>
              <a:spcAft>
                <a:spcPts val="0"/>
              </a:spcAft>
              <a:buClr>
                <a:schemeClr val="dk2"/>
              </a:buClr>
              <a:buSzPct val="25000"/>
              <a:buFont typeface="Lato"/>
              <a:buNone/>
            </a:pPr>
            <a:endParaRPr sz="1800" b="0" i="0" u="none" strike="noStrike" cap="none">
              <a:solidFill>
                <a:schemeClr val="dk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89300"/>
            <a:ext cx="8520600" cy="889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4800" b="1" i="0" u="none" strike="noStrike" cap="none" dirty="0">
                <a:solidFill>
                  <a:schemeClr val="dk1"/>
                </a:solidFill>
                <a:latin typeface="Playfair Display"/>
                <a:ea typeface="Playfair Display"/>
                <a:cs typeface="Playfair Display"/>
                <a:sym typeface="Playfair Display"/>
              </a:rPr>
              <a:t>Main Goals of </a:t>
            </a:r>
            <a:r>
              <a:rPr lang="en" sz="4800" b="1" i="0" u="none" strike="noStrike" cap="none" dirty="0" smtClean="0">
                <a:solidFill>
                  <a:schemeClr val="dk1"/>
                </a:solidFill>
                <a:latin typeface="Playfair Display"/>
                <a:ea typeface="Playfair Display"/>
                <a:cs typeface="Playfair Display"/>
                <a:sym typeface="Playfair Display"/>
              </a:rPr>
              <a:t>EQUIP (2)</a:t>
            </a:r>
            <a:endParaRPr lang="en" sz="4800" b="1" i="0" u="none" strike="noStrike" cap="none" dirty="0">
              <a:solidFill>
                <a:schemeClr val="dk1"/>
              </a:solidFill>
              <a:latin typeface="Playfair Display"/>
              <a:ea typeface="Playfair Display"/>
              <a:cs typeface="Playfair Display"/>
              <a:sym typeface="Playfair Display"/>
            </a:endParaRPr>
          </a:p>
        </p:txBody>
      </p:sp>
      <p:sp>
        <p:nvSpPr>
          <p:cNvPr id="153" name="Shape 153"/>
          <p:cNvSpPr txBox="1">
            <a:spLocks noGrp="1"/>
          </p:cNvSpPr>
          <p:nvPr>
            <p:ph type="body" idx="1"/>
          </p:nvPr>
        </p:nvSpPr>
        <p:spPr>
          <a:xfrm>
            <a:off x="311700" y="1103300"/>
            <a:ext cx="8520600" cy="3824700"/>
          </a:xfrm>
          <a:prstGeom prst="rect">
            <a:avLst/>
          </a:prstGeom>
          <a:noFill/>
          <a:ln>
            <a:noFill/>
          </a:ln>
        </p:spPr>
        <p:txBody>
          <a:bodyPr lIns="91425" tIns="91425" rIns="91425" bIns="91425" anchor="t" anchorCtr="0">
            <a:noAutofit/>
          </a:bodyPr>
          <a:lstStyle/>
          <a:p>
            <a:pPr marR="0" lvl="0" algn="l" rtl="0">
              <a:lnSpc>
                <a:spcPct val="100000"/>
              </a:lnSpc>
              <a:spcBef>
                <a:spcPts val="600"/>
              </a:spcBef>
              <a:spcAft>
                <a:spcPts val="0"/>
              </a:spcAft>
              <a:buNone/>
            </a:pPr>
            <a:r>
              <a:rPr lang="en" sz="3000" b="1" i="0" u="none" strike="noStrike" cap="none">
                <a:solidFill>
                  <a:srgbClr val="000000"/>
                </a:solidFill>
                <a:latin typeface="Lato"/>
                <a:ea typeface="Lato"/>
                <a:cs typeface="Lato"/>
                <a:sym typeface="Lato"/>
              </a:rPr>
              <a:t>Empower Self-Advocates in South Carolina</a:t>
            </a:r>
          </a:p>
          <a:p>
            <a:pPr marL="1371600" marR="0" lvl="2" indent="-342900" algn="l" rtl="0">
              <a:lnSpc>
                <a:spcPct val="100000"/>
              </a:lnSpc>
              <a:spcBef>
                <a:spcPts val="600"/>
              </a:spcBef>
              <a:spcAft>
                <a:spcPts val="0"/>
              </a:spcAft>
              <a:buClr>
                <a:schemeClr val="dk2"/>
              </a:buClr>
              <a:buSzPct val="100000"/>
              <a:buFont typeface="Lato"/>
              <a:buChar char="■"/>
            </a:pPr>
            <a:r>
              <a:rPr lang="en" sz="3000" b="0" i="0" u="none" strike="noStrike" cap="none">
                <a:solidFill>
                  <a:schemeClr val="dk2"/>
                </a:solidFill>
                <a:latin typeface="Lato"/>
                <a:ea typeface="Lato"/>
                <a:cs typeface="Lato"/>
                <a:sym typeface="Lato"/>
              </a:rPr>
              <a:t>New additional EQUIP Leaders trained and put on staff each year</a:t>
            </a:r>
          </a:p>
          <a:p>
            <a:pPr marL="1371600" marR="0" lvl="2" indent="-342900" algn="l" rtl="0">
              <a:lnSpc>
                <a:spcPct val="100000"/>
              </a:lnSpc>
              <a:spcBef>
                <a:spcPts val="600"/>
              </a:spcBef>
              <a:spcAft>
                <a:spcPts val="0"/>
              </a:spcAft>
              <a:buClr>
                <a:schemeClr val="dk2"/>
              </a:buClr>
              <a:buSzPct val="100000"/>
              <a:buFont typeface="Lato"/>
              <a:buChar char="■"/>
            </a:pPr>
            <a:r>
              <a:rPr lang="en" sz="3000" b="0" i="0" u="none" strike="noStrike" cap="none">
                <a:solidFill>
                  <a:schemeClr val="dk2"/>
                </a:solidFill>
                <a:latin typeface="Lato"/>
                <a:ea typeface="Lato"/>
                <a:cs typeface="Lato"/>
                <a:sym typeface="Lato"/>
              </a:rPr>
              <a:t>Professional Development meetings for EQUIP Leaders each year</a:t>
            </a:r>
          </a:p>
          <a:p>
            <a:pPr marL="1371600" marR="0" lvl="2" indent="-342900" algn="l" rtl="0">
              <a:lnSpc>
                <a:spcPct val="100000"/>
              </a:lnSpc>
              <a:spcBef>
                <a:spcPts val="600"/>
              </a:spcBef>
              <a:spcAft>
                <a:spcPts val="0"/>
              </a:spcAft>
              <a:buClr>
                <a:schemeClr val="dk2"/>
              </a:buClr>
              <a:buSzPct val="100000"/>
              <a:buFont typeface="Lato"/>
              <a:buChar char="■"/>
            </a:pPr>
            <a:r>
              <a:rPr lang="en" sz="3000" b="0" i="0" u="none" strike="noStrike" cap="none">
                <a:solidFill>
                  <a:schemeClr val="dk2"/>
                </a:solidFill>
                <a:latin typeface="Lato"/>
                <a:ea typeface="Lato"/>
                <a:cs typeface="Lato"/>
                <a:sym typeface="Lato"/>
              </a:rPr>
              <a:t>Participation in SCYLF</a:t>
            </a:r>
          </a:p>
          <a:p>
            <a:pPr marL="1371600" marR="0" lvl="2" indent="-342900" algn="l" rtl="0">
              <a:lnSpc>
                <a:spcPct val="100000"/>
              </a:lnSpc>
              <a:spcBef>
                <a:spcPts val="600"/>
              </a:spcBef>
              <a:spcAft>
                <a:spcPts val="0"/>
              </a:spcAft>
              <a:buClr>
                <a:schemeClr val="dk2"/>
              </a:buClr>
              <a:buSzPct val="100000"/>
              <a:buFont typeface="Lato"/>
              <a:buChar char="■"/>
            </a:pPr>
            <a:r>
              <a:rPr lang="en" sz="3000" b="0" i="0" u="none" strike="noStrike" cap="none">
                <a:solidFill>
                  <a:schemeClr val="dk2"/>
                </a:solidFill>
                <a:latin typeface="Lato"/>
                <a:ea typeface="Lato"/>
                <a:cs typeface="Lato"/>
                <a:sym typeface="Lato"/>
              </a:rPr>
              <a:t>Facilitate Peer Support Meetings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89300"/>
            <a:ext cx="8520600" cy="933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4800" b="1" i="0" u="none" strike="noStrike" cap="none" dirty="0">
                <a:solidFill>
                  <a:schemeClr val="dk1"/>
                </a:solidFill>
                <a:latin typeface="Playfair Display"/>
                <a:ea typeface="Playfair Display"/>
                <a:cs typeface="Playfair Display"/>
                <a:sym typeface="Playfair Display"/>
              </a:rPr>
              <a:t>Main Goals of </a:t>
            </a:r>
            <a:r>
              <a:rPr lang="en" sz="4800" b="1" i="0" u="none" strike="noStrike" cap="none" dirty="0" smtClean="0">
                <a:solidFill>
                  <a:schemeClr val="dk1"/>
                </a:solidFill>
                <a:latin typeface="Playfair Display"/>
                <a:ea typeface="Playfair Display"/>
                <a:cs typeface="Playfair Display"/>
                <a:sym typeface="Playfair Display"/>
              </a:rPr>
              <a:t>EQUIP (3)</a:t>
            </a:r>
            <a:endParaRPr lang="en" sz="4800" b="1" i="0" u="none" strike="noStrike" cap="none" dirty="0">
              <a:solidFill>
                <a:schemeClr val="dk1"/>
              </a:solidFill>
              <a:latin typeface="Playfair Display"/>
              <a:ea typeface="Playfair Display"/>
              <a:cs typeface="Playfair Display"/>
              <a:sym typeface="Playfair Display"/>
            </a:endParaRPr>
          </a:p>
        </p:txBody>
      </p:sp>
      <p:sp>
        <p:nvSpPr>
          <p:cNvPr id="159" name="Shape 159"/>
          <p:cNvSpPr txBox="1">
            <a:spLocks noGrp="1"/>
          </p:cNvSpPr>
          <p:nvPr>
            <p:ph type="body" idx="1"/>
          </p:nvPr>
        </p:nvSpPr>
        <p:spPr>
          <a:xfrm>
            <a:off x="311700" y="951500"/>
            <a:ext cx="8700600" cy="4015800"/>
          </a:xfrm>
          <a:prstGeom prst="rect">
            <a:avLst/>
          </a:prstGeom>
          <a:noFill/>
          <a:ln>
            <a:noFill/>
          </a:ln>
        </p:spPr>
        <p:txBody>
          <a:bodyPr lIns="91425" tIns="91425" rIns="91425" bIns="91425" anchor="t" anchorCtr="0">
            <a:noAutofit/>
          </a:bodyPr>
          <a:lstStyle/>
          <a:p>
            <a:pPr marR="0" lvl="0" algn="l" rtl="0">
              <a:lnSpc>
                <a:spcPct val="100000"/>
              </a:lnSpc>
              <a:spcBef>
                <a:spcPts val="600"/>
              </a:spcBef>
              <a:spcAft>
                <a:spcPts val="0"/>
              </a:spcAft>
              <a:buNone/>
            </a:pPr>
            <a:r>
              <a:rPr lang="en" sz="2400" b="1" i="0" u="none" strike="noStrike" cap="none">
                <a:solidFill>
                  <a:srgbClr val="000000"/>
                </a:solidFill>
                <a:latin typeface="Lato"/>
                <a:ea typeface="Lato"/>
                <a:cs typeface="Lato"/>
                <a:sym typeface="Lato"/>
              </a:rPr>
              <a:t>Educate the community about disability rights and the value of inclusion</a:t>
            </a:r>
          </a:p>
          <a:p>
            <a:pPr marL="1371600" marR="0" lvl="2" indent="-304800" algn="l" rtl="0">
              <a:lnSpc>
                <a:spcPct val="100000"/>
              </a:lnSpc>
              <a:spcBef>
                <a:spcPts val="600"/>
              </a:spcBef>
              <a:spcAft>
                <a:spcPts val="0"/>
              </a:spcAft>
              <a:buClr>
                <a:schemeClr val="dk2"/>
              </a:buClr>
              <a:buSzPct val="100000"/>
              <a:buFont typeface="Lato"/>
              <a:buChar char="■"/>
            </a:pPr>
            <a:r>
              <a:rPr lang="en" sz="2400" b="0" i="0" u="none" strike="noStrike" cap="none">
                <a:solidFill>
                  <a:schemeClr val="dk2"/>
                </a:solidFill>
                <a:latin typeface="Lato"/>
                <a:ea typeface="Lato"/>
                <a:cs typeface="Lato"/>
                <a:sym typeface="Lato"/>
              </a:rPr>
              <a:t>Presentations at Self-Advocacy events</a:t>
            </a:r>
          </a:p>
          <a:p>
            <a:pPr marL="1371600" marR="0" lvl="2" indent="-304800" algn="l" rtl="0">
              <a:lnSpc>
                <a:spcPct val="100000"/>
              </a:lnSpc>
              <a:spcBef>
                <a:spcPts val="600"/>
              </a:spcBef>
              <a:spcAft>
                <a:spcPts val="0"/>
              </a:spcAft>
              <a:buClr>
                <a:schemeClr val="dk2"/>
              </a:buClr>
              <a:buSzPct val="100000"/>
              <a:buFont typeface="Lato"/>
              <a:buChar char="■"/>
            </a:pPr>
            <a:r>
              <a:rPr lang="en" sz="2400" b="0" i="0" u="none" strike="noStrike" cap="none">
                <a:solidFill>
                  <a:schemeClr val="dk2"/>
                </a:solidFill>
                <a:latin typeface="Lato"/>
                <a:ea typeface="Lato"/>
                <a:cs typeface="Lato"/>
                <a:sym typeface="Lato"/>
              </a:rPr>
              <a:t>Webinar and Video creation and distribution</a:t>
            </a:r>
          </a:p>
          <a:p>
            <a:pPr marL="1371600" marR="0" lvl="2" indent="-304800" algn="l" rtl="0">
              <a:lnSpc>
                <a:spcPct val="100000"/>
              </a:lnSpc>
              <a:spcBef>
                <a:spcPts val="600"/>
              </a:spcBef>
              <a:spcAft>
                <a:spcPts val="0"/>
              </a:spcAft>
              <a:buClr>
                <a:schemeClr val="dk2"/>
              </a:buClr>
              <a:buSzPct val="100000"/>
              <a:buFont typeface="Lato"/>
              <a:buChar char="■"/>
            </a:pPr>
            <a:r>
              <a:rPr lang="en" sz="2400" b="0" i="0" u="none" strike="noStrike" cap="none">
                <a:solidFill>
                  <a:schemeClr val="dk2"/>
                </a:solidFill>
                <a:latin typeface="Lato"/>
                <a:ea typeface="Lato"/>
                <a:cs typeface="Lato"/>
                <a:sym typeface="Lato"/>
              </a:rPr>
              <a:t>Professional Trainings</a:t>
            </a:r>
          </a:p>
          <a:p>
            <a:pPr marL="1371600" marR="0" lvl="2" indent="-304800" algn="l" rtl="0">
              <a:lnSpc>
                <a:spcPct val="100000"/>
              </a:lnSpc>
              <a:spcBef>
                <a:spcPts val="600"/>
              </a:spcBef>
              <a:spcAft>
                <a:spcPts val="0"/>
              </a:spcAft>
              <a:buClr>
                <a:schemeClr val="dk2"/>
              </a:buClr>
              <a:buSzPct val="100000"/>
              <a:buFont typeface="Lato"/>
              <a:buChar char="■"/>
            </a:pPr>
            <a:r>
              <a:rPr lang="en" sz="2400" b="0" i="0" u="none" strike="noStrike" cap="none">
                <a:solidFill>
                  <a:schemeClr val="dk2"/>
                </a:solidFill>
                <a:latin typeface="Lato"/>
                <a:ea typeface="Lato"/>
                <a:cs typeface="Lato"/>
                <a:sym typeface="Lato"/>
              </a:rPr>
              <a:t>Serving on Boards and Committees in the community</a:t>
            </a:r>
          </a:p>
          <a:p>
            <a:pPr marL="1371600" marR="0" lvl="2" indent="-304800" algn="l" rtl="0">
              <a:lnSpc>
                <a:spcPct val="100000"/>
              </a:lnSpc>
              <a:spcBef>
                <a:spcPts val="600"/>
              </a:spcBef>
              <a:spcAft>
                <a:spcPts val="0"/>
              </a:spcAft>
              <a:buClr>
                <a:schemeClr val="dk2"/>
              </a:buClr>
              <a:buSzPct val="100000"/>
              <a:buFont typeface="Lato"/>
              <a:buChar char="■"/>
            </a:pPr>
            <a:r>
              <a:rPr lang="en" sz="2400" b="0" i="0" u="none" strike="noStrike" cap="none">
                <a:solidFill>
                  <a:schemeClr val="dk2"/>
                </a:solidFill>
                <a:latin typeface="Lato"/>
                <a:ea typeface="Lato"/>
                <a:cs typeface="Lato"/>
                <a:sym typeface="Lato"/>
              </a:rPr>
              <a:t>Parent Trainings</a:t>
            </a:r>
          </a:p>
          <a:p>
            <a:pPr marL="1371600" marR="0" lvl="2" indent="-304800" algn="l" rtl="0">
              <a:lnSpc>
                <a:spcPct val="100000"/>
              </a:lnSpc>
              <a:spcBef>
                <a:spcPts val="600"/>
              </a:spcBef>
              <a:spcAft>
                <a:spcPts val="0"/>
              </a:spcAft>
              <a:buClr>
                <a:schemeClr val="dk2"/>
              </a:buClr>
              <a:buSzPct val="100000"/>
              <a:buFont typeface="Lato"/>
              <a:buChar char="■"/>
            </a:pPr>
            <a:r>
              <a:rPr lang="en" sz="2400" b="0" i="0" u="none" strike="noStrike" cap="none">
                <a:solidFill>
                  <a:schemeClr val="dk2"/>
                </a:solidFill>
                <a:latin typeface="Lato"/>
                <a:ea typeface="Lato"/>
                <a:cs typeface="Lato"/>
                <a:sym typeface="Lato"/>
              </a:rPr>
              <a:t>Young Adult Self-Advocacy Trainings</a:t>
            </a:r>
          </a:p>
          <a:p>
            <a:pPr marL="0" marR="0" lvl="0" indent="0" algn="l" rtl="0">
              <a:lnSpc>
                <a:spcPct val="115000"/>
              </a:lnSpc>
              <a:spcBef>
                <a:spcPts val="600"/>
              </a:spcBef>
              <a:spcAft>
                <a:spcPts val="0"/>
              </a:spcAft>
              <a:buClr>
                <a:schemeClr val="dk2"/>
              </a:buClr>
              <a:buSzPct val="25000"/>
              <a:buFont typeface="Lato"/>
              <a:buNone/>
            </a:pPr>
            <a:endParaRPr sz="1800" b="0" i="0" u="none" strike="noStrike" cap="none">
              <a:solidFill>
                <a:schemeClr val="dk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89300"/>
            <a:ext cx="8520600" cy="1302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4800" b="1" i="0" u="none" strike="noStrike" cap="none">
                <a:solidFill>
                  <a:schemeClr val="dk1"/>
                </a:solidFill>
                <a:latin typeface="Playfair Display"/>
                <a:ea typeface="Playfair Display"/>
                <a:cs typeface="Playfair Display"/>
                <a:sym typeface="Playfair Display"/>
              </a:rPr>
              <a:t>Main Goals of </a:t>
            </a:r>
            <a:r>
              <a:rPr lang="en" sz="4800" b="1" i="0" u="none" strike="noStrike" cap="none" smtClean="0">
                <a:solidFill>
                  <a:schemeClr val="dk1"/>
                </a:solidFill>
                <a:latin typeface="Playfair Display"/>
                <a:ea typeface="Playfair Display"/>
                <a:cs typeface="Playfair Display"/>
                <a:sym typeface="Playfair Display"/>
              </a:rPr>
              <a:t>EQUIP (4)</a:t>
            </a:r>
            <a:endParaRPr lang="en" sz="4800" b="1" i="0" u="none" strike="noStrike" cap="none">
              <a:solidFill>
                <a:schemeClr val="dk1"/>
              </a:solidFill>
              <a:latin typeface="Playfair Display"/>
              <a:ea typeface="Playfair Display"/>
              <a:cs typeface="Playfair Display"/>
              <a:sym typeface="Playfair Display"/>
            </a:endParaRPr>
          </a:p>
        </p:txBody>
      </p:sp>
      <p:sp>
        <p:nvSpPr>
          <p:cNvPr id="165" name="Shape 165"/>
          <p:cNvSpPr txBox="1">
            <a:spLocks noGrp="1"/>
          </p:cNvSpPr>
          <p:nvPr>
            <p:ph type="body" idx="1"/>
          </p:nvPr>
        </p:nvSpPr>
        <p:spPr>
          <a:xfrm>
            <a:off x="311700" y="1391350"/>
            <a:ext cx="8520600" cy="3447000"/>
          </a:xfrm>
          <a:prstGeom prst="rect">
            <a:avLst/>
          </a:prstGeom>
          <a:noFill/>
          <a:ln>
            <a:noFill/>
          </a:ln>
        </p:spPr>
        <p:txBody>
          <a:bodyPr lIns="91425" tIns="91425" rIns="91425" bIns="91425" anchor="t" anchorCtr="0">
            <a:noAutofit/>
          </a:bodyPr>
          <a:lstStyle/>
          <a:p>
            <a:pPr marR="0" lvl="0" algn="l" rtl="0">
              <a:lnSpc>
                <a:spcPct val="100000"/>
              </a:lnSpc>
              <a:spcBef>
                <a:spcPts val="600"/>
              </a:spcBef>
              <a:spcAft>
                <a:spcPts val="0"/>
              </a:spcAft>
              <a:buNone/>
            </a:pPr>
            <a:r>
              <a:rPr lang="en" sz="3000" b="1" i="0" u="none" strike="noStrike" cap="none">
                <a:solidFill>
                  <a:srgbClr val="000000"/>
                </a:solidFill>
                <a:latin typeface="Lato"/>
                <a:ea typeface="Lato"/>
                <a:cs typeface="Lato"/>
                <a:sym typeface="Lato"/>
              </a:rPr>
              <a:t>Program Evaluation</a:t>
            </a:r>
          </a:p>
          <a:p>
            <a:pPr marL="914400" marR="0" lvl="0" indent="457200" algn="l" rtl="0">
              <a:lnSpc>
                <a:spcPct val="100000"/>
              </a:lnSpc>
              <a:spcBef>
                <a:spcPts val="600"/>
              </a:spcBef>
              <a:spcAft>
                <a:spcPts val="0"/>
              </a:spcAft>
              <a:buNone/>
            </a:pPr>
            <a:r>
              <a:rPr lang="en" sz="3000">
                <a:solidFill>
                  <a:srgbClr val="666666"/>
                </a:solidFill>
              </a:rPr>
              <a:t>Are participants in EQUIP increasing in:</a:t>
            </a:r>
          </a:p>
          <a:p>
            <a:pPr marR="0" lvl="3" algn="l" rtl="0">
              <a:lnSpc>
                <a:spcPct val="100000"/>
              </a:lnSpc>
              <a:spcBef>
                <a:spcPts val="600"/>
              </a:spcBef>
              <a:spcAft>
                <a:spcPts val="0"/>
              </a:spcAft>
              <a:buClr>
                <a:srgbClr val="666666"/>
              </a:buClr>
              <a:buSzPct val="100000"/>
            </a:pPr>
            <a:r>
              <a:rPr lang="en" sz="3000">
                <a:solidFill>
                  <a:srgbClr val="666666"/>
                </a:solidFill>
              </a:rPr>
              <a:t>Disability Pride</a:t>
            </a:r>
          </a:p>
          <a:p>
            <a:pPr marR="0" lvl="3" algn="l" rtl="0">
              <a:lnSpc>
                <a:spcPct val="100000"/>
              </a:lnSpc>
              <a:spcBef>
                <a:spcPts val="600"/>
              </a:spcBef>
              <a:spcAft>
                <a:spcPts val="0"/>
              </a:spcAft>
              <a:buClr>
                <a:srgbClr val="666666"/>
              </a:buClr>
              <a:buSzPct val="100000"/>
            </a:pPr>
            <a:r>
              <a:rPr lang="en" sz="3000">
                <a:solidFill>
                  <a:srgbClr val="666666"/>
                </a:solidFill>
              </a:rPr>
              <a:t>Self-Advocacy</a:t>
            </a:r>
          </a:p>
          <a:p>
            <a:pPr marR="0" lvl="3" algn="l" rtl="0">
              <a:lnSpc>
                <a:spcPct val="100000"/>
              </a:lnSpc>
              <a:spcBef>
                <a:spcPts val="600"/>
              </a:spcBef>
              <a:spcAft>
                <a:spcPts val="0"/>
              </a:spcAft>
              <a:buClr>
                <a:srgbClr val="666666"/>
              </a:buClr>
              <a:buSzPct val="100000"/>
            </a:pPr>
            <a:r>
              <a:rPr lang="en" sz="3000">
                <a:solidFill>
                  <a:srgbClr val="666666"/>
                </a:solidFill>
              </a:rPr>
              <a:t>Communication</a:t>
            </a:r>
          </a:p>
          <a:p>
            <a:pPr marR="0" lvl="3" algn="l" rtl="0">
              <a:lnSpc>
                <a:spcPct val="100000"/>
              </a:lnSpc>
              <a:spcBef>
                <a:spcPts val="600"/>
              </a:spcBef>
              <a:spcAft>
                <a:spcPts val="0"/>
              </a:spcAft>
              <a:buClr>
                <a:srgbClr val="666666"/>
              </a:buClr>
              <a:buSzPct val="100000"/>
            </a:pPr>
            <a:r>
              <a:rPr lang="en" sz="3000">
                <a:solidFill>
                  <a:srgbClr val="666666"/>
                </a:solidFill>
              </a:rPr>
              <a:t>Goal Setting and Goal Attainment</a:t>
            </a:r>
          </a:p>
          <a:p>
            <a:pPr marL="0" marR="0" lvl="0" indent="0" algn="l" rtl="0">
              <a:lnSpc>
                <a:spcPct val="115000"/>
              </a:lnSpc>
              <a:spcBef>
                <a:spcPts val="600"/>
              </a:spcBef>
              <a:spcAft>
                <a:spcPts val="0"/>
              </a:spcAft>
              <a:buClr>
                <a:schemeClr val="dk2"/>
              </a:buClr>
              <a:buSzPct val="25000"/>
              <a:buFont typeface="Lato"/>
              <a:buNone/>
            </a:pPr>
            <a:endParaRPr sz="1800" b="0" i="0" u="none" strike="noStrike" cap="none">
              <a:solidFill>
                <a:srgbClr val="999999"/>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0" y="316275"/>
            <a:ext cx="60023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Skill Building Opportunities:</a:t>
            </a:r>
          </a:p>
        </p:txBody>
      </p:sp>
      <p:sp>
        <p:nvSpPr>
          <p:cNvPr id="171" name="Shape 171"/>
          <p:cNvSpPr txBox="1">
            <a:spLocks noGrp="1"/>
          </p:cNvSpPr>
          <p:nvPr>
            <p:ph type="body" idx="1"/>
          </p:nvPr>
        </p:nvSpPr>
        <p:spPr>
          <a:xfrm>
            <a:off x="196711" y="1083220"/>
            <a:ext cx="8520599" cy="3822299"/>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Monthly In-Person Hangouts</a:t>
            </a:r>
          </a:p>
          <a:p>
            <a:pPr marL="914400" marR="0" lvl="1" indent="-228600" algn="l" rtl="0">
              <a:lnSpc>
                <a:spcPct val="100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Greenville</a:t>
            </a:r>
          </a:p>
          <a:p>
            <a:pPr marL="914400" marR="0" lvl="1" indent="-228600" algn="l" rtl="0">
              <a:lnSpc>
                <a:spcPct val="100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Anderson</a:t>
            </a:r>
          </a:p>
          <a:p>
            <a:pPr marL="914400" marR="0" lvl="1" indent="-228600" algn="l" rtl="0">
              <a:lnSpc>
                <a:spcPct val="100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Columbia</a:t>
            </a:r>
          </a:p>
          <a:p>
            <a:pPr marL="914400" marR="0" lvl="1" indent="-228600" algn="l" rtl="0">
              <a:lnSpc>
                <a:spcPct val="100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Lancaster/York *</a:t>
            </a:r>
          </a:p>
          <a:p>
            <a:pPr marL="914400" marR="0" lvl="1" indent="-228600" algn="l" rtl="0">
              <a:lnSpc>
                <a:spcPct val="100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Aiken * </a:t>
            </a:r>
          </a:p>
          <a:p>
            <a:pPr marL="914400" marR="0" lvl="1" indent="-228600" algn="l" rtl="0">
              <a:lnSpc>
                <a:spcPct val="100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Spartanburg *</a:t>
            </a:r>
          </a:p>
          <a:p>
            <a:pPr marL="457200" marR="0" lvl="0" indent="-228600" algn="l" rtl="0">
              <a:lnSpc>
                <a:spcPct val="100000"/>
              </a:lnSpc>
              <a:spcBef>
                <a:spcPts val="0"/>
              </a:spcBef>
              <a:spcAft>
                <a:spcPts val="0"/>
              </a:spcAft>
              <a:buClr>
                <a:schemeClr val="dk2"/>
              </a:buClr>
              <a:buSzPct val="100000"/>
              <a:buFont typeface="Lato"/>
              <a:buChar char="●"/>
            </a:pPr>
            <a:r>
              <a:rPr lang="en"/>
              <a:t>Quarterly In-Person Hangouts</a:t>
            </a:r>
          </a:p>
          <a:p>
            <a:pPr marL="914400" marR="0" lvl="1" indent="-228600" algn="l" rtl="0">
              <a:lnSpc>
                <a:spcPct val="100000"/>
              </a:lnSpc>
              <a:spcBef>
                <a:spcPts val="0"/>
              </a:spcBef>
              <a:spcAft>
                <a:spcPts val="0"/>
              </a:spcAft>
              <a:buClr>
                <a:schemeClr val="dk2"/>
              </a:buClr>
              <a:buSzPct val="100000"/>
              <a:buFont typeface="Lato"/>
              <a:buChar char="○"/>
            </a:pPr>
            <a:r>
              <a:rPr lang="en"/>
              <a:t>Saturdays every 3 months in Greenville and Columbia</a:t>
            </a:r>
          </a:p>
          <a:p>
            <a:pPr marL="457200" marR="0" lvl="0" indent="-228600" algn="l" rtl="0">
              <a:lnSpc>
                <a:spcPct val="100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Monthly Statewide Online Hangouts</a:t>
            </a:r>
          </a:p>
          <a:p>
            <a:pPr marL="457200" marR="0" lvl="0" indent="-228600" algn="l" rtl="0">
              <a:lnSpc>
                <a:spcPct val="100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Community-Oriented Self-Advocacy Events</a:t>
            </a:r>
          </a:p>
          <a:p>
            <a:pPr marL="457200" marR="0" lvl="0" indent="-228600" algn="l" rtl="0">
              <a:lnSpc>
                <a:spcPct val="100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Social Media Presence</a:t>
            </a:r>
          </a:p>
          <a:p>
            <a:pPr marL="914400" marR="0" lvl="1" indent="-228600" algn="l" rtl="0">
              <a:lnSpc>
                <a:spcPct val="100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Twitter</a:t>
            </a:r>
          </a:p>
          <a:p>
            <a:pPr marL="914400" marR="0" lvl="1" indent="-228600" algn="l" rtl="0">
              <a:lnSpc>
                <a:spcPct val="100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Instagram</a:t>
            </a:r>
          </a:p>
          <a:p>
            <a:pPr marL="914400" marR="0" lvl="1" indent="-228600" algn="l" rtl="0">
              <a:lnSpc>
                <a:spcPct val="100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Facebook</a:t>
            </a:r>
          </a:p>
          <a:p>
            <a:pPr marL="457200" marR="0" lvl="0" indent="-228600" algn="l" rtl="0">
              <a:lnSpc>
                <a:spcPct val="100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6-week Summer Series</a:t>
            </a:r>
          </a:p>
        </p:txBody>
      </p:sp>
      <p:pic>
        <p:nvPicPr>
          <p:cNvPr id="172" name="Shape 172" descr="Image of Able SC Board of Directors, David Dawson (far right) and his son (far left) holding a sign at the Columbia Blowfish Baseball game that says &quot;EQUIP Youth are ABLE!&quo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81262" y="942375"/>
            <a:ext cx="3542400" cy="1887600"/>
          </a:xfrm>
          <a:prstGeom prst="rect">
            <a:avLst/>
          </a:prstGeom>
          <a:noFill/>
          <a:ln>
            <a:noFill/>
          </a:ln>
        </p:spPr>
      </p:pic>
      <p:pic>
        <p:nvPicPr>
          <p:cNvPr id="173" name="Shape 173" descr="Image of an EQUIP puzzle that participants decorated at the EQUIP Summer Series 2016. The puzzle is handmade, colorful and says EQUIP 2016: get your EQUIP on this Summ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02374" y="3311850"/>
            <a:ext cx="3421299" cy="15936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05475" y="1600350"/>
            <a:ext cx="2638500" cy="1942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End-of-Year Snapshot of EQUIP </a:t>
            </a:r>
          </a:p>
        </p:txBody>
      </p:sp>
      <p:pic>
        <p:nvPicPr>
          <p:cNvPr id="179" name="Shape 179" descr="Infographic about EQUIP that provides data about the group and an end-of-year snapshot of EQUIP:&#10;&#10;15 - number of active EQUIP Leaders in SC&#10;2,226 - number of young adults trained on self-advocacy in 2015-2016&#10;56.5% - percentage of counties in SC that have an EQUIP presence&#10;26 of the 46 counties in SC are involved in youth services through EQUIP&#10;In 2015-2016 84 parents were trained and 811 professionals were trained - all on disability sensitivity and awareness&#10;Number of outreach events across SC in 2015-2016 = 84&#10;Age range of EQUIP Participants = 13-28 years&#1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38650" y="0"/>
            <a:ext cx="26385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97675"/>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EQUIP Stakeholders</a:t>
            </a:r>
          </a:p>
        </p:txBody>
      </p:sp>
      <p:sp>
        <p:nvSpPr>
          <p:cNvPr id="185" name="Shape 185"/>
          <p:cNvSpPr txBox="1">
            <a:spLocks noGrp="1"/>
          </p:cNvSpPr>
          <p:nvPr>
            <p:ph type="body" idx="1"/>
          </p:nvPr>
        </p:nvSpPr>
        <p:spPr>
          <a:xfrm>
            <a:off x="1882800" y="723775"/>
            <a:ext cx="5378399" cy="42770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Lato"/>
              <a:buNone/>
            </a:pPr>
            <a:r>
              <a:rPr lang="en" sz="1600" b="0" i="0" u="none" strike="noStrike" cap="none">
                <a:solidFill>
                  <a:schemeClr val="dk2"/>
                </a:solidFill>
                <a:latin typeface="Lato"/>
                <a:ea typeface="Lato"/>
                <a:cs typeface="Lato"/>
                <a:sym typeface="Lato"/>
              </a:rPr>
              <a:t>SC Developmental Disabilities Council</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Center for Disability Resources (CDR)</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SC Interagency Deaf-Blind Project</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Protection and Advocacy (P&amp;A)</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South Carolina Assistive Technology Program (SCATP)</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DHEC</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USC School of Medicine</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SC Autism Society</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SC Voc Rehab</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Commission for the Blind - Charleston</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Eat Smart, Move More</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Tell Them, SC</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DDSN</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P&amp;A Voting Coal.</a:t>
            </a:r>
            <a:br>
              <a:rPr lang="en" sz="1600" b="0" i="0" u="none" strike="noStrike" cap="none">
                <a:solidFill>
                  <a:schemeClr val="dk2"/>
                </a:solidFill>
                <a:latin typeface="Lato"/>
                <a:ea typeface="Lato"/>
                <a:cs typeface="Lato"/>
                <a:sym typeface="Lato"/>
              </a:rPr>
            </a:br>
            <a:r>
              <a:rPr lang="en" sz="1600" b="0" i="0" u="none" strike="noStrike" cap="none">
                <a:solidFill>
                  <a:schemeClr val="dk2"/>
                </a:solidFill>
                <a:latin typeface="Lato"/>
                <a:ea typeface="Lato"/>
                <a:cs typeface="Lato"/>
                <a:sym typeface="Lato"/>
              </a:rPr>
              <a:t>PROVIDE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509550" y="1423875"/>
            <a:ext cx="8124900" cy="17981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Lato"/>
              <a:buNone/>
            </a:pPr>
            <a:r>
              <a:rPr lang="en" sz="4800" b="0" i="0" u="none" strike="noStrike" cap="none">
                <a:solidFill>
                  <a:schemeClr val="lt1"/>
                </a:solidFill>
                <a:latin typeface="Lato"/>
                <a:ea typeface="Lato"/>
                <a:cs typeface="Lato"/>
                <a:sym typeface="Lato"/>
              </a:rPr>
              <a:t>Getting Started...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Creation of a Young Adult Program</a:t>
            </a:r>
          </a:p>
        </p:txBody>
      </p:sp>
      <p:sp>
        <p:nvSpPr>
          <p:cNvPr id="196" name="Shape 196"/>
          <p:cNvSpPr txBox="1">
            <a:spLocks noGrp="1"/>
          </p:cNvSpPr>
          <p:nvPr>
            <p:ph type="body" idx="1"/>
          </p:nvPr>
        </p:nvSpPr>
        <p:spPr>
          <a:xfrm>
            <a:off x="103800" y="1204750"/>
            <a:ext cx="8728500" cy="3617700"/>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Identify Potential Funders</a:t>
            </a:r>
          </a:p>
          <a:p>
            <a:pPr marR="0" lvl="0" algn="l" rtl="0">
              <a:lnSpc>
                <a:spcPct val="115000"/>
              </a:lnSpc>
              <a:spcBef>
                <a:spcPts val="0"/>
              </a:spcBef>
              <a:spcAft>
                <a:spcPts val="0"/>
              </a:spcAft>
              <a:buNone/>
            </a:pPr>
            <a:endParaRPr/>
          </a:p>
          <a:p>
            <a:pPr marL="457200" marR="0" lvl="0" indent="-228600" algn="l" rtl="0">
              <a:lnSpc>
                <a:spcPct val="115000"/>
              </a:lnSpc>
              <a:spcBef>
                <a:spcPts val="0"/>
              </a:spcBef>
              <a:spcAft>
                <a:spcPts val="0"/>
              </a:spcAft>
              <a:buClr>
                <a:schemeClr val="dk2"/>
              </a:buClr>
              <a:buSzPct val="100000"/>
              <a:buFont typeface="Lato"/>
              <a:buChar char="●"/>
            </a:pPr>
            <a:r>
              <a:rPr lang="en"/>
              <a:t>Identify Staff Members </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Determine Age Range of Participants</a:t>
            </a:r>
          </a:p>
          <a:p>
            <a:pPr marL="457200" marR="0" lvl="0" indent="-228600" algn="l" rtl="0">
              <a:lnSpc>
                <a:spcPct val="115000"/>
              </a:lnSpc>
              <a:spcBef>
                <a:spcPts val="1600"/>
              </a:spcBef>
              <a:spcAft>
                <a:spcPts val="0"/>
              </a:spcAft>
              <a:buClr>
                <a:schemeClr val="dk2"/>
              </a:buClr>
              <a:buSzPct val="100000"/>
              <a:buFont typeface="Lato"/>
              <a:buChar char="●"/>
            </a:pPr>
            <a:r>
              <a:rPr lang="en"/>
              <a:t>Develop Goals/Strategic Plan </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Recruit Peer Leaders &amp; Participants</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Choose Stakeholders/Advisory Group to Facilitate Community Relationships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509550" y="182050"/>
            <a:ext cx="8124900" cy="17981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Lato"/>
              <a:buNone/>
            </a:pPr>
            <a:r>
              <a:rPr lang="en" sz="4800" b="0" i="0" u="none" strike="noStrike" cap="none">
                <a:solidFill>
                  <a:schemeClr val="lt1"/>
                </a:solidFill>
                <a:latin typeface="Lato"/>
                <a:ea typeface="Lato"/>
                <a:cs typeface="Lato"/>
                <a:sym typeface="Lato"/>
              </a:rPr>
              <a:t>Importance of Youth Programs</a:t>
            </a:r>
          </a:p>
        </p:txBody>
      </p:sp>
      <p:pic>
        <p:nvPicPr>
          <p:cNvPr id="70" name="Shape 70" descr="Group photo of young adults holding up their EQUIP self-advocacy t-shirts during 4th annual EQUIP Summer Series in Greenville, SC"/>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41761" y="2223549"/>
            <a:ext cx="5860476" cy="26641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1228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Getting Young Adult Feedback</a:t>
            </a:r>
          </a:p>
        </p:txBody>
      </p:sp>
      <p:sp>
        <p:nvSpPr>
          <p:cNvPr id="202" name="Shape 202"/>
          <p:cNvSpPr txBox="1">
            <a:spLocks noGrp="1"/>
          </p:cNvSpPr>
          <p:nvPr>
            <p:ph type="body" idx="1"/>
          </p:nvPr>
        </p:nvSpPr>
        <p:spPr>
          <a:xfrm>
            <a:off x="75525" y="748950"/>
            <a:ext cx="8756700" cy="4260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During the Brainstorming Process</a:t>
            </a:r>
          </a:p>
          <a:p>
            <a:pPr marL="0" marR="0" lvl="0" indent="0" algn="l" rtl="0">
              <a:lnSpc>
                <a:spcPct val="100000"/>
              </a:lnSpc>
              <a:spcBef>
                <a:spcPts val="600"/>
              </a:spcBef>
              <a:spcAft>
                <a:spcPts val="0"/>
              </a:spcAft>
              <a:buClr>
                <a:schemeClr val="dk2"/>
              </a:buClr>
              <a:buSzPct val="25000"/>
              <a:buFont typeface="Lato"/>
              <a:buNone/>
            </a:pPr>
            <a:r>
              <a:rPr lang="en" sz="1400" b="0" i="0" u="none" strike="noStrike" cap="none">
                <a:solidFill>
                  <a:schemeClr val="dk2"/>
                </a:solidFill>
                <a:latin typeface="Lato"/>
                <a:ea typeface="Lato"/>
                <a:cs typeface="Lato"/>
                <a:sym typeface="Lato"/>
              </a:rPr>
              <a:t>Brainstorm Goals</a:t>
            </a:r>
          </a:p>
          <a:p>
            <a:pPr marL="914400" marR="0" lvl="1" indent="-228600" algn="l" rtl="0">
              <a:lnSpc>
                <a:spcPct val="100000"/>
              </a:lnSpc>
              <a:spcBef>
                <a:spcPts val="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What organizations do young adults want to collaborate with?</a:t>
            </a:r>
          </a:p>
          <a:p>
            <a:pPr marL="914400" marR="0" lvl="1" indent="-228600" algn="l" rtl="0">
              <a:lnSpc>
                <a:spcPct val="100000"/>
              </a:lnSpc>
              <a:spcBef>
                <a:spcPts val="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Who do they feel is the target age group? What is their view on the purpose of this group?</a:t>
            </a:r>
          </a:p>
          <a:p>
            <a:pPr marL="914400" marR="0" lvl="1" indent="-228600" algn="l" rtl="0">
              <a:lnSpc>
                <a:spcPct val="100000"/>
              </a:lnSpc>
              <a:spcBef>
                <a:spcPts val="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Who do they want to educat</a:t>
            </a:r>
            <a:r>
              <a:rPr lang="en"/>
              <a:t>e</a:t>
            </a:r>
            <a:r>
              <a:rPr lang="en" sz="1400" b="0" i="0" u="none" strike="noStrike" cap="none">
                <a:solidFill>
                  <a:schemeClr val="dk2"/>
                </a:solidFill>
                <a:latin typeface="Lato"/>
                <a:ea typeface="Lato"/>
                <a:cs typeface="Lato"/>
                <a:sym typeface="Lato"/>
              </a:rPr>
              <a:t>?</a:t>
            </a:r>
          </a:p>
          <a:p>
            <a:pPr marL="1371600" marR="0" lvl="2" indent="-228600" algn="l" rtl="0">
              <a:lnSpc>
                <a:spcPct val="100000"/>
              </a:lnSpc>
              <a:spcBef>
                <a:spcPts val="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Young Adults?</a:t>
            </a:r>
          </a:p>
          <a:p>
            <a:pPr marL="1371600" marR="0" lvl="2" indent="-228600" algn="l" rtl="0">
              <a:lnSpc>
                <a:spcPct val="100000"/>
              </a:lnSpc>
              <a:spcBef>
                <a:spcPts val="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Professionals?</a:t>
            </a:r>
          </a:p>
          <a:p>
            <a:pPr marL="1371600" marR="0" lvl="2" indent="-228600" algn="l" rtl="0">
              <a:lnSpc>
                <a:spcPct val="100000"/>
              </a:lnSpc>
              <a:spcBef>
                <a:spcPts val="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Parents?</a:t>
            </a:r>
          </a:p>
          <a:p>
            <a:pPr marL="1371600" marR="0" lvl="2" indent="-228600" algn="l" rtl="0">
              <a:lnSpc>
                <a:spcPct val="100000"/>
              </a:lnSpc>
              <a:spcBef>
                <a:spcPts val="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Community Members?</a:t>
            </a:r>
          </a:p>
          <a:p>
            <a:pPr marL="0" marR="0" lvl="0" indent="0" algn="l" rtl="0">
              <a:lnSpc>
                <a:spcPct val="100000"/>
              </a:lnSpc>
              <a:spcBef>
                <a:spcPts val="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During the Group Creation Process</a:t>
            </a:r>
          </a:p>
          <a:p>
            <a:pPr marL="0" marR="0" lvl="0" indent="0" algn="l" rtl="0">
              <a:lnSpc>
                <a:spcPct val="100000"/>
              </a:lnSpc>
              <a:spcBef>
                <a:spcPts val="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Young Adult Involvement During </a:t>
            </a:r>
            <a:r>
              <a:rPr lang="en"/>
              <a:t>Group Facilitation</a:t>
            </a:r>
          </a:p>
          <a:p>
            <a:pPr marL="0" marR="0" lvl="0" indent="0" algn="l" rtl="0">
              <a:lnSpc>
                <a:spcPct val="100000"/>
              </a:lnSpc>
              <a:spcBef>
                <a:spcPts val="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Young Adult Buy-in for Sustainability</a:t>
            </a:r>
          </a:p>
        </p:txBody>
      </p:sp>
      <p:pic>
        <p:nvPicPr>
          <p:cNvPr id="203" name="Shape 203" descr="Image of two young adults, EQUIP Leaders, holding photo props and smiling/posing for the camer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56025" y="2386950"/>
            <a:ext cx="3163275" cy="2542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Core Concepts and Message</a:t>
            </a:r>
          </a:p>
        </p:txBody>
      </p:sp>
      <p:sp>
        <p:nvSpPr>
          <p:cNvPr id="209" name="Shape 209"/>
          <p:cNvSpPr txBox="1">
            <a:spLocks noGrp="1"/>
          </p:cNvSpPr>
          <p:nvPr>
            <p:ph type="body" idx="1"/>
          </p:nvPr>
        </p:nvSpPr>
        <p:spPr>
          <a:xfrm>
            <a:off x="311700" y="1152475"/>
            <a:ext cx="8520599" cy="38175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Self-Advocacy</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Disability Pride</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Disability History Movement Awareness</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Goal Setting</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Communication Skill-Building</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Accommodation Awareness in schools, employment, and community</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Professionalism Skills</a:t>
            </a:r>
          </a:p>
        </p:txBody>
      </p:sp>
      <p:pic>
        <p:nvPicPr>
          <p:cNvPr id="210" name="Shape 210" descr="Image of young adults standing in a circle holding string in the formation of a web to showcase that we are all connected by disability and can rely on each other as support system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11750" y="1017449"/>
            <a:ext cx="3704025" cy="27780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391350"/>
            <a:ext cx="8520599" cy="1239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Establishing Goals for Youth Transition Programming</a:t>
            </a:r>
          </a:p>
        </p:txBody>
      </p:sp>
      <p:pic>
        <p:nvPicPr>
          <p:cNvPr id="216" name="Shape 216" descr="Image of papers taped to a wall that have categories of &quot;short term goals&quot; and &quot;long term goals&quot; with images and pictures taped under each category to help identify types of goals and what category they fall und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750" y="1630650"/>
            <a:ext cx="3527173" cy="3320299"/>
          </a:xfrm>
          <a:prstGeom prst="rect">
            <a:avLst/>
          </a:prstGeom>
          <a:noFill/>
          <a:ln>
            <a:noFill/>
          </a:ln>
        </p:spPr>
      </p:pic>
      <p:pic>
        <p:nvPicPr>
          <p:cNvPr id="217" name="Shape 217" descr="Image of a white sheet cake that says &quot;Congratulations EQUIP!&quot; in orange frosting with blue and orange frosting balloons drawn around the sayi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88800" y="1845511"/>
            <a:ext cx="4643499" cy="28905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714375" y="103750"/>
            <a:ext cx="8124900" cy="1487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Lato"/>
              <a:buNone/>
            </a:pPr>
            <a:r>
              <a:rPr lang="en" sz="4800" b="0" i="0" u="none" strike="noStrike" cap="none">
                <a:solidFill>
                  <a:schemeClr val="lt1"/>
                </a:solidFill>
                <a:latin typeface="Lato"/>
                <a:ea typeface="Lato"/>
                <a:cs typeface="Lato"/>
                <a:sym typeface="Lato"/>
              </a:rPr>
              <a:t>Creating Young Adult Buy-in</a:t>
            </a:r>
          </a:p>
        </p:txBody>
      </p:sp>
      <p:pic>
        <p:nvPicPr>
          <p:cNvPr id="223" name="Shape 223" descr="Image of two EQUIP leaders at the Advocacy Day for Access and Independence event in April 2016 standing by the side of the road holding signs at the State House that say &quot;Honk for Equality&quot; and &quot;Disability Rights&quo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87100" y="1290475"/>
            <a:ext cx="5579437" cy="37196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The Power of a Peer-Led  Group</a:t>
            </a:r>
          </a:p>
        </p:txBody>
      </p:sp>
      <p:sp>
        <p:nvSpPr>
          <p:cNvPr id="229" name="Shape 229"/>
          <p:cNvSpPr txBox="1">
            <a:spLocks noGrp="1"/>
          </p:cNvSpPr>
          <p:nvPr>
            <p:ph type="body" idx="1"/>
          </p:nvPr>
        </p:nvSpPr>
        <p:spPr>
          <a:xfrm>
            <a:off x="311700" y="1152475"/>
            <a:ext cx="8520599" cy="2056237"/>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Having Young Adults  with strong leadership and self-advocacy be at the table for events and major decisions</a:t>
            </a:r>
          </a:p>
          <a:p>
            <a:pPr marL="914400" marR="0" lvl="1" indent="-228600" algn="l" rtl="0">
              <a:lnSpc>
                <a:spcPct val="100000"/>
              </a:lnSpc>
              <a:spcBef>
                <a:spcPts val="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Relevant Discussion Topics</a:t>
            </a:r>
          </a:p>
          <a:p>
            <a:pPr marL="914400" marR="0" lvl="1" indent="-228600" algn="l" rtl="0">
              <a:lnSpc>
                <a:spcPct val="100000"/>
              </a:lnSpc>
              <a:spcBef>
                <a:spcPts val="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Peer to Peer Role Models</a:t>
            </a:r>
          </a:p>
          <a:p>
            <a:pPr marL="914400" marR="0" lvl="1" indent="-228600" algn="l" rtl="0">
              <a:lnSpc>
                <a:spcPct val="100000"/>
              </a:lnSpc>
              <a:spcBef>
                <a:spcPts val="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Opportunity for professional development for young adult leaders/activity facilitators</a:t>
            </a:r>
          </a:p>
          <a:p>
            <a:pPr marL="914400" marR="0" lvl="1" indent="-228600" algn="l" rtl="0">
              <a:lnSpc>
                <a:spcPct val="100000"/>
              </a:lnSpc>
              <a:spcBef>
                <a:spcPts val="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Opportunity for increased skill building and disability pride for young adult participants</a:t>
            </a:r>
          </a:p>
        </p:txBody>
      </p:sp>
      <p:pic>
        <p:nvPicPr>
          <p:cNvPr id="230" name="Shape 230" descr="Image of EQUIP Leaders Sarah Sharpe and Effy Francis sitting at an event representing the EQUIP vendor  board with an EQUIP table cloth over the table that has the EQUIP logo with the chat box in the Q printed on it. The vendor table also has a tri-display board with information about EQUIP and Able SC."/>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22078" y="3208713"/>
            <a:ext cx="3440031" cy="1670732"/>
          </a:xfrm>
          <a:prstGeom prst="rect">
            <a:avLst/>
          </a:prstGeom>
          <a:noFill/>
          <a:ln>
            <a:noFill/>
          </a:ln>
        </p:spPr>
      </p:pic>
      <p:pic>
        <p:nvPicPr>
          <p:cNvPr id="231" name="Shape 231" descr="Image of EQUIP Leader holding up an award for winning Consumer of the Year from DCDT in South Carolina in 20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350" y="3109100"/>
            <a:ext cx="1900673" cy="1826899"/>
          </a:xfrm>
          <a:prstGeom prst="rect">
            <a:avLst/>
          </a:prstGeom>
          <a:noFill/>
          <a:ln>
            <a:noFill/>
          </a:ln>
        </p:spPr>
      </p:pic>
      <p:pic>
        <p:nvPicPr>
          <p:cNvPr id="232" name="Shape 232" descr="Image of EQUIP Leader in a cap and gown holding her diploma during her graduation ceremony from high school in May 20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022125" y="3109100"/>
            <a:ext cx="1370185" cy="18268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How to Create a Peer-Led  Group</a:t>
            </a:r>
          </a:p>
        </p:txBody>
      </p:sp>
      <p:sp>
        <p:nvSpPr>
          <p:cNvPr id="238" name="Shape 238"/>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Having Young Adults  with strong leadership and self-advocacy at the table for events and major decisions</a:t>
            </a:r>
          </a:p>
          <a:p>
            <a:pPr marL="914400" marR="0" lvl="1" indent="-228600" algn="l" rtl="0">
              <a:lnSpc>
                <a:spcPct val="115000"/>
              </a:lnSpc>
              <a:spcBef>
                <a:spcPts val="1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Stakeholder Meetings</a:t>
            </a:r>
          </a:p>
          <a:p>
            <a:pPr marL="914400" marR="0" lvl="1" indent="-228600" algn="l" rtl="0">
              <a:lnSpc>
                <a:spcPct val="115000"/>
              </a:lnSpc>
              <a:spcBef>
                <a:spcPts val="1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Attending community events</a:t>
            </a:r>
          </a:p>
          <a:p>
            <a:pPr marL="914400" marR="0" lvl="1" indent="-228600" algn="l" rtl="0">
              <a:lnSpc>
                <a:spcPct val="115000"/>
              </a:lnSpc>
              <a:spcBef>
                <a:spcPts val="1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Serving on Boards and Committees</a:t>
            </a:r>
          </a:p>
          <a:p>
            <a:pPr marL="914400" marR="0" lvl="1" indent="-228600" algn="l" rtl="0">
              <a:lnSpc>
                <a:spcPct val="115000"/>
              </a:lnSpc>
              <a:spcBef>
                <a:spcPts val="1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Co-creation of agendas and presentations</a:t>
            </a:r>
          </a:p>
          <a:p>
            <a:pPr marL="914400" marR="0" lvl="1" indent="-228600" algn="l" rtl="0">
              <a:lnSpc>
                <a:spcPct val="115000"/>
              </a:lnSpc>
              <a:spcBef>
                <a:spcPts val="160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Co-facilitation of events and activities</a:t>
            </a:r>
          </a:p>
        </p:txBody>
      </p:sp>
      <p:pic>
        <p:nvPicPr>
          <p:cNvPr id="239" name="Shape 239" descr="Image of young adults leaning down to pose for a selfie pho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16975" y="1880000"/>
            <a:ext cx="4015324" cy="3011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Attendee and Leader Expectations</a:t>
            </a:r>
          </a:p>
        </p:txBody>
      </p:sp>
      <p:sp>
        <p:nvSpPr>
          <p:cNvPr id="245" name="Shape 245"/>
          <p:cNvSpPr txBox="1">
            <a:spLocks noGrp="1"/>
          </p:cNvSpPr>
          <p:nvPr>
            <p:ph type="body" idx="1"/>
          </p:nvPr>
        </p:nvSpPr>
        <p:spPr>
          <a:xfrm>
            <a:off x="148225" y="1017350"/>
            <a:ext cx="4490399" cy="3990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Respect/Safe Space</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Young Adults Only</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Creation of Group Guidelines</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Disability Awareness</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Focus on Self-Advocacy</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Promote Skill Building</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HAVE FUN!</a:t>
            </a:r>
          </a:p>
          <a:p>
            <a:pPr marL="0" marR="0" lvl="0" indent="0" algn="l" rtl="0">
              <a:lnSpc>
                <a:spcPct val="115000"/>
              </a:lnSpc>
              <a:spcBef>
                <a:spcPts val="160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Diversity of Disabilities, Ages, Races, Goals</a:t>
            </a:r>
          </a:p>
        </p:txBody>
      </p:sp>
      <p:pic>
        <p:nvPicPr>
          <p:cNvPr id="246" name="Shape 246" descr="Three Photos merged together that showcase young adults holding up signs of things they can do even with a disability. This activity was done to celebrate the 25th anniversary of the Americans with Disabilities Act and to showcase disability pride and awareness of strength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38675" y="1017450"/>
            <a:ext cx="3991024" cy="39910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Leadership Component</a:t>
            </a:r>
          </a:p>
        </p:txBody>
      </p:sp>
      <p:sp>
        <p:nvSpPr>
          <p:cNvPr id="252" name="Shape 252"/>
          <p:cNvSpPr txBox="1">
            <a:spLocks noGrp="1"/>
          </p:cNvSpPr>
          <p:nvPr>
            <p:ph type="body" idx="1"/>
          </p:nvPr>
        </p:nvSpPr>
        <p:spPr>
          <a:xfrm>
            <a:off x="311700" y="1152475"/>
            <a:ext cx="4342499" cy="34164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Lato"/>
              <a:buNone/>
            </a:pPr>
            <a:r>
              <a:rPr lang="en" sz="1800" b="1" i="0" u="none" strike="noStrike" cap="none">
                <a:solidFill>
                  <a:schemeClr val="dk2"/>
                </a:solidFill>
                <a:latin typeface="Lato"/>
                <a:ea typeface="Lato"/>
                <a:cs typeface="Lato"/>
                <a:sym typeface="Lato"/>
              </a:rPr>
              <a:t>Young Adult Leaders are still young adults. They need:</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Continued professional development</a:t>
            </a:r>
          </a:p>
          <a:p>
            <a:pPr marL="457200" marR="0" lvl="0" indent="-228600" algn="l" rtl="0">
              <a:lnSpc>
                <a:spcPct val="115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Mentorship components to their position</a:t>
            </a:r>
          </a:p>
          <a:p>
            <a:pPr marL="914400" marR="0" lvl="1" indent="-228600" algn="l" rtl="0">
              <a:lnSpc>
                <a:spcPct val="115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Professional Development Opportunities</a:t>
            </a:r>
          </a:p>
          <a:p>
            <a:pPr marL="457200" marR="0" lvl="0" indent="-228600" algn="l" rtl="0">
              <a:lnSpc>
                <a:spcPct val="115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To be held to professional expectations</a:t>
            </a:r>
          </a:p>
          <a:p>
            <a:pPr marL="914400" marR="0" lvl="1" indent="-228600" algn="l" rtl="0">
              <a:lnSpc>
                <a:spcPct val="115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No exceptions based on age or disability</a:t>
            </a:r>
          </a:p>
          <a:p>
            <a:pPr marL="914400" marR="0" lvl="1" indent="-228600" algn="l" rtl="0">
              <a:lnSpc>
                <a:spcPct val="115000"/>
              </a:lnSpc>
              <a:spcBef>
                <a:spcPts val="0"/>
              </a:spcBef>
              <a:spcAft>
                <a:spcPts val="0"/>
              </a:spcAft>
              <a:buClr>
                <a:schemeClr val="dk2"/>
              </a:buClr>
              <a:buSzPct val="100000"/>
              <a:buFont typeface="Lato"/>
              <a:buChar char="○"/>
            </a:pPr>
            <a:r>
              <a:rPr lang="en" sz="1400" b="0" i="0" u="none" strike="noStrike" cap="none">
                <a:solidFill>
                  <a:schemeClr val="dk2"/>
                </a:solidFill>
                <a:latin typeface="Lato"/>
                <a:ea typeface="Lato"/>
                <a:cs typeface="Lato"/>
                <a:sym typeface="Lato"/>
              </a:rPr>
              <a:t>This teaches real-life employment skills</a:t>
            </a:r>
          </a:p>
        </p:txBody>
      </p:sp>
      <p:pic>
        <p:nvPicPr>
          <p:cNvPr id="253" name="Shape 253" descr="Room sign from the Hyatt downtown Greenville that says &quot;Able Leadership Retreat Meeting&quo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52300" y="128975"/>
            <a:ext cx="1511500" cy="2042949"/>
          </a:xfrm>
          <a:prstGeom prst="rect">
            <a:avLst/>
          </a:prstGeom>
          <a:noFill/>
          <a:ln>
            <a:noFill/>
          </a:ln>
        </p:spPr>
      </p:pic>
      <p:pic>
        <p:nvPicPr>
          <p:cNvPr id="254" name="Shape 254" descr="Group photo of young adult EQUIP Leaders sitting around a table to eat during the Able Leadership Retreat weekend meeti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39550" y="2238249"/>
            <a:ext cx="4104123" cy="26467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391350"/>
            <a:ext cx="8520599" cy="107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Use of Social Media and Promotional Flyers/Videos</a:t>
            </a:r>
          </a:p>
        </p:txBody>
      </p:sp>
      <p:sp>
        <p:nvSpPr>
          <p:cNvPr id="260" name="Shape 260"/>
          <p:cNvSpPr txBox="1"/>
          <p:nvPr/>
        </p:nvSpPr>
        <p:spPr>
          <a:xfrm>
            <a:off x="5636850" y="2364150"/>
            <a:ext cx="2090700" cy="605700"/>
          </a:xfrm>
          <a:prstGeom prst="rect">
            <a:avLst/>
          </a:prstGeom>
          <a:noFill/>
          <a:ln>
            <a:noFill/>
          </a:ln>
        </p:spPr>
        <p:txBody>
          <a:bodyPr lIns="91425" tIns="91425" rIns="91425" bIns="91425" anchor="t" anchorCtr="0">
            <a:noAutofit/>
          </a:bodyPr>
          <a:lstStyle/>
          <a:p>
            <a:pPr lvl="0">
              <a:spcBef>
                <a:spcPts val="0"/>
              </a:spcBef>
              <a:buNone/>
            </a:pPr>
            <a:r>
              <a:rPr lang="en" u="sng">
                <a:solidFill>
                  <a:schemeClr val="hlink"/>
                </a:solidFill>
                <a:hlinkClick r:id="rId3"/>
              </a:rPr>
              <a:t>EQUIPinSC Instagram</a:t>
            </a:r>
          </a:p>
        </p:txBody>
      </p:sp>
      <p:pic>
        <p:nvPicPr>
          <p:cNvPr id="261" name="Shape 261" descr="Instagram Logo"/>
          <p:cNvPicPr preferRelativeResize="0"/>
          <p:nvPr/>
        </p:nvPicPr>
        <p:blipFill>
          <a:blip r:embed="rId4">
            <a:alphaModFix/>
          </a:blip>
          <a:stretch>
            <a:fillRect/>
          </a:stretch>
        </p:blipFill>
        <p:spPr>
          <a:xfrm>
            <a:off x="5636850" y="2872050"/>
            <a:ext cx="1905000" cy="1905000"/>
          </a:xfrm>
          <a:prstGeom prst="rect">
            <a:avLst/>
          </a:prstGeom>
          <a:noFill/>
          <a:ln>
            <a:noFill/>
          </a:ln>
        </p:spPr>
      </p:pic>
      <p:sp>
        <p:nvSpPr>
          <p:cNvPr id="262" name="Shape 262"/>
          <p:cNvSpPr txBox="1"/>
          <p:nvPr/>
        </p:nvSpPr>
        <p:spPr>
          <a:xfrm>
            <a:off x="722925" y="2364150"/>
            <a:ext cx="1905000" cy="713100"/>
          </a:xfrm>
          <a:prstGeom prst="rect">
            <a:avLst/>
          </a:prstGeom>
          <a:noFill/>
          <a:ln>
            <a:noFill/>
          </a:ln>
        </p:spPr>
        <p:txBody>
          <a:bodyPr lIns="91425" tIns="91425" rIns="91425" bIns="91425" anchor="t" anchorCtr="0">
            <a:noAutofit/>
          </a:bodyPr>
          <a:lstStyle/>
          <a:p>
            <a:pPr lvl="0">
              <a:spcBef>
                <a:spcPts val="0"/>
              </a:spcBef>
              <a:buNone/>
            </a:pPr>
            <a:r>
              <a:rPr lang="en" u="sng">
                <a:solidFill>
                  <a:schemeClr val="hlink"/>
                </a:solidFill>
                <a:hlinkClick r:id="rId5"/>
              </a:rPr>
              <a:t>EQUIPinSC Twitter</a:t>
            </a:r>
          </a:p>
        </p:txBody>
      </p:sp>
      <p:pic>
        <p:nvPicPr>
          <p:cNvPr id="263" name="Shape 263" descr="Twitter Logo"/>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25225" y="2872050"/>
            <a:ext cx="1803900" cy="1803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Hear From an EQUIP Young Adult Leader</a:t>
            </a:r>
          </a:p>
        </p:txBody>
      </p:sp>
      <p:sp>
        <p:nvSpPr>
          <p:cNvPr id="269" name="Shape 269"/>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Lato"/>
              <a:buNone/>
            </a:pPr>
            <a:r>
              <a:rPr lang="en" sz="1800" b="0" i="0" u="none" strike="noStrike" cap="none">
                <a:solidFill>
                  <a:schemeClr val="dk2"/>
                </a:solidFill>
                <a:latin typeface="Lato"/>
                <a:ea typeface="Lato"/>
                <a:cs typeface="Lato"/>
                <a:sym typeface="Lato"/>
              </a:rPr>
              <a:t>Effy Francis provides young adult perspective on EQUIP as a Leader, someone with a disability who is in the same age range as those she interacts with in the community</a:t>
            </a:r>
          </a:p>
          <a:p>
            <a:pPr marL="0" marR="0" lvl="0" indent="0" algn="ctr" rtl="0">
              <a:lnSpc>
                <a:spcPct val="115000"/>
              </a:lnSpc>
              <a:spcBef>
                <a:spcPts val="1600"/>
              </a:spcBef>
              <a:spcAft>
                <a:spcPts val="0"/>
              </a:spcAft>
              <a:buClr>
                <a:schemeClr val="dk2"/>
              </a:buClr>
              <a:buSzPct val="25000"/>
              <a:buFont typeface="Lato"/>
              <a:buNone/>
            </a:pPr>
            <a:endParaRPr sz="1800" b="0" i="0" u="none" strike="noStrike" cap="none">
              <a:solidFill>
                <a:schemeClr val="dk2"/>
              </a:solidFill>
              <a:latin typeface="Lato"/>
              <a:ea typeface="Lato"/>
              <a:cs typeface="Lato"/>
              <a:sym typeface="Lato"/>
            </a:endParaRPr>
          </a:p>
          <a:p>
            <a:pPr marL="0" marR="0" lvl="0" indent="0" algn="l" rtl="0">
              <a:lnSpc>
                <a:spcPct val="115000"/>
              </a:lnSpc>
              <a:spcBef>
                <a:spcPts val="1600"/>
              </a:spcBef>
              <a:spcAft>
                <a:spcPts val="0"/>
              </a:spcAft>
              <a:buClr>
                <a:schemeClr val="dk2"/>
              </a:buClr>
              <a:buSzPct val="25000"/>
              <a:buFont typeface="Lato"/>
              <a:buNone/>
            </a:pPr>
            <a:endParaRPr/>
          </a:p>
          <a:p>
            <a:pPr marL="0" marR="0" lvl="0" indent="0" algn="ctr" rtl="0">
              <a:lnSpc>
                <a:spcPct val="115000"/>
              </a:lnSpc>
              <a:spcBef>
                <a:spcPts val="1600"/>
              </a:spcBef>
              <a:spcAft>
                <a:spcPts val="0"/>
              </a:spcAft>
              <a:buClr>
                <a:schemeClr val="dk2"/>
              </a:buClr>
              <a:buSzPct val="25000"/>
              <a:buFont typeface="Lato"/>
              <a:buNone/>
            </a:pPr>
            <a:endParaRPr sz="1800" b="0" i="0" u="none" strike="noStrike" cap="none">
              <a:solidFill>
                <a:schemeClr val="dk2"/>
              </a:solidFill>
              <a:latin typeface="Lato"/>
              <a:ea typeface="Lato"/>
              <a:cs typeface="Lato"/>
              <a:sym typeface="Lato"/>
            </a:endParaRPr>
          </a:p>
          <a:p>
            <a:pPr marL="0" marR="0" lvl="0" indent="0" algn="ctr" rtl="0">
              <a:lnSpc>
                <a:spcPct val="115000"/>
              </a:lnSpc>
              <a:spcBef>
                <a:spcPts val="1600"/>
              </a:spcBef>
              <a:spcAft>
                <a:spcPts val="0"/>
              </a:spcAft>
              <a:buClr>
                <a:schemeClr val="dk2"/>
              </a:buClr>
              <a:buSzPct val="25000"/>
              <a:buFont typeface="Lato"/>
              <a:buNone/>
            </a:pPr>
            <a:r>
              <a:rPr lang="en" sz="1800" b="0" i="0" u="sng" strike="noStrike" cap="none">
                <a:solidFill>
                  <a:schemeClr val="hlink"/>
                </a:solidFill>
                <a:latin typeface="Lato"/>
                <a:ea typeface="Lato"/>
                <a:cs typeface="Lato"/>
                <a:sym typeface="Lato"/>
                <a:hlinkClick r:id="rId3"/>
              </a:rPr>
              <a:t>Click Here to Watch Video of Effy Francis!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7650" y="158200"/>
            <a:ext cx="6582000" cy="17982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Lato"/>
              <a:buNone/>
            </a:pPr>
            <a:r>
              <a:rPr lang="en" sz="4800" b="0" i="0" u="none" strike="noStrike" cap="none">
                <a:solidFill>
                  <a:schemeClr val="lt1"/>
                </a:solidFill>
                <a:latin typeface="Lato"/>
                <a:ea typeface="Lato"/>
                <a:cs typeface="Lato"/>
                <a:sym typeface="Lato"/>
              </a:rPr>
              <a:t>Definition of Transition?</a:t>
            </a:r>
          </a:p>
        </p:txBody>
      </p:sp>
      <p:pic>
        <p:nvPicPr>
          <p:cNvPr id="76" name="Shape 76" descr="Transition Infographic that shows a timeline of young adult transition starting with middle school (13-15 years) to high school (15-18 years) to College or Employment (18+ years) to Independent Living (18+ years) to Self-Advocacy skill building (18+ year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50429" y="0"/>
            <a:ext cx="2667089"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509550" y="1423875"/>
            <a:ext cx="8124900" cy="17981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Lato"/>
              <a:buNone/>
            </a:pPr>
            <a:r>
              <a:rPr lang="en"/>
              <a:t>Funding &amp; </a:t>
            </a:r>
            <a:r>
              <a:rPr lang="en" sz="4800" b="0" i="0" u="none" strike="noStrike" cap="none">
                <a:solidFill>
                  <a:schemeClr val="lt1"/>
                </a:solidFill>
                <a:latin typeface="Lato"/>
                <a:ea typeface="Lato"/>
                <a:cs typeface="Lato"/>
                <a:sym typeface="Lato"/>
              </a:rPr>
              <a:t>Sustainability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lgn="ctr">
              <a:spcBef>
                <a:spcPts val="0"/>
              </a:spcBef>
              <a:buNone/>
            </a:pPr>
            <a:r>
              <a:rPr lang="en" dirty="0"/>
              <a:t>History of Developing a Young Adult </a:t>
            </a:r>
            <a:r>
              <a:rPr lang="en" dirty="0" smtClean="0"/>
              <a:t>Leadership Group</a:t>
            </a:r>
            <a:endParaRPr lang="en" dirty="0"/>
          </a:p>
        </p:txBody>
      </p:sp>
      <p:sp>
        <p:nvSpPr>
          <p:cNvPr id="280" name="Shape 280"/>
          <p:cNvSpPr txBox="1">
            <a:spLocks noGrp="1"/>
          </p:cNvSpPr>
          <p:nvPr>
            <p:ph type="body" idx="1"/>
          </p:nvPr>
        </p:nvSpPr>
        <p:spPr>
          <a:xfrm>
            <a:off x="311700" y="1729450"/>
            <a:ext cx="8520600" cy="2839500"/>
          </a:xfrm>
          <a:prstGeom prst="rect">
            <a:avLst/>
          </a:prstGeom>
        </p:spPr>
        <p:txBody>
          <a:bodyPr lIns="91425" tIns="91425" rIns="91425" bIns="91425" anchor="t" anchorCtr="0">
            <a:noAutofit/>
          </a:bodyPr>
          <a:lstStyle/>
          <a:p>
            <a:pPr marL="457200" lvl="0" indent="-228600" rtl="0">
              <a:spcBef>
                <a:spcPts val="0"/>
              </a:spcBef>
              <a:buChar char="-"/>
            </a:pPr>
            <a:r>
              <a:rPr lang="en"/>
              <a:t>Developed in 2013- with $10,000 from the National Youth Leadership Network with some Part B funding.</a:t>
            </a:r>
          </a:p>
          <a:p>
            <a:pPr marL="457200" lvl="0" indent="-228600" rtl="0">
              <a:spcBef>
                <a:spcPts val="0"/>
              </a:spcBef>
              <a:buChar char="-"/>
            </a:pPr>
            <a:r>
              <a:rPr lang="en"/>
              <a:t>Strong programming and outreach efforts opened opportunities for increased funding via multiple funders.</a:t>
            </a:r>
          </a:p>
          <a:p>
            <a:pPr marL="457200" lvl="0" indent="-228600">
              <a:spcBef>
                <a:spcPts val="0"/>
              </a:spcBef>
              <a:buChar char="-"/>
            </a:pPr>
            <a:r>
              <a:rPr lang="en"/>
              <a:t>Now over $350,000 is dedicated to Youth Transition Programs.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lgn="ctr">
              <a:spcBef>
                <a:spcPts val="0"/>
              </a:spcBef>
              <a:buNone/>
            </a:pPr>
            <a:r>
              <a:rPr lang="en" dirty="0"/>
              <a:t>Able SC’s Youth Transition Programs</a:t>
            </a:r>
          </a:p>
        </p:txBody>
      </p:sp>
      <p:sp>
        <p:nvSpPr>
          <p:cNvPr id="286" name="Shape 28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b="1" dirty="0"/>
              <a:t>Y</a:t>
            </a:r>
            <a:r>
              <a:rPr lang="en" b="1" u="sng" dirty="0"/>
              <a:t>outh Leadership Programs:</a:t>
            </a:r>
            <a:r>
              <a:rPr lang="en" b="1" dirty="0"/>
              <a:t>		</a:t>
            </a:r>
            <a:r>
              <a:rPr lang="en" b="1" u="sng" dirty="0" smtClean="0"/>
              <a:t>School </a:t>
            </a:r>
            <a:r>
              <a:rPr lang="en" b="1" u="sng" dirty="0"/>
              <a:t>Grants:</a:t>
            </a:r>
          </a:p>
          <a:p>
            <a:pPr lvl="0">
              <a:spcBef>
                <a:spcPts val="0"/>
              </a:spcBef>
              <a:buNone/>
            </a:pPr>
            <a:r>
              <a:rPr lang="en" b="1" dirty="0"/>
              <a:t>					</a:t>
            </a:r>
            <a:r>
              <a:rPr lang="en" dirty="0" smtClean="0"/>
              <a:t>Project Inclusion</a:t>
            </a:r>
          </a:p>
          <a:p>
            <a:pPr lvl="0">
              <a:spcBef>
                <a:spcPts val="0"/>
              </a:spcBef>
              <a:buNone/>
            </a:pPr>
            <a:r>
              <a:rPr lang="en" dirty="0"/>
              <a:t>	</a:t>
            </a:r>
            <a:r>
              <a:rPr lang="en" dirty="0" smtClean="0"/>
              <a:t>				Empowering  </a:t>
            </a:r>
            <a:r>
              <a:rPr lang="en" dirty="0"/>
              <a:t>Students </a:t>
            </a:r>
            <a:r>
              <a:rPr lang="en" dirty="0" smtClean="0"/>
              <a:t>Program	</a:t>
            </a:r>
          </a:p>
          <a:p>
            <a:pPr lvl="0">
              <a:spcBef>
                <a:spcPts val="0"/>
              </a:spcBef>
              <a:buNone/>
            </a:pPr>
            <a:r>
              <a:rPr lang="en" dirty="0"/>
              <a:t>	</a:t>
            </a:r>
            <a:r>
              <a:rPr lang="en" dirty="0" smtClean="0"/>
              <a:t>			Parent </a:t>
            </a:r>
            <a:r>
              <a:rPr lang="en" dirty="0"/>
              <a:t>Training &amp; Information (</a:t>
            </a:r>
            <a:r>
              <a:rPr lang="en" dirty="0" smtClean="0"/>
              <a:t>Subcontract)</a:t>
            </a:r>
          </a:p>
          <a:p>
            <a:pPr lvl="0">
              <a:spcBef>
                <a:spcPts val="0"/>
              </a:spcBef>
              <a:buNone/>
            </a:pPr>
            <a:r>
              <a:rPr lang="en" dirty="0"/>
              <a:t>	</a:t>
            </a:r>
            <a:r>
              <a:rPr lang="en" dirty="0" smtClean="0"/>
              <a:t>				CareerBOOST</a:t>
            </a:r>
            <a:endParaRPr lang="en" dirty="0"/>
          </a:p>
          <a:p>
            <a:pPr lvl="0" rtl="0">
              <a:spcBef>
                <a:spcPts val="0"/>
              </a:spcBef>
              <a:buNone/>
            </a:pPr>
            <a:endParaRPr dirty="0"/>
          </a:p>
          <a:p>
            <a:pPr lvl="0">
              <a:spcBef>
                <a:spcPts val="0"/>
              </a:spcBef>
              <a:buNone/>
            </a:pPr>
            <a:endParaRPr b="1" dirty="0"/>
          </a:p>
          <a:p>
            <a:pPr lvl="0">
              <a:spcBef>
                <a:spcPts val="0"/>
              </a:spcBef>
              <a:buNone/>
            </a:pPr>
            <a:endParaRPr b="1" dirty="0"/>
          </a:p>
          <a:p>
            <a:pPr lvl="0">
              <a:spcBef>
                <a:spcPts val="0"/>
              </a:spcBef>
              <a:buNone/>
            </a:pPr>
            <a:endParaRPr b="1" dirty="0"/>
          </a:p>
          <a:p>
            <a:pPr lvl="0" rtl="0">
              <a:spcBef>
                <a:spcPts val="0"/>
              </a:spcBef>
              <a:buNone/>
            </a:pPr>
            <a:endParaRPr b="1" dirty="0"/>
          </a:p>
          <a:p>
            <a:pPr lvl="0">
              <a:spcBef>
                <a:spcPts val="0"/>
              </a:spcBef>
              <a:buNone/>
            </a:pPr>
            <a:endParaRPr dirty="0"/>
          </a:p>
        </p:txBody>
      </p:sp>
      <p:pic>
        <p:nvPicPr>
          <p:cNvPr id="287" name="Shape 287" descr="EQUIP logo with a Q in the chatbox"/>
          <p:cNvPicPr preferRelativeResize="0"/>
          <p:nvPr/>
        </p:nvPicPr>
        <p:blipFill>
          <a:blip r:embed="rId3">
            <a:alphaModFix/>
          </a:blip>
          <a:stretch>
            <a:fillRect/>
          </a:stretch>
        </p:blipFill>
        <p:spPr>
          <a:xfrm>
            <a:off x="736774" y="1932125"/>
            <a:ext cx="2157000" cy="514350"/>
          </a:xfrm>
          <a:prstGeom prst="rect">
            <a:avLst/>
          </a:prstGeom>
          <a:noFill/>
          <a:ln>
            <a:noFill/>
          </a:ln>
        </p:spPr>
      </p:pic>
      <p:pic>
        <p:nvPicPr>
          <p:cNvPr id="288" name="Shape 288" descr="SC Youth Leadership Forum logo with the words: South Carolina Youth Leadership Forum written underneath"/>
          <p:cNvPicPr preferRelativeResize="0"/>
          <p:nvPr/>
        </p:nvPicPr>
        <p:blipFill>
          <a:blip r:embed="rId4">
            <a:alphaModFix/>
          </a:blip>
          <a:stretch>
            <a:fillRect/>
          </a:stretch>
        </p:blipFill>
        <p:spPr>
          <a:xfrm>
            <a:off x="566912" y="2860675"/>
            <a:ext cx="2295525" cy="1609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11700" y="391350"/>
            <a:ext cx="8520600" cy="1117200"/>
          </a:xfrm>
          <a:prstGeom prst="rect">
            <a:avLst/>
          </a:prstGeom>
        </p:spPr>
        <p:txBody>
          <a:bodyPr lIns="91425" tIns="91425" rIns="91425" bIns="91425" anchor="t" anchorCtr="0">
            <a:noAutofit/>
          </a:bodyPr>
          <a:lstStyle/>
          <a:p>
            <a:pPr lvl="0" algn="ctr">
              <a:spcBef>
                <a:spcPts val="0"/>
              </a:spcBef>
              <a:buNone/>
            </a:pPr>
            <a:r>
              <a:rPr lang="en" dirty="0"/>
              <a:t>Young Adults are now the Majority at our CIL</a:t>
            </a:r>
          </a:p>
        </p:txBody>
      </p:sp>
      <p:sp>
        <p:nvSpPr>
          <p:cNvPr id="294" name="Shape 294"/>
          <p:cNvSpPr txBox="1">
            <a:spLocks noGrp="1"/>
          </p:cNvSpPr>
          <p:nvPr>
            <p:ph type="body" idx="1"/>
          </p:nvPr>
        </p:nvSpPr>
        <p:spPr>
          <a:xfrm>
            <a:off x="311700" y="1591375"/>
            <a:ext cx="8520600" cy="2977500"/>
          </a:xfrm>
          <a:prstGeom prst="rect">
            <a:avLst/>
          </a:prstGeom>
        </p:spPr>
        <p:txBody>
          <a:bodyPr lIns="91425" tIns="91425" rIns="91425" bIns="91425" anchor="t" anchorCtr="0">
            <a:noAutofit/>
          </a:bodyPr>
          <a:lstStyle/>
          <a:p>
            <a:pPr lvl="0">
              <a:spcBef>
                <a:spcPts val="0"/>
              </a:spcBef>
              <a:buNone/>
            </a:pPr>
            <a:r>
              <a:rPr lang="en" b="1" u="sng"/>
              <a:t>704 Data:</a:t>
            </a:r>
          </a:p>
          <a:p>
            <a:pPr lvl="0">
              <a:spcBef>
                <a:spcPts val="0"/>
              </a:spcBef>
              <a:buNone/>
            </a:pPr>
            <a:r>
              <a:rPr lang="en" b="1"/>
              <a:t>2013: </a:t>
            </a:r>
            <a:r>
              <a:rPr lang="en"/>
              <a:t>Ages 5-24 = 135 Consumers</a:t>
            </a:r>
          </a:p>
          <a:p>
            <a:pPr lvl="0">
              <a:spcBef>
                <a:spcPts val="0"/>
              </a:spcBef>
              <a:buNone/>
            </a:pPr>
            <a:r>
              <a:rPr lang="en" b="1"/>
              <a:t>2014: </a:t>
            </a:r>
            <a:r>
              <a:rPr lang="en"/>
              <a:t>Ages 5-24 = 157 Consumers</a:t>
            </a:r>
          </a:p>
          <a:p>
            <a:pPr lvl="0">
              <a:spcBef>
                <a:spcPts val="0"/>
              </a:spcBef>
              <a:buNone/>
            </a:pPr>
            <a:r>
              <a:rPr lang="en" b="1"/>
              <a:t>2015:</a:t>
            </a:r>
            <a:r>
              <a:rPr lang="en"/>
              <a:t>  Ages 5-24 = 713 Consumers</a:t>
            </a:r>
          </a:p>
          <a:p>
            <a:pPr lvl="0">
              <a:spcBef>
                <a:spcPts val="0"/>
              </a:spcBef>
              <a:buNone/>
            </a:pPr>
            <a:endParaRPr/>
          </a:p>
          <a:p>
            <a:pPr lvl="0">
              <a:spcBef>
                <a:spcPts val="0"/>
              </a:spcBef>
              <a:buNone/>
            </a:pPr>
            <a:endParaRPr/>
          </a:p>
        </p:txBody>
      </p:sp>
      <p:sp>
        <p:nvSpPr>
          <p:cNvPr id="295" name="Shape 295"/>
          <p:cNvSpPr txBox="1"/>
          <p:nvPr/>
        </p:nvSpPr>
        <p:spPr>
          <a:xfrm>
            <a:off x="4573925" y="2212750"/>
            <a:ext cx="3603900" cy="1270200"/>
          </a:xfrm>
          <a:prstGeom prst="rect">
            <a:avLst/>
          </a:prstGeom>
          <a:noFill/>
          <a:ln>
            <a:noFill/>
          </a:ln>
        </p:spPr>
        <p:txBody>
          <a:bodyPr lIns="91425" tIns="91425" rIns="91425" bIns="91425" anchor="t" anchorCtr="0">
            <a:noAutofit/>
          </a:bodyPr>
          <a:lstStyle/>
          <a:p>
            <a:pPr lvl="0">
              <a:spcBef>
                <a:spcPts val="0"/>
              </a:spcBef>
              <a:buNone/>
            </a:pPr>
            <a:r>
              <a:rPr lang="en" sz="2400"/>
              <a:t>I</a:t>
            </a:r>
            <a:r>
              <a:rPr lang="en" sz="2400">
                <a:latin typeface="Bree Serif"/>
                <a:ea typeface="Bree Serif"/>
                <a:cs typeface="Bree Serif"/>
                <a:sym typeface="Bree Serif"/>
              </a:rPr>
              <a:t>ncreased Youth by over </a:t>
            </a:r>
          </a:p>
          <a:p>
            <a:pPr lvl="0">
              <a:spcBef>
                <a:spcPts val="0"/>
              </a:spcBef>
              <a:buNone/>
            </a:pPr>
            <a:r>
              <a:rPr lang="en" sz="4800">
                <a:latin typeface="Bree Serif"/>
                <a:ea typeface="Bree Serif"/>
                <a:cs typeface="Bree Serif"/>
                <a:sym typeface="Bree Serif"/>
              </a:rPr>
              <a:t>  80% </a:t>
            </a:r>
            <a:r>
              <a:rPr lang="en" sz="2400">
                <a:latin typeface="Bree Serif"/>
                <a:ea typeface="Bree Serif"/>
                <a:cs typeface="Bree Serif"/>
                <a:sym typeface="Bree Serif"/>
              </a:rPr>
              <a:t>in 2 years!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Community Partnerships &amp; Collaboration</a:t>
            </a:r>
          </a:p>
        </p:txBody>
      </p:sp>
      <p:sp>
        <p:nvSpPr>
          <p:cNvPr id="301" name="Shape 301"/>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Lato"/>
              <a:buNone/>
            </a:pPr>
            <a:r>
              <a:rPr lang="en"/>
              <a:t>-</a:t>
            </a:r>
            <a:r>
              <a:rPr lang="en" sz="1400" b="0" i="0" u="none" strike="noStrike" cap="none">
                <a:solidFill>
                  <a:schemeClr val="dk2"/>
                </a:solidFill>
                <a:latin typeface="Lato"/>
                <a:ea typeface="Lato"/>
                <a:cs typeface="Lato"/>
                <a:sym typeface="Lato"/>
              </a:rPr>
              <a:t>Don’t be a “best kept secret” in your community</a:t>
            </a:r>
          </a:p>
          <a:p>
            <a:pPr marL="0" marR="0" lvl="0" indent="0" algn="l" rtl="0">
              <a:lnSpc>
                <a:spcPct val="115000"/>
              </a:lnSpc>
              <a:spcBef>
                <a:spcPts val="1600"/>
              </a:spcBef>
              <a:spcAft>
                <a:spcPts val="0"/>
              </a:spcAft>
              <a:buClr>
                <a:schemeClr val="dk2"/>
              </a:buClr>
              <a:buSzPct val="25000"/>
              <a:buFont typeface="Lato"/>
              <a:buNone/>
            </a:pPr>
            <a:r>
              <a:rPr lang="en" sz="1400"/>
              <a:t>-</a:t>
            </a:r>
            <a:r>
              <a:rPr lang="en" sz="1400" b="0" i="0" u="none" strike="noStrike" cap="none">
                <a:solidFill>
                  <a:schemeClr val="dk2"/>
                </a:solidFill>
                <a:latin typeface="Lato"/>
                <a:ea typeface="Lato"/>
                <a:cs typeface="Lato"/>
                <a:sym typeface="Lato"/>
              </a:rPr>
              <a:t>Collaborate with local disability-related organizations, school districts, colleges/universities, etc. </a:t>
            </a:r>
          </a:p>
          <a:p>
            <a:pPr marL="0" marR="0" lvl="0" indent="0" algn="l" rtl="0">
              <a:lnSpc>
                <a:spcPct val="115000"/>
              </a:lnSpc>
              <a:spcBef>
                <a:spcPts val="1600"/>
              </a:spcBef>
              <a:spcAft>
                <a:spcPts val="0"/>
              </a:spcAft>
              <a:buClr>
                <a:schemeClr val="dk2"/>
              </a:buClr>
              <a:buSzPct val="25000"/>
              <a:buFont typeface="Lato"/>
              <a:buNone/>
            </a:pPr>
            <a:r>
              <a:rPr lang="en" sz="1400"/>
              <a:t>- BE ACTIVE  with education programs for students with disabilities. (ie. Advisory Councils for Education for Students with Disabilities,  Parent Training and Information Center, statewide transition efforts, VR, etc.) </a:t>
            </a:r>
          </a:p>
          <a:p>
            <a:pPr marL="0" marR="0" lvl="0" indent="0" algn="l" rtl="0">
              <a:lnSpc>
                <a:spcPct val="115000"/>
              </a:lnSpc>
              <a:spcBef>
                <a:spcPts val="1600"/>
              </a:spcBef>
              <a:spcAft>
                <a:spcPts val="0"/>
              </a:spcAft>
              <a:buClr>
                <a:schemeClr val="dk2"/>
              </a:buClr>
              <a:buSzPct val="25000"/>
              <a:buFont typeface="Lato"/>
              <a:buNone/>
            </a:pPr>
            <a:r>
              <a:rPr lang="en" sz="1400"/>
              <a:t>- Become friends with your state’s  Department of Education and local school districts. </a:t>
            </a:r>
          </a:p>
          <a:p>
            <a:pPr marL="0" marR="0" lvl="0" indent="0" algn="l" rtl="0">
              <a:lnSpc>
                <a:spcPct val="115000"/>
              </a:lnSpc>
              <a:spcBef>
                <a:spcPts val="1600"/>
              </a:spcBef>
              <a:spcAft>
                <a:spcPts val="0"/>
              </a:spcAft>
              <a:buClr>
                <a:schemeClr val="dk2"/>
              </a:buClr>
              <a:buSzPct val="25000"/>
              <a:buFont typeface="Lato"/>
              <a:buNone/>
            </a:pPr>
            <a:r>
              <a:rPr lang="en" sz="1400"/>
              <a:t>- Create a stakeholders group for your youth programs</a:t>
            </a:r>
          </a:p>
          <a:p>
            <a:pPr marL="0" marR="0" lvl="0" indent="0" algn="l" rtl="0">
              <a:lnSpc>
                <a:spcPct val="115000"/>
              </a:lnSpc>
              <a:spcBef>
                <a:spcPts val="1600"/>
              </a:spcBef>
              <a:spcAft>
                <a:spcPts val="0"/>
              </a:spcAft>
              <a:buClr>
                <a:schemeClr val="dk2"/>
              </a:buClr>
              <a:buSzPct val="25000"/>
              <a:buFont typeface="Lato"/>
              <a:buNone/>
            </a:pPr>
            <a:r>
              <a:rPr lang="en" sz="1400"/>
              <a:t>- Practice what you preach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311700" y="1060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Community Activism</a:t>
            </a:r>
          </a:p>
        </p:txBody>
      </p:sp>
      <p:sp>
        <p:nvSpPr>
          <p:cNvPr id="307" name="Shape 307"/>
          <p:cNvSpPr txBox="1">
            <a:spLocks noGrp="1"/>
          </p:cNvSpPr>
          <p:nvPr>
            <p:ph type="body" idx="1"/>
          </p:nvPr>
        </p:nvSpPr>
        <p:spPr>
          <a:xfrm>
            <a:off x="311700" y="732150"/>
            <a:ext cx="8520599" cy="4251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Lato"/>
              <a:buNone/>
            </a:pPr>
            <a:r>
              <a:rPr lang="en" sz="1400" b="1" i="0" u="none" strike="noStrike" cap="none">
                <a:solidFill>
                  <a:schemeClr val="dk2"/>
                </a:solidFill>
                <a:latin typeface="Lato"/>
                <a:ea typeface="Lato"/>
                <a:cs typeface="Lato"/>
                <a:sym typeface="Lato"/>
              </a:rPr>
              <a:t>EQUIP Leaders serve on 14 Boards or Committees consistently at this point in time:</a:t>
            </a:r>
          </a:p>
          <a:p>
            <a:pPr marL="0" marR="0" lvl="0" indent="0" algn="l" rtl="0">
              <a:lnSpc>
                <a:spcPct val="115000"/>
              </a:lnSpc>
              <a:spcBef>
                <a:spcPts val="1600"/>
              </a:spcBef>
              <a:spcAft>
                <a:spcPts val="0"/>
              </a:spcAft>
              <a:buClr>
                <a:schemeClr val="dk2"/>
              </a:buClr>
              <a:buSzPct val="25000"/>
              <a:buFont typeface="Lato"/>
              <a:buNone/>
            </a:pPr>
            <a:r>
              <a:rPr lang="en" sz="1400" b="0" i="0" u="none" strike="noStrike" cap="none">
                <a:solidFill>
                  <a:schemeClr val="dk2"/>
                </a:solidFill>
                <a:latin typeface="Lato"/>
                <a:ea typeface="Lato"/>
                <a:cs typeface="Lato"/>
                <a:sym typeface="Lato"/>
              </a:rPr>
              <a:t>PAIMI Advisory Council</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SC SILC</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Family Connection of SC Parent and Youth Advisory Board</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Self-Advocates Becoming Empowered (SABE)</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NCIL Youth Caucus Meeting</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Kids As Self Adocates (KASA)</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HCBS Person Centered Planning Workgroup through DHHS</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SC Assistive Technology Advisory Council</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Palmetto Coordinated System of Care Leadership Team</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Family Connection Board of Directors: Youth Position</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SC Advisory Council for the Education of Students with Disabilities Board Member</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Got Transition's National Young Adult Advisory Board</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APRIL Youth Steering Committee</a:t>
            </a:r>
            <a:br>
              <a:rPr lang="en" sz="1400" b="0" i="0" u="none" strike="noStrike" cap="none">
                <a:solidFill>
                  <a:schemeClr val="dk2"/>
                </a:solidFill>
                <a:latin typeface="Lato"/>
                <a:ea typeface="Lato"/>
                <a:cs typeface="Lato"/>
                <a:sym typeface="Lato"/>
              </a:rPr>
            </a:br>
            <a:r>
              <a:rPr lang="en" sz="1400" b="0" i="0" u="none" strike="noStrike" cap="none">
                <a:solidFill>
                  <a:schemeClr val="dk2"/>
                </a:solidFill>
                <a:latin typeface="Lato"/>
                <a:ea typeface="Lato"/>
                <a:cs typeface="Lato"/>
                <a:sym typeface="Lato"/>
              </a:rPr>
              <a:t>Greenville County Transition Cooperative Committee</a:t>
            </a:r>
            <a:r>
              <a:rPr lang="en" sz="1800" b="0" i="0" u="none" strike="noStrike" cap="none">
                <a:solidFill>
                  <a:schemeClr val="dk2"/>
                </a:solidFill>
                <a:latin typeface="Lato"/>
                <a:ea typeface="Lato"/>
                <a:cs typeface="Lato"/>
                <a:sym typeface="Lato"/>
              </a:rPr>
              <a:t/>
            </a:r>
            <a:br>
              <a:rPr lang="en" sz="1800" b="0" i="0" u="none" strike="noStrike" cap="none">
                <a:solidFill>
                  <a:schemeClr val="dk2"/>
                </a:solidFill>
                <a:latin typeface="Lato"/>
                <a:ea typeface="Lato"/>
                <a:cs typeface="Lato"/>
                <a:sym typeface="Lato"/>
              </a:rPr>
            </a:br>
            <a:endParaRPr lang="en" sz="1800" b="0" i="0" u="none" strike="noStrike" cap="none">
              <a:solidFill>
                <a:schemeClr val="dk2"/>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1800" b="1" i="0" u="none" strike="noStrike" cap="none">
                <a:solidFill>
                  <a:schemeClr val="dk1"/>
                </a:solidFill>
                <a:latin typeface="Lato"/>
                <a:ea typeface="Lato"/>
                <a:cs typeface="Lato"/>
                <a:sym typeface="Lato"/>
              </a:rPr>
              <a:t>Ways EQUIP Stays Engaged in within the South Carolina Community</a:t>
            </a:r>
          </a:p>
        </p:txBody>
      </p:sp>
      <p:sp>
        <p:nvSpPr>
          <p:cNvPr id="313" name="Shape 313"/>
          <p:cNvSpPr txBox="1">
            <a:spLocks noGrp="1"/>
          </p:cNvSpPr>
          <p:nvPr>
            <p:ph type="body" idx="1"/>
          </p:nvPr>
        </p:nvSpPr>
        <p:spPr>
          <a:xfrm>
            <a:off x="311700" y="805525"/>
            <a:ext cx="8520599" cy="4237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Lato"/>
              <a:buNone/>
            </a:pPr>
            <a:r>
              <a:rPr lang="en" sz="1800" b="0" i="0" u="sng" strike="noStrike" cap="none" dirty="0">
                <a:solidFill>
                  <a:schemeClr val="dk2"/>
                </a:solidFill>
                <a:latin typeface="Lato"/>
                <a:ea typeface="Lato"/>
                <a:cs typeface="Lato"/>
                <a:sym typeface="Lato"/>
              </a:rPr>
              <a:t>EQUIP Leader Participation in:</a:t>
            </a:r>
          </a:p>
          <a:p>
            <a:pPr marL="0" marR="0" lvl="0" indent="0" algn="l" rtl="0">
              <a:lnSpc>
                <a:spcPct val="115000"/>
              </a:lnSpc>
              <a:spcBef>
                <a:spcPts val="0"/>
              </a:spcBef>
              <a:spcAft>
                <a:spcPts val="0"/>
              </a:spcAft>
              <a:buClr>
                <a:schemeClr val="dk2"/>
              </a:buClr>
              <a:buSzPct val="25000"/>
              <a:buFont typeface="Lato"/>
              <a:buNone/>
            </a:pPr>
            <a:r>
              <a:rPr lang="en" sz="1800" b="0" i="0" u="none" strike="noStrike" cap="none" dirty="0">
                <a:solidFill>
                  <a:schemeClr val="dk2"/>
                </a:solidFill>
                <a:latin typeface="Lato"/>
                <a:ea typeface="Lato"/>
                <a:cs typeface="Lato"/>
                <a:sym typeface="Lato"/>
              </a:rPr>
              <a:t>-Peer Support Groups: Online and In-Person</a:t>
            </a:r>
            <a:br>
              <a:rPr lang="en" sz="1800" b="0" i="0" u="none" strike="noStrike" cap="none" dirty="0">
                <a:solidFill>
                  <a:schemeClr val="dk2"/>
                </a:solidFill>
                <a:latin typeface="Lato"/>
                <a:ea typeface="Lato"/>
                <a:cs typeface="Lato"/>
                <a:sym typeface="Lato"/>
              </a:rPr>
            </a:br>
            <a:r>
              <a:rPr lang="en" sz="1800" b="0" i="0" u="none" strike="noStrike" cap="none" dirty="0">
                <a:solidFill>
                  <a:schemeClr val="dk2"/>
                </a:solidFill>
                <a:latin typeface="Lato"/>
                <a:ea typeface="Lato"/>
                <a:cs typeface="Lato"/>
                <a:sym typeface="Lato"/>
              </a:rPr>
              <a:t>-EQUIP Summer Series [4th Annual This </a:t>
            </a:r>
            <a:r>
              <a:rPr lang="en" sz="1800" b="0" i="0" u="none" strike="noStrike" cap="none" dirty="0" smtClean="0">
                <a:solidFill>
                  <a:schemeClr val="dk2"/>
                </a:solidFill>
                <a:latin typeface="Lato"/>
                <a:ea typeface="Lato"/>
                <a:cs typeface="Lato"/>
                <a:sym typeface="Lato"/>
              </a:rPr>
              <a:t>Past Summer </a:t>
            </a:r>
            <a:r>
              <a:rPr lang="en" sz="1800" b="0" i="0" u="none" strike="noStrike" cap="none" dirty="0">
                <a:solidFill>
                  <a:schemeClr val="dk2"/>
                </a:solidFill>
                <a:latin typeface="Lato"/>
                <a:ea typeface="Lato"/>
                <a:cs typeface="Lato"/>
                <a:sym typeface="Lato"/>
              </a:rPr>
              <a:t>2016]</a:t>
            </a:r>
          </a:p>
          <a:p>
            <a:pPr marL="0" marR="0" lvl="0" indent="0" algn="l" rtl="0">
              <a:lnSpc>
                <a:spcPct val="100000"/>
              </a:lnSpc>
              <a:spcBef>
                <a:spcPts val="1000"/>
              </a:spcBef>
              <a:spcAft>
                <a:spcPts val="0"/>
              </a:spcAft>
              <a:buClr>
                <a:schemeClr val="dk2"/>
              </a:buClr>
              <a:buSzPct val="25000"/>
              <a:buFont typeface="Lato"/>
              <a:buNone/>
            </a:pPr>
            <a:r>
              <a:rPr lang="en" sz="1800" b="0" i="0" u="none" strike="noStrike" cap="none" dirty="0">
                <a:solidFill>
                  <a:schemeClr val="dk2"/>
                </a:solidFill>
                <a:latin typeface="Lato"/>
                <a:ea typeface="Lato"/>
                <a:cs typeface="Lato"/>
                <a:sym typeface="Lato"/>
              </a:rPr>
              <a:t>- South Carolina Youth Leadership Forum (SCYLF)</a:t>
            </a:r>
          </a:p>
          <a:p>
            <a:pPr marL="0" marR="0" lvl="0" indent="0" algn="l" rtl="0">
              <a:lnSpc>
                <a:spcPct val="100000"/>
              </a:lnSpc>
              <a:spcBef>
                <a:spcPts val="1000"/>
              </a:spcBef>
              <a:spcAft>
                <a:spcPts val="0"/>
              </a:spcAft>
              <a:buClr>
                <a:schemeClr val="dk2"/>
              </a:buClr>
              <a:buSzPct val="25000"/>
              <a:buFont typeface="Lato"/>
              <a:buNone/>
            </a:pPr>
            <a:r>
              <a:rPr lang="en" sz="1800" b="0" i="0" u="none" strike="noStrike" cap="none" dirty="0">
                <a:solidFill>
                  <a:schemeClr val="dk2"/>
                </a:solidFill>
                <a:latin typeface="Lato"/>
                <a:ea typeface="Lato"/>
                <a:cs typeface="Lato"/>
                <a:sym typeface="Lato"/>
              </a:rPr>
              <a:t>-Professional Trainings</a:t>
            </a:r>
          </a:p>
          <a:p>
            <a:pPr marL="0" marR="0" lvl="0" indent="0" algn="l" rtl="0">
              <a:lnSpc>
                <a:spcPct val="100000"/>
              </a:lnSpc>
              <a:spcBef>
                <a:spcPts val="1000"/>
              </a:spcBef>
              <a:spcAft>
                <a:spcPts val="0"/>
              </a:spcAft>
              <a:buClr>
                <a:schemeClr val="dk2"/>
              </a:buClr>
              <a:buSzPct val="25000"/>
              <a:buFont typeface="Lato"/>
              <a:buNone/>
            </a:pPr>
            <a:r>
              <a:rPr lang="en" sz="1800" b="0" i="0" u="none" strike="noStrike" cap="none" dirty="0">
                <a:solidFill>
                  <a:schemeClr val="dk2"/>
                </a:solidFill>
                <a:latin typeface="Lato"/>
                <a:ea typeface="Lato"/>
                <a:cs typeface="Lato"/>
                <a:sym typeface="Lato"/>
              </a:rPr>
              <a:t>- Parent Trainings</a:t>
            </a:r>
          </a:p>
          <a:p>
            <a:pPr marL="0" marR="0" lvl="0" indent="0" algn="l" rtl="0">
              <a:lnSpc>
                <a:spcPct val="100000"/>
              </a:lnSpc>
              <a:spcBef>
                <a:spcPts val="1000"/>
              </a:spcBef>
              <a:spcAft>
                <a:spcPts val="0"/>
              </a:spcAft>
              <a:buClr>
                <a:schemeClr val="dk2"/>
              </a:buClr>
              <a:buSzPct val="25000"/>
              <a:buFont typeface="Lato"/>
              <a:buNone/>
            </a:pPr>
            <a:r>
              <a:rPr lang="en" sz="1800" b="0" i="0" u="none" strike="noStrike" cap="none" dirty="0">
                <a:solidFill>
                  <a:schemeClr val="dk2"/>
                </a:solidFill>
                <a:latin typeface="Lato"/>
                <a:ea typeface="Lato"/>
                <a:cs typeface="Lato"/>
                <a:sym typeface="Lato"/>
              </a:rPr>
              <a:t>- Self-Empowerment activities with students</a:t>
            </a:r>
          </a:p>
          <a:p>
            <a:pPr marL="0" marR="0" lvl="0" indent="0" algn="l" rtl="0">
              <a:lnSpc>
                <a:spcPct val="100000"/>
              </a:lnSpc>
              <a:spcBef>
                <a:spcPts val="1000"/>
              </a:spcBef>
              <a:spcAft>
                <a:spcPts val="0"/>
              </a:spcAft>
              <a:buClr>
                <a:schemeClr val="dk2"/>
              </a:buClr>
              <a:buSzPct val="25000"/>
              <a:buFont typeface="Lato"/>
              <a:buNone/>
            </a:pPr>
            <a:r>
              <a:rPr lang="en" sz="1800" b="0" i="0" u="none" strike="noStrike" cap="none" dirty="0">
                <a:solidFill>
                  <a:schemeClr val="dk2"/>
                </a:solidFill>
                <a:latin typeface="Lato"/>
                <a:ea typeface="Lato"/>
                <a:cs typeface="Lato"/>
                <a:sym typeface="Lato"/>
              </a:rPr>
              <a:t>- Advocacy Events</a:t>
            </a:r>
          </a:p>
          <a:p>
            <a:pPr marL="0" marR="0" lvl="0" indent="0" algn="l" rtl="0">
              <a:lnSpc>
                <a:spcPct val="100000"/>
              </a:lnSpc>
              <a:spcBef>
                <a:spcPts val="1000"/>
              </a:spcBef>
              <a:spcAft>
                <a:spcPts val="0"/>
              </a:spcAft>
              <a:buClr>
                <a:schemeClr val="dk2"/>
              </a:buClr>
              <a:buSzPct val="25000"/>
              <a:buFont typeface="Lato"/>
              <a:buNone/>
            </a:pPr>
            <a:r>
              <a:rPr lang="en" sz="1800" b="0" i="0" u="none" strike="noStrike" cap="none" dirty="0">
                <a:solidFill>
                  <a:schemeClr val="dk2"/>
                </a:solidFill>
                <a:latin typeface="Lato"/>
                <a:ea typeface="Lato"/>
                <a:cs typeface="Lato"/>
                <a:sym typeface="Lato"/>
              </a:rPr>
              <a:t>- Outreach events at Transition Fairs and Community Events</a:t>
            </a:r>
          </a:p>
          <a:p>
            <a:pPr marL="0" marR="0" lvl="0" indent="0" algn="l" rtl="0">
              <a:lnSpc>
                <a:spcPct val="100000"/>
              </a:lnSpc>
              <a:spcBef>
                <a:spcPts val="1000"/>
              </a:spcBef>
              <a:spcAft>
                <a:spcPts val="0"/>
              </a:spcAft>
              <a:buClr>
                <a:schemeClr val="dk2"/>
              </a:buClr>
              <a:buSzPct val="25000"/>
              <a:buFont typeface="Lato"/>
              <a:buNone/>
            </a:pPr>
            <a:r>
              <a:rPr lang="en" sz="1800" b="0" i="0" u="none" strike="noStrike" cap="none" dirty="0">
                <a:solidFill>
                  <a:schemeClr val="dk2"/>
                </a:solidFill>
                <a:latin typeface="Lato"/>
                <a:ea typeface="Lato"/>
                <a:cs typeface="Lato"/>
                <a:sym typeface="Lato"/>
              </a:rPr>
              <a:t>- Creation of Webinars and Videos</a:t>
            </a:r>
          </a:p>
          <a:p>
            <a:pPr marL="0" marR="0" lvl="0" indent="0" algn="l" rtl="0">
              <a:lnSpc>
                <a:spcPct val="100000"/>
              </a:lnSpc>
              <a:spcBef>
                <a:spcPts val="1000"/>
              </a:spcBef>
              <a:spcAft>
                <a:spcPts val="0"/>
              </a:spcAft>
              <a:buClr>
                <a:schemeClr val="dk2"/>
              </a:buClr>
              <a:buSzPct val="25000"/>
              <a:buFont typeface="Lato"/>
              <a:buNone/>
            </a:pPr>
            <a:r>
              <a:rPr lang="en" sz="1800" b="0" i="0" u="none" strike="noStrike" cap="none" dirty="0">
                <a:solidFill>
                  <a:schemeClr val="dk2"/>
                </a:solidFill>
                <a:latin typeface="Lato"/>
                <a:ea typeface="Lato"/>
                <a:cs typeface="Lato"/>
                <a:sym typeface="Lato"/>
              </a:rPr>
              <a:t>- Quarterly Newsletters geared towards young adults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Questions and Discussion</a:t>
            </a:r>
          </a:p>
        </p:txBody>
      </p:sp>
      <p:pic>
        <p:nvPicPr>
          <p:cNvPr id="319" name="Shape 319" descr="Image of Derrick Means standing at a vendor event manning both the EQUIP table (with EQUIP tablecloth and tri-fold vendor board) as well as the table next to it that is the Able SC table with an Able SC table cloth and information displayed on the table about Able S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60912" y="1017450"/>
            <a:ext cx="6222174" cy="3690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1080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Transition </a:t>
            </a:r>
          </a:p>
        </p:txBody>
      </p:sp>
      <p:sp>
        <p:nvSpPr>
          <p:cNvPr id="82" name="Shape 82"/>
          <p:cNvSpPr txBox="1">
            <a:spLocks noGrp="1"/>
          </p:cNvSpPr>
          <p:nvPr>
            <p:ph type="body" idx="1"/>
          </p:nvPr>
        </p:nvSpPr>
        <p:spPr>
          <a:xfrm>
            <a:off x="311700" y="693625"/>
            <a:ext cx="8520599" cy="43083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Lato"/>
              <a:buNone/>
            </a:pPr>
            <a:r>
              <a:rPr lang="en" sz="1600" b="0" i="0" u="none" strike="noStrike" cap="none" dirty="0">
                <a:solidFill>
                  <a:schemeClr val="dk2"/>
                </a:solidFill>
                <a:latin typeface="Lato"/>
                <a:ea typeface="Lato"/>
                <a:cs typeface="Lato"/>
                <a:sym typeface="Lato"/>
              </a:rPr>
              <a:t>Transition = Process or period of changing from one state or condition to another.</a:t>
            </a:r>
          </a:p>
          <a:p>
            <a:pPr marL="914400" marR="0" lvl="0" indent="-228600" algn="l" rtl="0">
              <a:lnSpc>
                <a:spcPct val="50000"/>
              </a:lnSpc>
              <a:spcBef>
                <a:spcPts val="1600"/>
              </a:spcBef>
              <a:spcAft>
                <a:spcPts val="0"/>
              </a:spcAft>
              <a:buClr>
                <a:schemeClr val="dk2"/>
              </a:buClr>
              <a:buSzPct val="100000"/>
              <a:buFont typeface="Lato"/>
              <a:buChar char="●"/>
            </a:pPr>
            <a:r>
              <a:rPr lang="en" sz="1600" b="0" i="0" u="none" strike="noStrike" cap="none" dirty="0">
                <a:solidFill>
                  <a:schemeClr val="dk2"/>
                </a:solidFill>
                <a:latin typeface="Lato"/>
                <a:ea typeface="Lato"/>
                <a:cs typeface="Lato"/>
                <a:sym typeface="Lato"/>
              </a:rPr>
              <a:t>Middle School to High School</a:t>
            </a:r>
          </a:p>
          <a:p>
            <a:pPr marL="914400" marR="0" lvl="0" indent="-228600" algn="l" rtl="0">
              <a:lnSpc>
                <a:spcPct val="50000"/>
              </a:lnSpc>
              <a:spcBef>
                <a:spcPts val="1600"/>
              </a:spcBef>
              <a:spcAft>
                <a:spcPts val="0"/>
              </a:spcAft>
              <a:buClr>
                <a:schemeClr val="dk2"/>
              </a:buClr>
              <a:buSzPct val="100000"/>
              <a:buFont typeface="Lato"/>
              <a:buChar char="●"/>
            </a:pPr>
            <a:r>
              <a:rPr lang="en" sz="1600" b="0" i="0" u="none" strike="noStrike" cap="none" dirty="0">
                <a:solidFill>
                  <a:schemeClr val="dk2"/>
                </a:solidFill>
                <a:latin typeface="Lato"/>
                <a:ea typeface="Lato"/>
                <a:cs typeface="Lato"/>
                <a:sym typeface="Lato"/>
              </a:rPr>
              <a:t>High School to College</a:t>
            </a:r>
          </a:p>
          <a:p>
            <a:pPr marL="914400" marR="0" lvl="0" indent="-228600" algn="l" rtl="0">
              <a:lnSpc>
                <a:spcPct val="50000"/>
              </a:lnSpc>
              <a:spcBef>
                <a:spcPts val="1600"/>
              </a:spcBef>
              <a:spcAft>
                <a:spcPts val="0"/>
              </a:spcAft>
              <a:buClr>
                <a:schemeClr val="dk2"/>
              </a:buClr>
              <a:buSzPct val="100000"/>
              <a:buFont typeface="Lato"/>
              <a:buChar char="●"/>
            </a:pPr>
            <a:r>
              <a:rPr lang="en" sz="1600" b="0" i="0" u="none" strike="noStrike" cap="none" dirty="0">
                <a:solidFill>
                  <a:schemeClr val="dk2"/>
                </a:solidFill>
                <a:latin typeface="Lato"/>
                <a:ea typeface="Lato"/>
                <a:cs typeface="Lato"/>
                <a:sym typeface="Lato"/>
              </a:rPr>
              <a:t>High School to Employment</a:t>
            </a:r>
          </a:p>
          <a:p>
            <a:pPr marL="914400" marR="0" lvl="0" indent="-228600" algn="l" rtl="0">
              <a:lnSpc>
                <a:spcPct val="50000"/>
              </a:lnSpc>
              <a:spcBef>
                <a:spcPts val="1600"/>
              </a:spcBef>
              <a:spcAft>
                <a:spcPts val="0"/>
              </a:spcAft>
              <a:buClr>
                <a:schemeClr val="dk2"/>
              </a:buClr>
              <a:buSzPct val="100000"/>
              <a:buFont typeface="Lato"/>
              <a:buChar char="●"/>
            </a:pPr>
            <a:r>
              <a:rPr lang="en" sz="1600" b="0" i="0" u="none" strike="noStrike" cap="none" dirty="0">
                <a:solidFill>
                  <a:schemeClr val="dk2"/>
                </a:solidFill>
                <a:latin typeface="Lato"/>
                <a:ea typeface="Lato"/>
                <a:cs typeface="Lato"/>
                <a:sym typeface="Lato"/>
              </a:rPr>
              <a:t>College to Employment</a:t>
            </a:r>
          </a:p>
          <a:p>
            <a:pPr marL="914400" marR="0" lvl="0" indent="-228600" algn="l" rtl="0">
              <a:lnSpc>
                <a:spcPct val="50000"/>
              </a:lnSpc>
              <a:spcBef>
                <a:spcPts val="1600"/>
              </a:spcBef>
              <a:spcAft>
                <a:spcPts val="0"/>
              </a:spcAft>
              <a:buClr>
                <a:schemeClr val="dk2"/>
              </a:buClr>
              <a:buSzPct val="100000"/>
              <a:buFont typeface="Lato"/>
              <a:buChar char="●"/>
            </a:pPr>
            <a:r>
              <a:rPr lang="en" sz="1600" b="0" i="0" u="none" strike="noStrike" cap="none" dirty="0">
                <a:solidFill>
                  <a:schemeClr val="dk2"/>
                </a:solidFill>
                <a:latin typeface="Lato"/>
                <a:ea typeface="Lato"/>
                <a:cs typeface="Lato"/>
                <a:sym typeface="Lato"/>
              </a:rPr>
              <a:t>Major Life Changes related to housing, relationships, careers, etc.</a:t>
            </a:r>
          </a:p>
          <a:p>
            <a:pPr marL="0" marR="0" lvl="0" indent="0" algn="l" rtl="0">
              <a:lnSpc>
                <a:spcPct val="115000"/>
              </a:lnSpc>
              <a:spcBef>
                <a:spcPts val="1600"/>
              </a:spcBef>
              <a:spcAft>
                <a:spcPts val="0"/>
              </a:spcAft>
              <a:buClr>
                <a:schemeClr val="dk2"/>
              </a:buClr>
              <a:buSzPct val="25000"/>
              <a:buFont typeface="Lato"/>
              <a:buNone/>
            </a:pPr>
            <a:r>
              <a:rPr lang="en" sz="1400" b="0" i="0" u="none" strike="noStrike" cap="none" dirty="0">
                <a:solidFill>
                  <a:schemeClr val="dk2"/>
                </a:solidFill>
                <a:latin typeface="Lato"/>
                <a:ea typeface="Lato"/>
                <a:cs typeface="Lato"/>
                <a:sym typeface="Lato"/>
              </a:rPr>
              <a:t>In South Carolina, transition services to prepare for post-secondary success (life after high school) starts at age 13 and ends at age 21, which is how long a student can stay in high school. Transition Planning must start before a student’s 13th birthday, and all IEPs must include a statement of goals for after high school and the transition services needed to reach these goals.			</a:t>
            </a:r>
          </a:p>
          <a:p>
            <a:pPr marL="4114800" marR="0" lvl="0" indent="457200" algn="l" rtl="0">
              <a:lnSpc>
                <a:spcPct val="115000"/>
              </a:lnSpc>
              <a:spcBef>
                <a:spcPts val="1600"/>
              </a:spcBef>
              <a:spcAft>
                <a:spcPts val="0"/>
              </a:spcAft>
              <a:buClr>
                <a:schemeClr val="dk2"/>
              </a:buClr>
              <a:buSzPct val="25000"/>
              <a:buFont typeface="Lato"/>
              <a:buNone/>
            </a:pPr>
            <a:r>
              <a:rPr lang="en" sz="1400" b="0" i="0" u="none" strike="noStrike" cap="none" dirty="0">
                <a:solidFill>
                  <a:schemeClr val="dk2"/>
                </a:solidFill>
                <a:latin typeface="Lato"/>
                <a:ea typeface="Lato"/>
                <a:cs typeface="Lato"/>
                <a:sym typeface="Lato"/>
              </a:rPr>
              <a:t>- Protection &amp; Advocacy</a:t>
            </a:r>
          </a:p>
          <a:p>
            <a:pPr marL="0" marR="0" lvl="0" indent="0" algn="l" rtl="0">
              <a:lnSpc>
                <a:spcPct val="115000"/>
              </a:lnSpc>
              <a:spcBef>
                <a:spcPts val="1600"/>
              </a:spcBef>
              <a:spcAft>
                <a:spcPts val="0"/>
              </a:spcAft>
              <a:buClr>
                <a:schemeClr val="dk2"/>
              </a:buClr>
              <a:buSzPct val="25000"/>
              <a:buFont typeface="Lato"/>
              <a:buNone/>
            </a:pPr>
            <a:endParaRPr sz="1800" b="0" i="0" u="none" strike="noStrike" cap="none" dirty="0">
              <a:solidFill>
                <a:schemeClr val="dk2"/>
              </a:solidFill>
              <a:latin typeface="Lato"/>
              <a:ea typeface="Lato"/>
              <a:cs typeface="Lato"/>
              <a:sym typeface="Lato"/>
            </a:endParaRPr>
          </a:p>
        </p:txBody>
      </p:sp>
      <p:pic>
        <p:nvPicPr>
          <p:cNvPr id="83" name="Shape 83" descr="Group photo of young adults posing for a photo with photo prop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55199" y="1115545"/>
            <a:ext cx="2777100" cy="1320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09550" y="1423875"/>
            <a:ext cx="8124900" cy="17981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Lato"/>
              <a:buNone/>
            </a:pPr>
            <a:r>
              <a:rPr lang="en" sz="4800" b="0" i="0" u="none" strike="noStrike" cap="none">
                <a:solidFill>
                  <a:schemeClr val="lt1"/>
                </a:solidFill>
                <a:latin typeface="Lato"/>
                <a:ea typeface="Lato"/>
                <a:cs typeface="Lato"/>
                <a:sym typeface="Lato"/>
              </a:rPr>
              <a:t>Building a Successful Young Adult Group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311700" y="911650"/>
            <a:ext cx="8520599" cy="40632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Lato"/>
              <a:buNone/>
            </a:pPr>
            <a:r>
              <a:rPr lang="en" sz="1800" b="0" i="0" u="none" strike="noStrike" cap="none" dirty="0">
                <a:solidFill>
                  <a:schemeClr val="dk2"/>
                </a:solidFill>
                <a:latin typeface="Lato"/>
                <a:ea typeface="Lato"/>
                <a:cs typeface="Lato"/>
                <a:sym typeface="Lato"/>
              </a:rPr>
              <a:t>Empowering young adults with disabilities to prepare for their future, advocate for their rights, and become leaders in their communities. </a:t>
            </a:r>
            <a:br>
              <a:rPr lang="en" sz="1800" b="0" i="0" u="none" strike="noStrike" cap="none" dirty="0">
                <a:solidFill>
                  <a:schemeClr val="dk2"/>
                </a:solidFill>
                <a:latin typeface="Lato"/>
                <a:ea typeface="Lato"/>
                <a:cs typeface="Lato"/>
                <a:sym typeface="Lato"/>
              </a:rPr>
            </a:br>
            <a:endParaRPr lang="en" sz="1800" b="0" i="0" u="none" strike="noStrike" cap="none" dirty="0">
              <a:solidFill>
                <a:schemeClr val="dk2"/>
              </a:solidFill>
              <a:latin typeface="Lato"/>
              <a:ea typeface="Lato"/>
              <a:cs typeface="Lato"/>
              <a:sym typeface="Lato"/>
            </a:endParaRPr>
          </a:p>
          <a:p>
            <a:pPr marL="0" marR="0" lvl="0" indent="0" algn="l" rtl="0">
              <a:lnSpc>
                <a:spcPct val="115000"/>
              </a:lnSpc>
              <a:spcBef>
                <a:spcPts val="1600"/>
              </a:spcBef>
              <a:spcAft>
                <a:spcPts val="0"/>
              </a:spcAft>
              <a:buClr>
                <a:schemeClr val="dk2"/>
              </a:buClr>
              <a:buSzPct val="25000"/>
              <a:buFont typeface="Lato"/>
              <a:buNone/>
            </a:pPr>
            <a:endParaRPr sz="1800" b="0" i="0" u="none" strike="noStrike" cap="none" dirty="0">
              <a:solidFill>
                <a:schemeClr val="dk2"/>
              </a:solidFill>
              <a:latin typeface="Lato"/>
              <a:ea typeface="Lato"/>
              <a:cs typeface="Lato"/>
              <a:sym typeface="Lato"/>
            </a:endParaRPr>
          </a:p>
          <a:p>
            <a:pPr marL="0" marR="0" lvl="0" indent="0" algn="l" rtl="0">
              <a:lnSpc>
                <a:spcPct val="115000"/>
              </a:lnSpc>
              <a:spcBef>
                <a:spcPts val="1600"/>
              </a:spcBef>
              <a:spcAft>
                <a:spcPts val="0"/>
              </a:spcAft>
              <a:buClr>
                <a:schemeClr val="dk2"/>
              </a:buClr>
              <a:buSzPct val="25000"/>
              <a:buFont typeface="Lato"/>
              <a:buNone/>
            </a:pPr>
            <a:endParaRPr sz="1800" b="0" i="0" u="none" strike="noStrike" cap="none" dirty="0">
              <a:solidFill>
                <a:schemeClr val="dk2"/>
              </a:solidFill>
              <a:latin typeface="Lato"/>
              <a:ea typeface="Lato"/>
              <a:cs typeface="Lato"/>
              <a:sym typeface="Lato"/>
            </a:endParaRPr>
          </a:p>
          <a:p>
            <a:pPr marL="0" marR="0" lvl="0" indent="0" algn="l" rtl="0">
              <a:lnSpc>
                <a:spcPct val="115000"/>
              </a:lnSpc>
              <a:spcBef>
                <a:spcPts val="1600"/>
              </a:spcBef>
              <a:spcAft>
                <a:spcPts val="0"/>
              </a:spcAft>
              <a:buClr>
                <a:schemeClr val="dk2"/>
              </a:buClr>
              <a:buSzPct val="25000"/>
              <a:buFont typeface="Lato"/>
              <a:buNone/>
            </a:pPr>
            <a:endParaRPr sz="1800" b="0" i="0" u="none" strike="noStrike" cap="none" dirty="0">
              <a:solidFill>
                <a:schemeClr val="dk2"/>
              </a:solidFill>
              <a:latin typeface="Lato"/>
              <a:ea typeface="Lato"/>
              <a:cs typeface="Lato"/>
              <a:sym typeface="Lato"/>
            </a:endParaRPr>
          </a:p>
          <a:p>
            <a:pPr marL="0" marR="0" lvl="0" indent="0" algn="l" rtl="0">
              <a:lnSpc>
                <a:spcPct val="100000"/>
              </a:lnSpc>
              <a:spcBef>
                <a:spcPts val="1600"/>
              </a:spcBef>
              <a:spcAft>
                <a:spcPts val="0"/>
              </a:spcAft>
              <a:buClr>
                <a:schemeClr val="dk2"/>
              </a:buClr>
              <a:buSzPct val="25000"/>
              <a:buFont typeface="Lato"/>
              <a:buNone/>
            </a:pPr>
            <a:r>
              <a:rPr lang="en" sz="1400" b="1" i="0" u="none" strike="noStrike" cap="none" dirty="0">
                <a:solidFill>
                  <a:srgbClr val="404040"/>
                </a:solidFill>
                <a:latin typeface="Calibri"/>
                <a:ea typeface="Calibri"/>
                <a:cs typeface="Calibri"/>
                <a:sym typeface="Calibri"/>
              </a:rPr>
              <a:t>Columbia</a:t>
            </a:r>
            <a:r>
              <a:rPr lang="en" sz="1400" b="0" i="0" u="none" strike="noStrike" cap="none" dirty="0">
                <a:solidFill>
                  <a:srgbClr val="404040"/>
                </a:solidFill>
                <a:latin typeface="Calibri"/>
                <a:ea typeface="Calibri"/>
                <a:cs typeface="Calibri"/>
                <a:sym typeface="Calibri"/>
              </a:rPr>
              <a:t>  			 </a:t>
            </a:r>
            <a:r>
              <a:rPr lang="en" sz="1400" b="1" i="0" u="none" strike="noStrike" cap="none" dirty="0" smtClean="0">
                <a:solidFill>
                  <a:srgbClr val="404040"/>
                </a:solidFill>
                <a:latin typeface="Calibri"/>
                <a:ea typeface="Calibri"/>
                <a:cs typeface="Calibri"/>
                <a:sym typeface="Calibri"/>
              </a:rPr>
              <a:t>Greenville</a:t>
            </a:r>
            <a:r>
              <a:rPr lang="en" sz="1400" b="1" i="0" u="none" strike="noStrike" cap="none" dirty="0">
                <a:solidFill>
                  <a:srgbClr val="404040"/>
                </a:solidFill>
                <a:latin typeface="Calibri"/>
                <a:ea typeface="Calibri"/>
                <a:cs typeface="Calibri"/>
                <a:sym typeface="Calibri"/>
              </a:rPr>
              <a:t>	</a:t>
            </a:r>
            <a:r>
              <a:rPr lang="en" sz="1400" b="1" dirty="0">
                <a:solidFill>
                  <a:srgbClr val="404040"/>
                </a:solidFill>
                <a:latin typeface="Calibri"/>
                <a:ea typeface="Calibri"/>
                <a:cs typeface="Calibri"/>
                <a:sym typeface="Calibri"/>
              </a:rPr>
              <a:t>	</a:t>
            </a:r>
            <a:r>
              <a:rPr lang="en" sz="1400" b="1" dirty="0" smtClean="0">
                <a:solidFill>
                  <a:srgbClr val="404040"/>
                </a:solidFill>
                <a:latin typeface="Calibri"/>
                <a:ea typeface="Calibri"/>
                <a:cs typeface="Calibri"/>
                <a:sym typeface="Calibri"/>
              </a:rPr>
              <a:t>	</a:t>
            </a:r>
            <a:r>
              <a:rPr lang="en" sz="1400" b="1" i="0" u="none" strike="noStrike" cap="none" dirty="0" smtClean="0">
                <a:solidFill>
                  <a:srgbClr val="404040"/>
                </a:solidFill>
                <a:latin typeface="Calibri"/>
                <a:ea typeface="Calibri"/>
                <a:cs typeface="Calibri"/>
                <a:sym typeface="Calibri"/>
              </a:rPr>
              <a:t>Upstate </a:t>
            </a:r>
            <a:r>
              <a:rPr lang="en" sz="1400" b="1" i="0" u="none" strike="noStrike" cap="none" dirty="0">
                <a:solidFill>
                  <a:srgbClr val="404040"/>
                </a:solidFill>
                <a:latin typeface="Calibri"/>
                <a:ea typeface="Calibri"/>
                <a:cs typeface="Calibri"/>
                <a:sym typeface="Calibri"/>
              </a:rPr>
              <a:t>Advocacy Center</a:t>
            </a:r>
          </a:p>
          <a:p>
            <a:pPr marL="0" marR="0" lvl="0" indent="0" algn="l" rtl="0">
              <a:lnSpc>
                <a:spcPct val="100000"/>
              </a:lnSpc>
              <a:spcBef>
                <a:spcPts val="0"/>
              </a:spcBef>
              <a:spcAft>
                <a:spcPts val="0"/>
              </a:spcAft>
              <a:buClr>
                <a:schemeClr val="dk2"/>
              </a:buClr>
              <a:buSzPct val="25000"/>
              <a:buFont typeface="Lato"/>
              <a:buNone/>
            </a:pPr>
            <a:r>
              <a:rPr lang="en" sz="1400" b="0" i="0" u="none" strike="noStrike" cap="none" dirty="0">
                <a:solidFill>
                  <a:srgbClr val="404040"/>
                </a:solidFill>
                <a:latin typeface="Calibri"/>
                <a:ea typeface="Calibri"/>
                <a:cs typeface="Calibri"/>
                <a:sym typeface="Calibri"/>
              </a:rPr>
              <a:t>136 Stonemark Lane | Suite 100  	330 Pelham Rd. | Suite 100A 	</a:t>
            </a:r>
            <a:r>
              <a:rPr lang="en" sz="1400" b="0" i="0" u="none" strike="noStrike" cap="none" dirty="0" smtClean="0">
                <a:solidFill>
                  <a:srgbClr val="404040"/>
                </a:solidFill>
                <a:latin typeface="Calibri"/>
                <a:ea typeface="Calibri"/>
                <a:cs typeface="Calibri"/>
                <a:sym typeface="Calibri"/>
              </a:rPr>
              <a:t>1 </a:t>
            </a:r>
            <a:r>
              <a:rPr lang="en" sz="1400" b="0" i="0" u="none" strike="noStrike" cap="none" dirty="0">
                <a:solidFill>
                  <a:srgbClr val="404040"/>
                </a:solidFill>
                <a:latin typeface="Calibri"/>
                <a:ea typeface="Calibri"/>
                <a:cs typeface="Calibri"/>
                <a:sym typeface="Calibri"/>
              </a:rPr>
              <a:t>Creekview Court I Suite A</a:t>
            </a:r>
          </a:p>
          <a:p>
            <a:pPr marL="0" marR="0" lvl="0" indent="0" algn="l" rtl="0">
              <a:lnSpc>
                <a:spcPct val="100000"/>
              </a:lnSpc>
              <a:spcBef>
                <a:spcPts val="0"/>
              </a:spcBef>
              <a:spcAft>
                <a:spcPts val="0"/>
              </a:spcAft>
              <a:buClr>
                <a:schemeClr val="dk2"/>
              </a:buClr>
              <a:buSzPct val="25000"/>
              <a:buFont typeface="Lato"/>
              <a:buNone/>
            </a:pPr>
            <a:r>
              <a:rPr lang="en" sz="1400" b="0" i="0" u="none" strike="noStrike" cap="none" dirty="0">
                <a:solidFill>
                  <a:srgbClr val="404040"/>
                </a:solidFill>
                <a:latin typeface="Calibri"/>
                <a:ea typeface="Calibri"/>
                <a:cs typeface="Calibri"/>
                <a:sym typeface="Calibri"/>
              </a:rPr>
              <a:t>Columbia, SC 29210  		</a:t>
            </a:r>
            <a:r>
              <a:rPr lang="en" sz="1400" b="0" i="0" u="none" strike="noStrike" cap="none" dirty="0" smtClean="0">
                <a:solidFill>
                  <a:srgbClr val="404040"/>
                </a:solidFill>
                <a:latin typeface="Calibri"/>
                <a:ea typeface="Calibri"/>
                <a:cs typeface="Calibri"/>
                <a:sym typeface="Calibri"/>
              </a:rPr>
              <a:t>Greenville</a:t>
            </a:r>
            <a:r>
              <a:rPr lang="en" sz="1400" b="0" i="0" u="none" strike="noStrike" cap="none" dirty="0">
                <a:solidFill>
                  <a:srgbClr val="404040"/>
                </a:solidFill>
                <a:latin typeface="Calibri"/>
                <a:ea typeface="Calibri"/>
                <a:cs typeface="Calibri"/>
                <a:sym typeface="Calibri"/>
              </a:rPr>
              <a:t>, SC 29615	</a:t>
            </a:r>
            <a:r>
              <a:rPr lang="en" sz="1400" b="0" i="0" u="none" strike="noStrike" cap="none" dirty="0" smtClean="0">
                <a:solidFill>
                  <a:srgbClr val="404040"/>
                </a:solidFill>
                <a:latin typeface="Calibri"/>
                <a:ea typeface="Calibri"/>
                <a:cs typeface="Calibri"/>
                <a:sym typeface="Calibri"/>
              </a:rPr>
              <a:t>	Greenville</a:t>
            </a:r>
            <a:r>
              <a:rPr lang="en" sz="1400" b="0" i="0" u="none" strike="noStrike" cap="none" dirty="0">
                <a:solidFill>
                  <a:srgbClr val="404040"/>
                </a:solidFill>
                <a:latin typeface="Calibri"/>
                <a:ea typeface="Calibri"/>
                <a:cs typeface="Calibri"/>
                <a:sym typeface="Calibri"/>
              </a:rPr>
              <a:t>, SC 29615</a:t>
            </a:r>
          </a:p>
          <a:p>
            <a:pPr marL="0" marR="0" lvl="0" indent="0" algn="l" rtl="0">
              <a:lnSpc>
                <a:spcPct val="100000"/>
              </a:lnSpc>
              <a:spcBef>
                <a:spcPts val="0"/>
              </a:spcBef>
              <a:spcAft>
                <a:spcPts val="0"/>
              </a:spcAft>
              <a:buClr>
                <a:schemeClr val="dk2"/>
              </a:buClr>
              <a:buSzPct val="25000"/>
              <a:buFont typeface="Lato"/>
              <a:buNone/>
            </a:pPr>
            <a:r>
              <a:rPr lang="en" sz="1400" b="0" i="0" u="none" strike="noStrike" cap="none" dirty="0">
                <a:solidFill>
                  <a:srgbClr val="404040"/>
                </a:solidFill>
                <a:latin typeface="Calibri"/>
                <a:ea typeface="Calibri"/>
                <a:cs typeface="Calibri"/>
                <a:sym typeface="Calibri"/>
              </a:rPr>
              <a:t>800.681.6805  		</a:t>
            </a:r>
            <a:r>
              <a:rPr lang="en" sz="1400" dirty="0">
                <a:solidFill>
                  <a:srgbClr val="404040"/>
                </a:solidFill>
                <a:latin typeface="Calibri"/>
                <a:ea typeface="Calibri"/>
                <a:cs typeface="Calibri"/>
                <a:sym typeface="Calibri"/>
              </a:rPr>
              <a:t> </a:t>
            </a:r>
            <a:r>
              <a:rPr lang="en" sz="1400" b="0" i="0" u="none" strike="noStrike" cap="none" dirty="0" smtClean="0">
                <a:solidFill>
                  <a:srgbClr val="404040"/>
                </a:solidFill>
                <a:latin typeface="Calibri"/>
                <a:ea typeface="Calibri"/>
                <a:cs typeface="Calibri"/>
                <a:sym typeface="Calibri"/>
              </a:rPr>
              <a:t>800.681.7715</a:t>
            </a:r>
            <a:endParaRPr lang="en" sz="1400" b="0" i="0" u="none" strike="noStrike" cap="none" dirty="0">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ct val="25000"/>
              <a:buFont typeface="Lato"/>
              <a:buNone/>
            </a:pPr>
            <a:r>
              <a:rPr lang="en" sz="1400" b="0" i="0" u="none" strike="noStrike" cap="none" dirty="0">
                <a:solidFill>
                  <a:srgbClr val="404040"/>
                </a:solidFill>
                <a:latin typeface="Calibri"/>
                <a:ea typeface="Calibri"/>
                <a:cs typeface="Calibri"/>
                <a:sym typeface="Calibri"/>
              </a:rPr>
              <a:t>TTY 803.779.0949  	</a:t>
            </a:r>
            <a:r>
              <a:rPr lang="en" sz="1400" dirty="0">
                <a:solidFill>
                  <a:srgbClr val="404040"/>
                </a:solidFill>
                <a:latin typeface="Calibri"/>
                <a:ea typeface="Calibri"/>
                <a:cs typeface="Calibri"/>
                <a:sym typeface="Calibri"/>
              </a:rPr>
              <a:t>	</a:t>
            </a:r>
            <a:r>
              <a:rPr lang="en" sz="1400" b="0" i="0" u="none" strike="noStrike" cap="none" dirty="0" smtClean="0">
                <a:solidFill>
                  <a:srgbClr val="404040"/>
                </a:solidFill>
                <a:latin typeface="Calibri"/>
                <a:ea typeface="Calibri"/>
                <a:cs typeface="Calibri"/>
                <a:sym typeface="Calibri"/>
              </a:rPr>
              <a:t> </a:t>
            </a:r>
            <a:r>
              <a:rPr lang="en" sz="1400" b="0" i="0" u="none" strike="noStrike" cap="none" dirty="0">
                <a:solidFill>
                  <a:srgbClr val="404040"/>
                </a:solidFill>
                <a:latin typeface="Calibri"/>
                <a:ea typeface="Calibri"/>
                <a:cs typeface="Calibri"/>
                <a:sym typeface="Calibri"/>
              </a:rPr>
              <a:t>TTY 864.235.8798</a:t>
            </a:r>
          </a:p>
          <a:p>
            <a:pPr marL="0" marR="0" lvl="0" indent="0" algn="l" rtl="0">
              <a:lnSpc>
                <a:spcPct val="100000"/>
              </a:lnSpc>
              <a:spcBef>
                <a:spcPts val="0"/>
              </a:spcBef>
              <a:spcAft>
                <a:spcPts val="0"/>
              </a:spcAft>
              <a:buClr>
                <a:schemeClr val="dk2"/>
              </a:buClr>
              <a:buSzPct val="25000"/>
              <a:buFont typeface="Lato"/>
              <a:buNone/>
            </a:pPr>
            <a:endParaRPr sz="1800" b="0" i="0" u="none" strike="noStrike" cap="none" dirty="0">
              <a:solidFill>
                <a:schemeClr val="dk2"/>
              </a:solidFill>
              <a:latin typeface="Lato"/>
              <a:ea typeface="Lato"/>
              <a:cs typeface="Lato"/>
              <a:sym typeface="Lato"/>
            </a:endParaRPr>
          </a:p>
        </p:txBody>
      </p:sp>
      <p:pic>
        <p:nvPicPr>
          <p:cNvPr id="94" name="Shape 94" descr="EQUIP logo with a chat box in the Q"/>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60574" y="146675"/>
            <a:ext cx="3095049" cy="916374"/>
          </a:xfrm>
          <a:prstGeom prst="rect">
            <a:avLst/>
          </a:prstGeom>
          <a:noFill/>
          <a:ln>
            <a:noFill/>
          </a:ln>
        </p:spPr>
      </p:pic>
      <p:pic>
        <p:nvPicPr>
          <p:cNvPr id="95" name="Shape 95" descr="Photo of two young adults smiling and posing for the camera holding up photo props that they have written on showing disability prid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124" y="1698449"/>
            <a:ext cx="2581698" cy="1967024"/>
          </a:xfrm>
          <a:prstGeom prst="rect">
            <a:avLst/>
          </a:prstGeom>
          <a:noFill/>
          <a:ln>
            <a:noFill/>
          </a:ln>
        </p:spPr>
      </p:pic>
      <p:pic>
        <p:nvPicPr>
          <p:cNvPr id="96" name="Shape 96" descr="Photo of two young adult EQUIP Leaders holding up placards and posing for the camera after winning awards at FundAble 2014 for their work with young adults with disabiliti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54699" y="1742525"/>
            <a:ext cx="2186600" cy="1878874"/>
          </a:xfrm>
          <a:prstGeom prst="rect">
            <a:avLst/>
          </a:prstGeom>
          <a:noFill/>
          <a:ln>
            <a:noFill/>
          </a:ln>
        </p:spPr>
      </p:pic>
      <p:pic>
        <p:nvPicPr>
          <p:cNvPr id="97" name="Shape 97" descr="Group photo of young adults sitting around tables listening to EQUIP Leader Alex Cano give a presentation about his journey of self-advocacy and goal setti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17123" y="1742524"/>
            <a:ext cx="2959282" cy="1878875"/>
          </a:xfrm>
          <a:prstGeom prst="rect">
            <a:avLst/>
          </a:prstGeom>
          <a:noFill/>
          <a:ln>
            <a:noFill/>
          </a:ln>
        </p:spPr>
      </p:pic>
      <p:pic>
        <p:nvPicPr>
          <p:cNvPr id="98" name="Shape 98" descr="SC Developmental Disabilities Council logo"/>
          <p:cNvPicPr preferRelativeResize="0"/>
          <p:nvPr/>
        </p:nvPicPr>
        <p:blipFill rotWithShape="1">
          <a:blip r:embed="rId7">
            <a:alphaModFix/>
          </a:blip>
          <a:srcRect/>
          <a:stretch/>
        </p:blipFill>
        <p:spPr>
          <a:xfrm>
            <a:off x="7935450" y="146675"/>
            <a:ext cx="1085850" cy="857250"/>
          </a:xfrm>
          <a:prstGeom prst="rect">
            <a:avLst/>
          </a:prstGeom>
          <a:noFill/>
          <a:ln>
            <a:noFill/>
          </a:ln>
        </p:spPr>
      </p:pic>
      <p:pic>
        <p:nvPicPr>
          <p:cNvPr id="99" name="Shape 99" descr="Able SC logo"/>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59622" y="146675"/>
            <a:ext cx="921342" cy="857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391350"/>
            <a:ext cx="42359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What is			? </a:t>
            </a:r>
          </a:p>
        </p:txBody>
      </p:sp>
      <p:sp>
        <p:nvSpPr>
          <p:cNvPr id="105" name="Shape 105"/>
          <p:cNvSpPr txBox="1">
            <a:spLocks noGrp="1"/>
          </p:cNvSpPr>
          <p:nvPr>
            <p:ph type="body" idx="1"/>
          </p:nvPr>
        </p:nvSpPr>
        <p:spPr>
          <a:xfrm>
            <a:off x="258200" y="946991"/>
            <a:ext cx="5585999" cy="4040644"/>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Statewide in South Carolina</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FOR Young Adults with Disabilities, </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Run BY Young Adults with Disabilities</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Cross-Disability</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Ages 13 - 28</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Promotes Self-Advocacy</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Funded by SC Developmental Disabilities Council</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Currently in Year 3 of the Grant with SC DDC</a:t>
            </a:r>
            <a:br>
              <a:rPr lang="en" sz="1800" b="0" i="0" u="none" strike="noStrike" cap="none">
                <a:solidFill>
                  <a:schemeClr val="dk2"/>
                </a:solidFill>
                <a:latin typeface="Lato"/>
                <a:ea typeface="Lato"/>
                <a:cs typeface="Lato"/>
                <a:sym typeface="Lato"/>
              </a:rPr>
            </a:br>
            <a:endParaRPr lang="en" sz="1800" b="0" i="0" u="none" strike="noStrike" cap="none">
              <a:solidFill>
                <a:schemeClr val="dk2"/>
              </a:solidFill>
              <a:latin typeface="Lato"/>
              <a:ea typeface="Lato"/>
              <a:cs typeface="Lato"/>
              <a:sym typeface="Lato"/>
            </a:endParaRPr>
          </a:p>
        </p:txBody>
      </p:sp>
      <p:pic>
        <p:nvPicPr>
          <p:cNvPr id="106" name="Shape 106" descr="EQUIP logo with a chat box in the Q"/>
          <p:cNvPicPr preferRelativeResize="0"/>
          <p:nvPr/>
        </p:nvPicPr>
        <p:blipFill rotWithShape="1">
          <a:blip r:embed="rId3">
            <a:alphaModFix/>
          </a:blip>
          <a:srcRect/>
          <a:stretch/>
        </p:blipFill>
        <p:spPr>
          <a:xfrm>
            <a:off x="1955825" y="380550"/>
            <a:ext cx="2190750" cy="647700"/>
          </a:xfrm>
          <a:prstGeom prst="rect">
            <a:avLst/>
          </a:prstGeom>
          <a:noFill/>
          <a:ln>
            <a:noFill/>
          </a:ln>
        </p:spPr>
      </p:pic>
      <p:pic>
        <p:nvPicPr>
          <p:cNvPr id="107" name="Shape 107" descr="Photo of four young adults holding up an advocacy rally sign they made about why having rights as a person with a disability is so important. This was done as an activity to practice advocacy and systems activism skills after learning about the disability rights mov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91586" y="360617"/>
            <a:ext cx="3475596" cy="26066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layfair Display"/>
              <a:buNone/>
            </a:pPr>
            <a:r>
              <a:rPr lang="en" sz="3200" b="1" i="0" u="none" strike="noStrike" cap="none">
                <a:solidFill>
                  <a:schemeClr val="dk1"/>
                </a:solidFill>
                <a:latin typeface="Playfair Display"/>
                <a:ea typeface="Playfair Display"/>
                <a:cs typeface="Playfair Display"/>
                <a:sym typeface="Playfair Display"/>
              </a:rPr>
              <a:t>Key Topics Addressed through EQUIP</a:t>
            </a:r>
          </a:p>
        </p:txBody>
      </p:sp>
      <p:sp>
        <p:nvSpPr>
          <p:cNvPr id="113" name="Shape 113"/>
          <p:cNvSpPr txBox="1">
            <a:spLocks noGrp="1"/>
          </p:cNvSpPr>
          <p:nvPr>
            <p:ph type="body" idx="1"/>
          </p:nvPr>
        </p:nvSpPr>
        <p:spPr>
          <a:xfrm>
            <a:off x="3358800" y="1017450"/>
            <a:ext cx="4494300" cy="2663100"/>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Self Advocacy</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Self-Esteem and Self-Awareness</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Disability Rights Movement</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Individual and Community Barriers</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Future Planning and Goal Setting</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Community Involvement</a:t>
            </a:r>
          </a:p>
          <a:p>
            <a:pPr marL="457200" marR="0" lvl="0" indent="-228600" algn="l" rtl="0">
              <a:lnSpc>
                <a:spcPct val="115000"/>
              </a:lnSpc>
              <a:spcBef>
                <a:spcPts val="1600"/>
              </a:spcBef>
              <a:spcAft>
                <a:spcPts val="0"/>
              </a:spcAft>
              <a:buClr>
                <a:schemeClr val="dk2"/>
              </a:buClr>
              <a:buSzPct val="100000"/>
              <a:buFont typeface="Lato"/>
              <a:buChar char="●"/>
            </a:pPr>
            <a:r>
              <a:rPr lang="en" sz="1800" b="0" i="0" u="none" strike="noStrike" cap="none">
                <a:solidFill>
                  <a:schemeClr val="dk2"/>
                </a:solidFill>
                <a:latin typeface="Lato"/>
                <a:ea typeface="Lato"/>
                <a:cs typeface="Lato"/>
                <a:sym typeface="Lato"/>
              </a:rPr>
              <a:t>Communication Skills</a:t>
            </a:r>
            <a:br>
              <a:rPr lang="en" sz="1800" b="0" i="0" u="none" strike="noStrike" cap="none">
                <a:solidFill>
                  <a:schemeClr val="dk2"/>
                </a:solidFill>
                <a:latin typeface="Lato"/>
                <a:ea typeface="Lato"/>
                <a:cs typeface="Lato"/>
                <a:sym typeface="Lato"/>
              </a:rPr>
            </a:br>
            <a:endParaRPr lang="en" sz="1800" b="0" i="0" u="none" strike="noStrike" cap="none">
              <a:solidFill>
                <a:schemeClr val="dk2"/>
              </a:solidFill>
              <a:latin typeface="Lato"/>
              <a:ea typeface="Lato"/>
              <a:cs typeface="Lato"/>
              <a:sym typeface="Lato"/>
            </a:endParaRPr>
          </a:p>
        </p:txBody>
      </p:sp>
      <p:pic>
        <p:nvPicPr>
          <p:cNvPr id="114" name="Shape 114" descr="Image of EQUIP Leader Effy Francis posing with a chalk drawing of Justin Dart that has been drawn on the back of the ADA Legacy bu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1625" y="1062651"/>
            <a:ext cx="3227174" cy="3556299"/>
          </a:xfrm>
          <a:prstGeom prst="rect">
            <a:avLst/>
          </a:prstGeom>
          <a:noFill/>
          <a:ln>
            <a:noFill/>
          </a:ln>
        </p:spPr>
      </p:pic>
      <p:pic>
        <p:nvPicPr>
          <p:cNvPr id="115" name="Shape 115" descr="Image of Ed Roberts, father of the Disability Rights Mov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66065" y="3680550"/>
            <a:ext cx="2001428" cy="1282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descr="Image of Effy Francis"/>
          <p:cNvPicPr preferRelativeResize="0"/>
          <p:nvPr/>
        </p:nvPicPr>
        <p:blipFill rotWithShape="1">
          <a:blip r:embed="rId3">
            <a:alphaModFix/>
          </a:blip>
          <a:srcRect/>
          <a:stretch/>
        </p:blipFill>
        <p:spPr>
          <a:xfrm>
            <a:off x="131625" y="169125"/>
            <a:ext cx="1428749" cy="1428749"/>
          </a:xfrm>
          <a:prstGeom prst="rect">
            <a:avLst/>
          </a:prstGeom>
          <a:noFill/>
          <a:ln>
            <a:noFill/>
          </a:ln>
        </p:spPr>
      </p:pic>
      <p:pic>
        <p:nvPicPr>
          <p:cNvPr id="121" name="Shape 121" descr="Image of Sarah Sharpe"/>
          <p:cNvPicPr preferRelativeResize="0"/>
          <p:nvPr/>
        </p:nvPicPr>
        <p:blipFill rotWithShape="1">
          <a:blip r:embed="rId4">
            <a:alphaModFix/>
          </a:blip>
          <a:srcRect/>
          <a:stretch/>
        </p:blipFill>
        <p:spPr>
          <a:xfrm>
            <a:off x="3740200" y="1857375"/>
            <a:ext cx="1428749" cy="1428749"/>
          </a:xfrm>
          <a:prstGeom prst="rect">
            <a:avLst/>
          </a:prstGeom>
          <a:noFill/>
          <a:ln>
            <a:noFill/>
          </a:ln>
        </p:spPr>
      </p:pic>
      <p:pic>
        <p:nvPicPr>
          <p:cNvPr id="122" name="Shape 122" descr="Image of Alex Cano"/>
          <p:cNvPicPr preferRelativeResize="0"/>
          <p:nvPr/>
        </p:nvPicPr>
        <p:blipFill rotWithShape="1">
          <a:blip r:embed="rId5">
            <a:alphaModFix/>
          </a:blip>
          <a:srcRect/>
          <a:stretch/>
        </p:blipFill>
        <p:spPr>
          <a:xfrm>
            <a:off x="1998100" y="197700"/>
            <a:ext cx="1428749" cy="1371599"/>
          </a:xfrm>
          <a:prstGeom prst="rect">
            <a:avLst/>
          </a:prstGeom>
          <a:noFill/>
          <a:ln>
            <a:noFill/>
          </a:ln>
        </p:spPr>
      </p:pic>
      <p:pic>
        <p:nvPicPr>
          <p:cNvPr id="123" name="Shape 123" descr="Image of Shontia Gray"/>
          <p:cNvPicPr preferRelativeResize="0"/>
          <p:nvPr/>
        </p:nvPicPr>
        <p:blipFill rotWithShape="1">
          <a:blip r:embed="rId6">
            <a:alphaModFix/>
          </a:blip>
          <a:srcRect/>
          <a:stretch/>
        </p:blipFill>
        <p:spPr>
          <a:xfrm>
            <a:off x="131625" y="3445225"/>
            <a:ext cx="1428749" cy="1428749"/>
          </a:xfrm>
          <a:prstGeom prst="rect">
            <a:avLst/>
          </a:prstGeom>
          <a:noFill/>
          <a:ln>
            <a:noFill/>
          </a:ln>
        </p:spPr>
      </p:pic>
      <p:pic>
        <p:nvPicPr>
          <p:cNvPr id="124" name="Shape 124" descr="Image of Derrick Means"/>
          <p:cNvPicPr preferRelativeResize="0"/>
          <p:nvPr/>
        </p:nvPicPr>
        <p:blipFill rotWithShape="1">
          <a:blip r:embed="rId7">
            <a:alphaModFix/>
          </a:blip>
          <a:srcRect/>
          <a:stretch/>
        </p:blipFill>
        <p:spPr>
          <a:xfrm>
            <a:off x="7348650" y="1857450"/>
            <a:ext cx="1428600" cy="1428600"/>
          </a:xfrm>
          <a:prstGeom prst="rect">
            <a:avLst/>
          </a:prstGeom>
          <a:noFill/>
          <a:ln>
            <a:noFill/>
          </a:ln>
        </p:spPr>
      </p:pic>
      <p:pic>
        <p:nvPicPr>
          <p:cNvPr id="125" name="Shape 125" descr="Image of Micahlyn Houpt"/>
          <p:cNvPicPr preferRelativeResize="0"/>
          <p:nvPr/>
        </p:nvPicPr>
        <p:blipFill rotWithShape="1">
          <a:blip r:embed="rId8">
            <a:alphaModFix/>
          </a:blip>
          <a:srcRect/>
          <a:stretch/>
        </p:blipFill>
        <p:spPr>
          <a:xfrm>
            <a:off x="7348775" y="3483275"/>
            <a:ext cx="1428600" cy="1428600"/>
          </a:xfrm>
          <a:prstGeom prst="rect">
            <a:avLst/>
          </a:prstGeom>
          <a:noFill/>
          <a:ln>
            <a:noFill/>
          </a:ln>
        </p:spPr>
      </p:pic>
      <p:pic>
        <p:nvPicPr>
          <p:cNvPr id="126" name="Shape 126" descr="Image of Shelley Jeffers"/>
          <p:cNvPicPr preferRelativeResize="0"/>
          <p:nvPr/>
        </p:nvPicPr>
        <p:blipFill rotWithShape="1">
          <a:blip r:embed="rId9">
            <a:alphaModFix/>
          </a:blip>
          <a:srcRect/>
          <a:stretch/>
        </p:blipFill>
        <p:spPr>
          <a:xfrm>
            <a:off x="7348775" y="231475"/>
            <a:ext cx="1428749" cy="1428749"/>
          </a:xfrm>
          <a:prstGeom prst="rect">
            <a:avLst/>
          </a:prstGeom>
          <a:noFill/>
          <a:ln>
            <a:noFill/>
          </a:ln>
        </p:spPr>
      </p:pic>
      <p:pic>
        <p:nvPicPr>
          <p:cNvPr id="127" name="Shape 127" descr="Image of Isaiah Scott"/>
          <p:cNvPicPr preferRelativeResize="0"/>
          <p:nvPr/>
        </p:nvPicPr>
        <p:blipFill rotWithShape="1">
          <a:blip r:embed="rId10">
            <a:alphaModFix/>
          </a:blip>
          <a:srcRect/>
          <a:stretch/>
        </p:blipFill>
        <p:spPr>
          <a:xfrm>
            <a:off x="5544487" y="231550"/>
            <a:ext cx="1428600" cy="1428600"/>
          </a:xfrm>
          <a:prstGeom prst="rect">
            <a:avLst/>
          </a:prstGeom>
          <a:noFill/>
          <a:ln>
            <a:noFill/>
          </a:ln>
        </p:spPr>
      </p:pic>
      <p:pic>
        <p:nvPicPr>
          <p:cNvPr id="128" name="Shape 128" descr="Image of William Moseley"/>
          <p:cNvPicPr preferRelativeResize="0"/>
          <p:nvPr/>
        </p:nvPicPr>
        <p:blipFill rotWithShape="1">
          <a:blip r:embed="rId11">
            <a:alphaModFix/>
          </a:blip>
          <a:srcRect/>
          <a:stretch/>
        </p:blipFill>
        <p:spPr>
          <a:xfrm>
            <a:off x="1935911" y="1807175"/>
            <a:ext cx="1428749" cy="1428749"/>
          </a:xfrm>
          <a:prstGeom prst="rect">
            <a:avLst/>
          </a:prstGeom>
          <a:noFill/>
          <a:ln>
            <a:noFill/>
          </a:ln>
        </p:spPr>
      </p:pic>
      <p:pic>
        <p:nvPicPr>
          <p:cNvPr id="129" name="Shape 129" descr="Image of Erica Powell"/>
          <p:cNvPicPr preferRelativeResize="0"/>
          <p:nvPr/>
        </p:nvPicPr>
        <p:blipFill rotWithShape="1">
          <a:blip r:embed="rId12">
            <a:alphaModFix/>
          </a:blip>
          <a:srcRect/>
          <a:stretch/>
        </p:blipFill>
        <p:spPr>
          <a:xfrm>
            <a:off x="3740200" y="3445225"/>
            <a:ext cx="1428749" cy="1428749"/>
          </a:xfrm>
          <a:prstGeom prst="rect">
            <a:avLst/>
          </a:prstGeom>
          <a:noFill/>
          <a:ln>
            <a:noFill/>
          </a:ln>
        </p:spPr>
      </p:pic>
      <p:pic>
        <p:nvPicPr>
          <p:cNvPr id="130" name="Shape 130" descr="Image of Natalia Sanchez"/>
          <p:cNvPicPr preferRelativeResize="0"/>
          <p:nvPr/>
        </p:nvPicPr>
        <p:blipFill rotWithShape="1">
          <a:blip r:embed="rId13">
            <a:alphaModFix/>
          </a:blip>
          <a:srcRect/>
          <a:stretch/>
        </p:blipFill>
        <p:spPr>
          <a:xfrm>
            <a:off x="1935911" y="3473800"/>
            <a:ext cx="1428749" cy="1428749"/>
          </a:xfrm>
          <a:prstGeom prst="rect">
            <a:avLst/>
          </a:prstGeom>
          <a:noFill/>
          <a:ln>
            <a:noFill/>
          </a:ln>
        </p:spPr>
      </p:pic>
      <p:pic>
        <p:nvPicPr>
          <p:cNvPr id="131" name="Shape 131" descr="Image of Kim Wooten"/>
          <p:cNvPicPr preferRelativeResize="0"/>
          <p:nvPr/>
        </p:nvPicPr>
        <p:blipFill rotWithShape="1">
          <a:blip r:embed="rId14">
            <a:alphaModFix/>
          </a:blip>
          <a:srcRect/>
          <a:stretch/>
        </p:blipFill>
        <p:spPr>
          <a:xfrm>
            <a:off x="5544500" y="1841500"/>
            <a:ext cx="1428600" cy="1428600"/>
          </a:xfrm>
          <a:prstGeom prst="rect">
            <a:avLst/>
          </a:prstGeom>
          <a:noFill/>
          <a:ln>
            <a:noFill/>
          </a:ln>
        </p:spPr>
      </p:pic>
      <p:pic>
        <p:nvPicPr>
          <p:cNvPr id="132" name="Shape 132" descr="Image in red that says COMING SOON in a rectangle sign that is surrounded by a circle. Inside the circle says &quot;coming soon&quot; with stars around it."/>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5402162" y="3451612"/>
            <a:ext cx="1589023" cy="1492074"/>
          </a:xfrm>
          <a:prstGeom prst="rect">
            <a:avLst/>
          </a:prstGeom>
          <a:noFill/>
          <a:ln>
            <a:noFill/>
          </a:ln>
        </p:spPr>
      </p:pic>
      <p:pic>
        <p:nvPicPr>
          <p:cNvPr id="133" name="Shape 133" descr="Image of Corrine Piner"/>
          <p:cNvPicPr preferRelativeResize="0"/>
          <p:nvPr/>
        </p:nvPicPr>
        <p:blipFill rotWithShape="1">
          <a:blip r:embed="rId16">
            <a:alphaModFix/>
          </a:blip>
          <a:srcRect/>
          <a:stretch/>
        </p:blipFill>
        <p:spPr>
          <a:xfrm>
            <a:off x="193811" y="1807175"/>
            <a:ext cx="1428749" cy="1428749"/>
          </a:xfrm>
          <a:prstGeom prst="rect">
            <a:avLst/>
          </a:prstGeom>
          <a:noFill/>
          <a:ln>
            <a:noFill/>
          </a:ln>
        </p:spPr>
      </p:pic>
      <p:pic>
        <p:nvPicPr>
          <p:cNvPr id="134" name="Shape 134" descr="Image of Grace Trumpower"/>
          <p:cNvPicPr preferRelativeResize="0"/>
          <p:nvPr/>
        </p:nvPicPr>
        <p:blipFill rotWithShape="1">
          <a:blip r:embed="rId17">
            <a:alphaModFix/>
          </a:blip>
          <a:srcRect/>
          <a:stretch/>
        </p:blipFill>
        <p:spPr>
          <a:xfrm>
            <a:off x="3740200" y="231475"/>
            <a:ext cx="1428600" cy="142860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3799</Words>
  <Application>Microsoft Office PowerPoint</Application>
  <PresentationFormat>On-screen Show (16:9)</PresentationFormat>
  <Paragraphs>300</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Calibri</vt:lpstr>
      <vt:lpstr>Droid Sans</vt:lpstr>
      <vt:lpstr>Arial</vt:lpstr>
      <vt:lpstr>Lato</vt:lpstr>
      <vt:lpstr>Playfair Display</vt:lpstr>
      <vt:lpstr>Bree Serif</vt:lpstr>
      <vt:lpstr>coral</vt:lpstr>
      <vt:lpstr>How to EQUIP Young Adults with Disability Pride and  Self-Advocacy</vt:lpstr>
      <vt:lpstr>Importance of Youth Programs</vt:lpstr>
      <vt:lpstr>Definition of Transition?</vt:lpstr>
      <vt:lpstr>Transition </vt:lpstr>
      <vt:lpstr>Building a Successful Young Adult Group</vt:lpstr>
      <vt:lpstr>PowerPoint Presentation</vt:lpstr>
      <vt:lpstr>What is   ? </vt:lpstr>
      <vt:lpstr>Key Topics Addressed through EQUIP</vt:lpstr>
      <vt:lpstr>PowerPoint Presentation</vt:lpstr>
      <vt:lpstr>“The Same”</vt:lpstr>
      <vt:lpstr>Main Goals of EQUIP (1)</vt:lpstr>
      <vt:lpstr>Main Goals of EQUIP (2)</vt:lpstr>
      <vt:lpstr>Main Goals of EQUIP (3)</vt:lpstr>
      <vt:lpstr>Main Goals of EQUIP (4)</vt:lpstr>
      <vt:lpstr>Skill Building Opportunities:</vt:lpstr>
      <vt:lpstr>End-of-Year Snapshot of EQUIP </vt:lpstr>
      <vt:lpstr>EQUIP Stakeholders</vt:lpstr>
      <vt:lpstr>Getting Started...</vt:lpstr>
      <vt:lpstr>Creation of a Young Adult Program</vt:lpstr>
      <vt:lpstr>Getting Young Adult Feedback</vt:lpstr>
      <vt:lpstr>Core Concepts and Message</vt:lpstr>
      <vt:lpstr>Establishing Goals for Youth Transition Programming</vt:lpstr>
      <vt:lpstr>Creating Young Adult Buy-in</vt:lpstr>
      <vt:lpstr>The Power of a Peer-Led  Group</vt:lpstr>
      <vt:lpstr>How to Create a Peer-Led  Group</vt:lpstr>
      <vt:lpstr>Attendee and Leader Expectations</vt:lpstr>
      <vt:lpstr>Leadership Component</vt:lpstr>
      <vt:lpstr>Use of Social Media and Promotional Flyers/Videos</vt:lpstr>
      <vt:lpstr>Hear From an EQUIP Young Adult Leader</vt:lpstr>
      <vt:lpstr>Funding &amp; Sustainability</vt:lpstr>
      <vt:lpstr>History of Developing a Young Adult Leadership Group</vt:lpstr>
      <vt:lpstr>Able SC’s Youth Transition Programs</vt:lpstr>
      <vt:lpstr>Young Adults are now the Majority at our CIL</vt:lpstr>
      <vt:lpstr>Community Partnerships &amp; Collaboration</vt:lpstr>
      <vt:lpstr>Community Activism</vt:lpstr>
      <vt:lpstr>Ways EQUIP Stays Engaged in within the South Carolina Community</vt:lpstr>
      <vt:lpstr>Questions and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EQUIP Young Adults with Disability Pride and  Self-Advocacy</dc:title>
  <dc:creator>rachel kaplan</dc:creator>
  <cp:lastModifiedBy>Mary Olson</cp:lastModifiedBy>
  <cp:revision>8</cp:revision>
  <dcterms:modified xsi:type="dcterms:W3CDTF">2016-11-08T21:52:40Z</dcterms:modified>
</cp:coreProperties>
</file>