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83" r:id="rId2"/>
    <p:sldId id="288" r:id="rId3"/>
    <p:sldId id="296" r:id="rId4"/>
    <p:sldId id="257" r:id="rId5"/>
    <p:sldId id="258" r:id="rId6"/>
    <p:sldId id="259" r:id="rId7"/>
    <p:sldId id="279" r:id="rId8"/>
    <p:sldId id="286" r:id="rId9"/>
    <p:sldId id="289" r:id="rId10"/>
    <p:sldId id="261" r:id="rId11"/>
    <p:sldId id="287" r:id="rId12"/>
    <p:sldId id="293" r:id="rId13"/>
    <p:sldId id="294" r:id="rId14"/>
    <p:sldId id="263" r:id="rId15"/>
    <p:sldId id="265" r:id="rId16"/>
    <p:sldId id="266" r:id="rId17"/>
    <p:sldId id="290" r:id="rId18"/>
    <p:sldId id="278" r:id="rId19"/>
    <p:sldId id="267" r:id="rId20"/>
    <p:sldId id="295" r:id="rId21"/>
    <p:sldId id="291" r:id="rId22"/>
    <p:sldId id="269" r:id="rId23"/>
    <p:sldId id="270" r:id="rId24"/>
    <p:sldId id="271" r:id="rId25"/>
    <p:sldId id="272" r:id="rId26"/>
    <p:sldId id="273" r:id="rId27"/>
    <p:sldId id="292"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943"/>
    <a:srgbClr val="0F314F"/>
    <a:srgbClr val="7C0C00"/>
    <a:srgbClr val="6D0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7"/>
    <p:restoredTop sz="64317"/>
  </p:normalViewPr>
  <p:slideViewPr>
    <p:cSldViewPr>
      <p:cViewPr varScale="1">
        <p:scale>
          <a:sx n="53" d="100"/>
          <a:sy n="53" d="100"/>
        </p:scale>
        <p:origin x="117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AA0B7EB-4744-9246-82B3-8E59998AB44A}" type="datetimeFigureOut">
              <a:rPr lang="en-US" smtClean="0"/>
              <a:t>11/8/2016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25CDC0EC-3C58-FD40-9CAB-2FB7749B93FB}" type="slidenum">
              <a:rPr lang="en-US" smtClean="0"/>
              <a:t>‹#›</a:t>
            </a:fld>
            <a:endParaRPr lang="en-US"/>
          </a:p>
        </p:txBody>
      </p:sp>
    </p:spTree>
    <p:extLst>
      <p:ext uri="{BB962C8B-B14F-4D97-AF65-F5344CB8AC3E}">
        <p14:creationId xmlns:p14="http://schemas.microsoft.com/office/powerpoint/2010/main" val="122010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DC0EC-3C58-FD40-9CAB-2FB7749B93FB}" type="slidenum">
              <a:rPr lang="en-US" smtClean="0"/>
              <a:t>3</a:t>
            </a:fld>
            <a:endParaRPr lang="en-US"/>
          </a:p>
        </p:txBody>
      </p:sp>
    </p:spTree>
    <p:extLst>
      <p:ext uri="{BB962C8B-B14F-4D97-AF65-F5344CB8AC3E}">
        <p14:creationId xmlns:p14="http://schemas.microsoft.com/office/powerpoint/2010/main" val="79771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DC0EC-3C58-FD40-9CAB-2FB7749B93FB}" type="slidenum">
              <a:rPr lang="en-US" smtClean="0"/>
              <a:t>7</a:t>
            </a:fld>
            <a:endParaRPr lang="en-US"/>
          </a:p>
        </p:txBody>
      </p:sp>
    </p:spTree>
    <p:extLst>
      <p:ext uri="{BB962C8B-B14F-4D97-AF65-F5344CB8AC3E}">
        <p14:creationId xmlns:p14="http://schemas.microsoft.com/office/powerpoint/2010/main" val="60058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5FEB7-BA79-41C4-8040-4B2D0A7969AC}"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12900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5FEB7-BA79-41C4-8040-4B2D0A7969AC}"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198564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5FEB7-BA79-41C4-8040-4B2D0A7969AC}"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91621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5FEB7-BA79-41C4-8040-4B2D0A7969AC}"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126301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5FEB7-BA79-41C4-8040-4B2D0A7969AC}"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183714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5FEB7-BA79-41C4-8040-4B2D0A7969AC}"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3359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5FEB7-BA79-41C4-8040-4B2D0A7969AC}"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34335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5FEB7-BA79-41C4-8040-4B2D0A7969AC}"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50694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5FEB7-BA79-41C4-8040-4B2D0A7969AC}"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111967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5FEB7-BA79-41C4-8040-4B2D0A7969AC}"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213964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5FEB7-BA79-41C4-8040-4B2D0A7969AC}"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0E25F-1DCD-4973-B0A6-567699A7AEE4}" type="slidenum">
              <a:rPr lang="en-US" smtClean="0"/>
              <a:t>‹#›</a:t>
            </a:fld>
            <a:endParaRPr lang="en-US"/>
          </a:p>
        </p:txBody>
      </p:sp>
    </p:spTree>
    <p:extLst>
      <p:ext uri="{BB962C8B-B14F-4D97-AF65-F5344CB8AC3E}">
        <p14:creationId xmlns:p14="http://schemas.microsoft.com/office/powerpoint/2010/main" val="132359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E5FEB7-BA79-41C4-8040-4B2D0A7969AC}" type="datetimeFigureOut">
              <a:rPr lang="en-US" smtClean="0"/>
              <a:t>11/8/2016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80E25F-1DCD-4973-B0A6-567699A7AEE4}" type="slidenum">
              <a:rPr lang="en-US" smtClean="0"/>
              <a:t>‹#›</a:t>
            </a:fld>
            <a:endParaRPr lang="en-US"/>
          </a:p>
        </p:txBody>
      </p:sp>
    </p:spTree>
    <p:extLst>
      <p:ext uri="{BB962C8B-B14F-4D97-AF65-F5344CB8AC3E}">
        <p14:creationId xmlns:p14="http://schemas.microsoft.com/office/powerpoint/2010/main" val="1176739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antwrp.gsfc.nasa.gov/apod/image/0409/frances2_noaa_big.jpg" TargetMode="External"/><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3" name="Title 1"/>
          <p:cNvSpPr txBox="1">
            <a:spLocks/>
          </p:cNvSpPr>
          <p:nvPr/>
        </p:nvSpPr>
        <p:spPr>
          <a:xfrm>
            <a:off x="228600" y="0"/>
            <a:ext cx="89154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spc="400" dirty="0" smtClean="0">
                <a:solidFill>
                  <a:schemeClr val="bg1"/>
                </a:solidFill>
                <a:latin typeface="Arial Black" panose="020B0A04020102020204" pitchFamily="34" charset="0"/>
                <a:cs typeface="Tunga" pitchFamily="2"/>
              </a:rPr>
              <a:t>Emergency and Disaster</a:t>
            </a:r>
            <a:endParaRPr lang="en-US" sz="2400" b="1" spc="400" dirty="0">
              <a:solidFill>
                <a:schemeClr val="bg1"/>
              </a:solidFill>
              <a:latin typeface="Arial Black" panose="020B0A04020102020204" pitchFamily="34" charset="0"/>
              <a:cs typeface="Tunga" pitchFamily="2"/>
            </a:endParaRPr>
          </a:p>
        </p:txBody>
      </p:sp>
      <p:sp>
        <p:nvSpPr>
          <p:cNvPr id="4" name="Title 1"/>
          <p:cNvSpPr txBox="1">
            <a:spLocks/>
          </p:cNvSpPr>
          <p:nvPr/>
        </p:nvSpPr>
        <p:spPr>
          <a:xfrm>
            <a:off x="0" y="6034694"/>
            <a:ext cx="89154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400" b="1" spc="400" dirty="0" smtClean="0">
                <a:solidFill>
                  <a:schemeClr val="bg1"/>
                </a:solidFill>
                <a:latin typeface="Arial Black" panose="020B0A04020102020204" pitchFamily="34" charset="0"/>
                <a:cs typeface="Tunga" pitchFamily="2"/>
              </a:rPr>
              <a:t>Preparedness</a:t>
            </a:r>
            <a:endParaRPr lang="en-US" sz="2400" b="1" spc="400" dirty="0">
              <a:solidFill>
                <a:schemeClr val="bg1"/>
              </a:solidFill>
              <a:latin typeface="Arial Black" panose="020B0A04020102020204" pitchFamily="34" charset="0"/>
              <a:cs typeface="Tunga" pitchFamily="2"/>
            </a:endParaRPr>
          </a:p>
        </p:txBody>
      </p:sp>
    </p:spTree>
    <p:extLst>
      <p:ext uri="{BB962C8B-B14F-4D97-AF65-F5344CB8AC3E}">
        <p14:creationId xmlns:p14="http://schemas.microsoft.com/office/powerpoint/2010/main" val="1871649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19050"/>
            <a:ext cx="9372600" cy="7029450"/>
          </a:xfrm>
          <a:prstGeom prst="rect">
            <a:avLst/>
          </a:prstGeom>
          <a:effectLst>
            <a:glow rad="228600">
              <a:schemeClr val="tx1">
                <a:alpha val="40000"/>
              </a:schemeClr>
            </a:glow>
            <a:softEdge rad="317500"/>
          </a:effectLst>
        </p:spPr>
      </p:pic>
      <p:sp>
        <p:nvSpPr>
          <p:cNvPr id="2" name="Title 1"/>
          <p:cNvSpPr>
            <a:spLocks noGrp="1"/>
          </p:cNvSpPr>
          <p:nvPr>
            <p:ph type="title"/>
          </p:nvPr>
        </p:nvSpPr>
        <p:spPr/>
        <p:txBody>
          <a:bodyPr/>
          <a:lstStyle/>
          <a:p>
            <a:r>
              <a:rPr lang="en-US" b="1" dirty="0" smtClean="0">
                <a:solidFill>
                  <a:schemeClr val="bg1"/>
                </a:solidFill>
              </a:rPr>
              <a:t>Occurrences (historical)</a:t>
            </a:r>
            <a:endParaRPr lang="en-US" b="1" dirty="0">
              <a:solidFill>
                <a:schemeClr val="bg1"/>
              </a:solidFill>
            </a:endParaRPr>
          </a:p>
        </p:txBody>
      </p:sp>
      <p:sp>
        <p:nvSpPr>
          <p:cNvPr id="3" name="Content Placeholder 2"/>
          <p:cNvSpPr>
            <a:spLocks noGrp="1"/>
          </p:cNvSpPr>
          <p:nvPr>
            <p:ph idx="1"/>
          </p:nvPr>
        </p:nvSpPr>
        <p:spPr>
          <a:xfrm>
            <a:off x="628650" y="2354262"/>
            <a:ext cx="7886700" cy="3817938"/>
          </a:xfrm>
        </p:spPr>
        <p:txBody>
          <a:bodyPr>
            <a:normAutofit/>
          </a:bodyPr>
          <a:lstStyle/>
          <a:p>
            <a:pPr>
              <a:buFont typeface="Wingdings" panose="05000000000000000000" pitchFamily="2" charset="2"/>
              <a:buChar char="§"/>
            </a:pPr>
            <a:r>
              <a:rPr lang="en-US" sz="3200" b="1" dirty="0" smtClean="0">
                <a:solidFill>
                  <a:schemeClr val="bg1"/>
                </a:solidFill>
              </a:rPr>
              <a:t>Statistics:</a:t>
            </a:r>
            <a:endParaRPr lang="en-US" sz="3200" b="1" dirty="0">
              <a:solidFill>
                <a:schemeClr val="bg1"/>
              </a:solidFill>
            </a:endParaRPr>
          </a:p>
          <a:p>
            <a:pPr lvl="2">
              <a:buClrTx/>
              <a:buFont typeface="Arial" panose="020B0604020202020204" pitchFamily="34" charset="0"/>
              <a:buChar char="•"/>
            </a:pPr>
            <a:r>
              <a:rPr lang="en-US" sz="2000" b="1" dirty="0">
                <a:solidFill>
                  <a:schemeClr val="bg1"/>
                </a:solidFill>
              </a:rPr>
              <a:t>X</a:t>
            </a:r>
          </a:p>
          <a:p>
            <a:pPr lvl="2">
              <a:buClrTx/>
              <a:buFont typeface="Arial" panose="020B0604020202020204" pitchFamily="34" charset="0"/>
              <a:buChar char="•"/>
            </a:pPr>
            <a:r>
              <a:rPr lang="en-US" sz="2000" b="1" dirty="0">
                <a:solidFill>
                  <a:schemeClr val="bg1"/>
                </a:solidFill>
              </a:rPr>
              <a:t>X</a:t>
            </a:r>
          </a:p>
          <a:p>
            <a:pPr lvl="2">
              <a:buClrTx/>
              <a:buFont typeface="Arial" panose="020B0604020202020204" pitchFamily="34" charset="0"/>
              <a:buChar char="•"/>
            </a:pPr>
            <a:r>
              <a:rPr lang="en-US" sz="2000" b="1" dirty="0">
                <a:solidFill>
                  <a:schemeClr val="bg1"/>
                </a:solidFill>
              </a:rPr>
              <a:t>X</a:t>
            </a:r>
          </a:p>
          <a:p>
            <a:pPr>
              <a:buFont typeface="Wingdings" panose="05000000000000000000" pitchFamily="2" charset="2"/>
              <a:buChar char="§"/>
            </a:pPr>
            <a:r>
              <a:rPr lang="en-US" sz="3200" b="1" dirty="0" smtClean="0">
                <a:solidFill>
                  <a:schemeClr val="bg1"/>
                </a:solidFill>
              </a:rPr>
              <a:t>Examples:</a:t>
            </a:r>
          </a:p>
          <a:p>
            <a:pPr lvl="2">
              <a:buClrTx/>
              <a:buFont typeface="Arial" panose="020B0604020202020204" pitchFamily="34" charset="0"/>
              <a:buChar char="•"/>
            </a:pPr>
            <a:r>
              <a:rPr lang="en-US" sz="2000" b="1" dirty="0">
                <a:solidFill>
                  <a:schemeClr val="bg1"/>
                </a:solidFill>
              </a:rPr>
              <a:t>X</a:t>
            </a:r>
          </a:p>
          <a:p>
            <a:pPr lvl="2">
              <a:buClrTx/>
              <a:buFont typeface="Arial" panose="020B0604020202020204" pitchFamily="34" charset="0"/>
              <a:buChar char="•"/>
            </a:pPr>
            <a:r>
              <a:rPr lang="en-US" sz="2000" b="1" dirty="0">
                <a:solidFill>
                  <a:schemeClr val="bg1"/>
                </a:solidFill>
              </a:rPr>
              <a:t>X</a:t>
            </a:r>
          </a:p>
          <a:p>
            <a:pPr lvl="2">
              <a:buClrTx/>
              <a:buFont typeface="Arial" panose="020B0604020202020204" pitchFamily="34" charset="0"/>
              <a:buChar char="•"/>
            </a:pPr>
            <a:r>
              <a:rPr lang="en-US" sz="2000" b="1" dirty="0">
                <a:solidFill>
                  <a:schemeClr val="bg1"/>
                </a:solidFill>
              </a:rPr>
              <a:t>X</a:t>
            </a:r>
          </a:p>
          <a:p>
            <a:pPr marL="237744" lvl="2" indent="0">
              <a:buNone/>
            </a:pPr>
            <a:endParaRPr lang="en-US" sz="2000" b="1" dirty="0">
              <a:solidFill>
                <a:schemeClr val="bg1"/>
              </a:solidFill>
            </a:endParaRPr>
          </a:p>
        </p:txBody>
      </p:sp>
    </p:spTree>
    <p:extLst>
      <p:ext uri="{BB962C8B-B14F-4D97-AF65-F5344CB8AC3E}">
        <p14:creationId xmlns:p14="http://schemas.microsoft.com/office/powerpoint/2010/main" val="332922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76400"/>
            <a:ext cx="9144000" cy="5225142"/>
          </a:xfrm>
          <a:prstGeom prst="rect">
            <a:avLst/>
          </a:prstGeom>
        </p:spPr>
      </p:pic>
      <p:sp>
        <p:nvSpPr>
          <p:cNvPr id="4" name="Title 1"/>
          <p:cNvSpPr txBox="1">
            <a:spLocks/>
          </p:cNvSpPr>
          <p:nvPr/>
        </p:nvSpPr>
        <p:spPr>
          <a:xfrm>
            <a:off x="0" y="0"/>
            <a:ext cx="9144000" cy="1690689"/>
          </a:xfrm>
          <a:prstGeom prst="rect">
            <a:avLst/>
          </a:prstGeom>
          <a:solidFill>
            <a:schemeClr val="tx1"/>
          </a:solidFill>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a:solidFill>
                  <a:schemeClr val="bg1"/>
                </a:solidFill>
              </a:rPr>
              <a:t> </a:t>
            </a:r>
            <a:r>
              <a:rPr lang="en-US" sz="4400" dirty="0" smtClean="0">
                <a:solidFill>
                  <a:schemeClr val="bg1"/>
                </a:solidFill>
              </a:rPr>
              <a:t>  Risks to general population</a:t>
            </a:r>
            <a:endParaRPr lang="en-US" sz="4400" dirty="0">
              <a:solidFill>
                <a:schemeClr val="bg1"/>
              </a:solidFill>
            </a:endParaRPr>
          </a:p>
        </p:txBody>
      </p:sp>
    </p:spTree>
    <p:extLst>
      <p:ext uri="{BB962C8B-B14F-4D97-AF65-F5344CB8AC3E}">
        <p14:creationId xmlns:p14="http://schemas.microsoft.com/office/powerpoint/2010/main" val="55263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138569" y="-1138571"/>
            <a:ext cx="6866861" cy="9144000"/>
          </a:xfrm>
          <a:prstGeom prst="rect">
            <a:avLst/>
          </a:prstGeom>
        </p:spPr>
      </p:pic>
      <p:sp>
        <p:nvSpPr>
          <p:cNvPr id="3" name="Rectangle 2"/>
          <p:cNvSpPr/>
          <p:nvPr/>
        </p:nvSpPr>
        <p:spPr>
          <a:xfrm>
            <a:off x="3429000" y="2667000"/>
            <a:ext cx="4108304" cy="1015663"/>
          </a:xfrm>
          <a:prstGeom prst="rect">
            <a:avLst/>
          </a:prstGeom>
        </p:spPr>
        <p:txBody>
          <a:bodyPr wrap="none">
            <a:spAutoFit/>
          </a:bodyPr>
          <a:lstStyle/>
          <a:p>
            <a:r>
              <a:rPr lang="en-US" sz="6000" b="1" spc="1000" dirty="0">
                <a:solidFill>
                  <a:schemeClr val="bg1"/>
                </a:solidFill>
              </a:rPr>
              <a:t>Isolation</a:t>
            </a:r>
          </a:p>
        </p:txBody>
      </p:sp>
    </p:spTree>
    <p:extLst>
      <p:ext uri="{BB962C8B-B14F-4D97-AF65-F5344CB8AC3E}">
        <p14:creationId xmlns:p14="http://schemas.microsoft.com/office/powerpoint/2010/main" val="151892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Content Placeholder 2"/>
          <p:cNvSpPr txBox="1">
            <a:spLocks/>
          </p:cNvSpPr>
          <p:nvPr/>
        </p:nvSpPr>
        <p:spPr>
          <a:xfrm>
            <a:off x="0" y="0"/>
            <a:ext cx="9144000" cy="6858000"/>
          </a:xfrm>
          <a:prstGeom prst="rect">
            <a:avLst/>
          </a:prstGeom>
        </p:spPr>
        <p:txBody>
          <a:bodyPr anchor="ct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2">
              <a:buFont typeface="Wingdings" charset="2"/>
              <a:buChar char="§"/>
            </a:pPr>
            <a:r>
              <a:rPr lang="en-US" sz="3600" b="1" dirty="0" smtClean="0">
                <a:solidFill>
                  <a:schemeClr val="bg1"/>
                </a:solidFill>
              </a:rPr>
              <a:t>Unable to get out into the community</a:t>
            </a:r>
          </a:p>
          <a:p>
            <a:pPr lvl="2">
              <a:buFont typeface="Wingdings" charset="2"/>
              <a:buChar char="§"/>
            </a:pPr>
            <a:r>
              <a:rPr lang="en-US" sz="3600" b="1" dirty="0" smtClean="0">
                <a:solidFill>
                  <a:schemeClr val="bg1"/>
                </a:solidFill>
              </a:rPr>
              <a:t>Unable to communicate</a:t>
            </a:r>
          </a:p>
          <a:p>
            <a:pPr lvl="3">
              <a:buFont typeface="Wingdings" charset="2"/>
              <a:buChar char="§"/>
            </a:pPr>
            <a:r>
              <a:rPr lang="en-US" sz="3200" b="1" dirty="0" smtClean="0">
                <a:solidFill>
                  <a:schemeClr val="bg1"/>
                </a:solidFill>
              </a:rPr>
              <a:t>Phone</a:t>
            </a:r>
          </a:p>
          <a:p>
            <a:pPr lvl="3">
              <a:buFont typeface="Wingdings" charset="2"/>
              <a:buChar char="§"/>
            </a:pPr>
            <a:r>
              <a:rPr lang="en-US" sz="3200" b="1" dirty="0" smtClean="0">
                <a:solidFill>
                  <a:schemeClr val="bg1"/>
                </a:solidFill>
              </a:rPr>
              <a:t>Email</a:t>
            </a:r>
          </a:p>
          <a:p>
            <a:pPr lvl="3">
              <a:buFont typeface="Wingdings" charset="2"/>
              <a:buChar char="§"/>
            </a:pPr>
            <a:r>
              <a:rPr lang="en-US" sz="3200" b="1" dirty="0" smtClean="0">
                <a:solidFill>
                  <a:schemeClr val="bg1"/>
                </a:solidFill>
              </a:rPr>
              <a:t>Neighbors</a:t>
            </a:r>
          </a:p>
          <a:p>
            <a:pPr lvl="3">
              <a:buFont typeface="Wingdings" charset="2"/>
              <a:buChar char="§"/>
            </a:pPr>
            <a:endParaRPr lang="en-US" sz="3200" b="1" dirty="0" smtClean="0">
              <a:solidFill>
                <a:schemeClr val="bg1"/>
              </a:solidFill>
            </a:endParaRPr>
          </a:p>
          <a:p>
            <a:pPr marL="914400" lvl="4" indent="-342900">
              <a:buFont typeface="Wingdings" charset="2"/>
              <a:buChar char="§"/>
            </a:pPr>
            <a:r>
              <a:rPr lang="en-US" sz="3200" b="1" dirty="0" smtClean="0">
                <a:solidFill>
                  <a:schemeClr val="bg1"/>
                </a:solidFill>
              </a:rPr>
              <a:t>What is happening?</a:t>
            </a:r>
          </a:p>
          <a:p>
            <a:pPr marL="1143000" lvl="5" indent="-342900">
              <a:buFont typeface="Wingdings" charset="2"/>
              <a:buChar char="§"/>
            </a:pPr>
            <a:r>
              <a:rPr lang="en-US" sz="3200" b="1" dirty="0" smtClean="0">
                <a:solidFill>
                  <a:schemeClr val="bg1"/>
                </a:solidFill>
              </a:rPr>
              <a:t>Television</a:t>
            </a:r>
          </a:p>
          <a:p>
            <a:pPr marL="1143000" lvl="5" indent="-342900">
              <a:buFont typeface="Wingdings" charset="2"/>
              <a:buChar char="§"/>
            </a:pPr>
            <a:r>
              <a:rPr lang="en-US" sz="3200" b="1" dirty="0" smtClean="0">
                <a:solidFill>
                  <a:schemeClr val="bg1"/>
                </a:solidFill>
              </a:rPr>
              <a:t>Radio</a:t>
            </a:r>
          </a:p>
        </p:txBody>
      </p:sp>
    </p:spTree>
    <p:extLst>
      <p:ext uri="{BB962C8B-B14F-4D97-AF65-F5344CB8AC3E}">
        <p14:creationId xmlns:p14="http://schemas.microsoft.com/office/powerpoint/2010/main" val="107626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304800" y="304800"/>
            <a:ext cx="7886700" cy="473073"/>
          </a:xfrm>
        </p:spPr>
        <p:txBody>
          <a:bodyPr>
            <a:normAutofit/>
          </a:bodyPr>
          <a:lstStyle/>
          <a:p>
            <a:r>
              <a:rPr lang="en-US" sz="2000" b="1" dirty="0">
                <a:solidFill>
                  <a:schemeClr val="bg1"/>
                </a:solidFill>
                <a:latin typeface="+mn-lt"/>
              </a:rPr>
              <a:t>Risks to general </a:t>
            </a:r>
            <a:r>
              <a:rPr lang="en-US" sz="2000" b="1" dirty="0" smtClean="0">
                <a:solidFill>
                  <a:schemeClr val="bg1"/>
                </a:solidFill>
                <a:latin typeface="+mn-lt"/>
              </a:rPr>
              <a:t>population (Continued)</a:t>
            </a:r>
            <a:endParaRPr lang="en-US" sz="2000" b="1" dirty="0">
              <a:solidFill>
                <a:schemeClr val="bg1"/>
              </a:solidFill>
              <a:latin typeface="+mn-lt"/>
            </a:endParaRPr>
          </a:p>
        </p:txBody>
      </p:sp>
      <p:sp>
        <p:nvSpPr>
          <p:cNvPr id="3" name="Content Placeholder 2"/>
          <p:cNvSpPr>
            <a:spLocks noGrp="1"/>
          </p:cNvSpPr>
          <p:nvPr>
            <p:ph idx="1"/>
          </p:nvPr>
        </p:nvSpPr>
        <p:spPr>
          <a:xfrm>
            <a:off x="304800" y="1371600"/>
            <a:ext cx="8839200" cy="5486399"/>
          </a:xfrm>
        </p:spPr>
        <p:txBody>
          <a:bodyPr>
            <a:noAutofit/>
          </a:bodyPr>
          <a:lstStyle/>
          <a:p>
            <a:pPr>
              <a:buFont typeface="Wingdings" charset="2"/>
              <a:buChar char="§"/>
            </a:pPr>
            <a:r>
              <a:rPr lang="en-US" sz="3600" b="1" dirty="0" smtClean="0">
                <a:solidFill>
                  <a:schemeClr val="bg1"/>
                </a:solidFill>
              </a:rPr>
              <a:t>Power outage</a:t>
            </a:r>
            <a:endParaRPr lang="en-US" sz="3600" b="1" dirty="0">
              <a:solidFill>
                <a:schemeClr val="bg1"/>
              </a:solidFill>
            </a:endParaRPr>
          </a:p>
          <a:p>
            <a:pPr lvl="2">
              <a:buClrTx/>
              <a:buFont typeface="Wingdings" charset="2"/>
              <a:buChar char="§"/>
            </a:pPr>
            <a:r>
              <a:rPr lang="en-US" sz="2400" b="1" dirty="0" smtClean="0">
                <a:solidFill>
                  <a:schemeClr val="bg1"/>
                </a:solidFill>
              </a:rPr>
              <a:t>Refrigerator/freezer</a:t>
            </a:r>
            <a:endParaRPr lang="en-US" sz="2400" b="1" dirty="0">
              <a:solidFill>
                <a:schemeClr val="bg1"/>
              </a:solidFill>
            </a:endParaRPr>
          </a:p>
          <a:p>
            <a:pPr lvl="3">
              <a:buClrTx/>
              <a:buFont typeface="Wingdings" charset="2"/>
              <a:buChar char="§"/>
            </a:pPr>
            <a:r>
              <a:rPr lang="en-US" sz="2000" b="1" dirty="0" smtClean="0">
                <a:solidFill>
                  <a:schemeClr val="bg1"/>
                </a:solidFill>
              </a:rPr>
              <a:t>Outside temperature</a:t>
            </a:r>
            <a:endParaRPr lang="en-US" sz="2000" b="1" dirty="0">
              <a:solidFill>
                <a:schemeClr val="bg1"/>
              </a:solidFill>
            </a:endParaRPr>
          </a:p>
          <a:p>
            <a:pPr marL="914400" lvl="4" indent="-342900">
              <a:buFont typeface="Wingdings" charset="2"/>
              <a:buChar char="§"/>
            </a:pPr>
            <a:r>
              <a:rPr lang="en-US" sz="2000" b="1" dirty="0" smtClean="0">
                <a:solidFill>
                  <a:schemeClr val="bg1"/>
                </a:solidFill>
              </a:rPr>
              <a:t>Heat/air conditioning</a:t>
            </a:r>
            <a:endParaRPr lang="en-US" sz="2000" b="1" dirty="0">
              <a:solidFill>
                <a:schemeClr val="bg1"/>
              </a:solidFill>
            </a:endParaRPr>
          </a:p>
          <a:p>
            <a:pPr marL="1143000" lvl="5" indent="-342900">
              <a:buFont typeface="Wingdings" charset="2"/>
              <a:buChar char="§"/>
            </a:pPr>
            <a:r>
              <a:rPr lang="en-US" sz="2000" b="1" dirty="0">
                <a:solidFill>
                  <a:schemeClr val="bg1"/>
                </a:solidFill>
              </a:rPr>
              <a:t>Television</a:t>
            </a:r>
          </a:p>
          <a:p>
            <a:pPr marL="1143000" lvl="5" indent="-342900">
              <a:buFont typeface="Wingdings" charset="2"/>
              <a:buChar char="§"/>
            </a:pPr>
            <a:r>
              <a:rPr lang="en-US" sz="2000" b="1" dirty="0" smtClean="0">
                <a:solidFill>
                  <a:schemeClr val="bg1"/>
                </a:solidFill>
              </a:rPr>
              <a:t>Radio</a:t>
            </a:r>
          </a:p>
          <a:p>
            <a:pPr>
              <a:buFont typeface="Wingdings" charset="2"/>
              <a:buChar char="§"/>
            </a:pPr>
            <a:r>
              <a:rPr lang="en-US" sz="3600" b="1" dirty="0">
                <a:solidFill>
                  <a:schemeClr val="bg1"/>
                </a:solidFill>
              </a:rPr>
              <a:t>Lack of </a:t>
            </a:r>
            <a:r>
              <a:rPr lang="en-US" sz="3600" b="1" dirty="0" smtClean="0">
                <a:solidFill>
                  <a:schemeClr val="bg1"/>
                </a:solidFill>
              </a:rPr>
              <a:t>necessities</a:t>
            </a:r>
            <a:endParaRPr lang="en-US" sz="3600" b="1" dirty="0">
              <a:solidFill>
                <a:schemeClr val="bg1"/>
              </a:solidFill>
            </a:endParaRPr>
          </a:p>
          <a:p>
            <a:pPr lvl="2">
              <a:buClrTx/>
              <a:buFont typeface="Wingdings" charset="2"/>
              <a:buChar char="§"/>
            </a:pPr>
            <a:r>
              <a:rPr lang="en-US" sz="2400" b="1" dirty="0">
                <a:solidFill>
                  <a:schemeClr val="bg1"/>
                </a:solidFill>
              </a:rPr>
              <a:t>Food</a:t>
            </a:r>
          </a:p>
          <a:p>
            <a:pPr lvl="2">
              <a:buClrTx/>
              <a:buFont typeface="Wingdings" charset="2"/>
              <a:buChar char="§"/>
            </a:pPr>
            <a:r>
              <a:rPr lang="en-US" sz="2400" b="1" dirty="0" smtClean="0">
                <a:solidFill>
                  <a:schemeClr val="bg1"/>
                </a:solidFill>
              </a:rPr>
              <a:t>Water</a:t>
            </a:r>
          </a:p>
          <a:p>
            <a:pPr marL="457200" lvl="5" indent="-457200">
              <a:spcBef>
                <a:spcPts val="800"/>
              </a:spcBef>
              <a:buClrTx/>
              <a:buFont typeface="Wingdings" charset="2"/>
              <a:buChar char="§"/>
            </a:pPr>
            <a:r>
              <a:rPr lang="en-US" sz="3600" b="1" dirty="0">
                <a:solidFill>
                  <a:schemeClr val="bg1"/>
                </a:solidFill>
              </a:rPr>
              <a:t>Extreme </a:t>
            </a:r>
            <a:r>
              <a:rPr lang="en-US" sz="3600" b="1" dirty="0" smtClean="0">
                <a:solidFill>
                  <a:schemeClr val="bg1"/>
                </a:solidFill>
              </a:rPr>
              <a:t>temperatures (heat or cooling</a:t>
            </a:r>
            <a:r>
              <a:rPr lang="en-US" sz="3600" b="1" dirty="0">
                <a:solidFill>
                  <a:schemeClr val="bg1"/>
                </a:solidFill>
              </a:rPr>
              <a:t>)</a:t>
            </a:r>
          </a:p>
          <a:p>
            <a:pPr marL="237744" lvl="5" indent="0">
              <a:spcBef>
                <a:spcPts val="800"/>
              </a:spcBef>
              <a:buClrTx/>
              <a:buNone/>
            </a:pPr>
            <a:endParaRPr lang="en-US" sz="2000" b="1" dirty="0" smtClean="0">
              <a:solidFill>
                <a:schemeClr val="bg1"/>
              </a:solidFill>
            </a:endParaRPr>
          </a:p>
          <a:p>
            <a:endParaRPr lang="en-US" sz="3600" b="1" dirty="0">
              <a:solidFill>
                <a:schemeClr val="bg1"/>
              </a:solidFill>
            </a:endParaRPr>
          </a:p>
        </p:txBody>
      </p:sp>
    </p:spTree>
    <p:extLst>
      <p:ext uri="{BB962C8B-B14F-4D97-AF65-F5344CB8AC3E}">
        <p14:creationId xmlns:p14="http://schemas.microsoft.com/office/powerpoint/2010/main" val="171020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19050"/>
            <a:ext cx="9372600" cy="7029450"/>
          </a:xfrm>
          <a:prstGeom prst="rect">
            <a:avLst/>
          </a:prstGeom>
          <a:effectLst>
            <a:glow rad="228600">
              <a:schemeClr val="tx1">
                <a:alpha val="40000"/>
              </a:schemeClr>
            </a:glow>
            <a:softEdge rad="317500"/>
          </a:effectLst>
        </p:spPr>
      </p:pic>
      <p:sp>
        <p:nvSpPr>
          <p:cNvPr id="2" name="Title 1"/>
          <p:cNvSpPr>
            <a:spLocks noGrp="1"/>
          </p:cNvSpPr>
          <p:nvPr>
            <p:ph type="title"/>
          </p:nvPr>
        </p:nvSpPr>
        <p:spPr>
          <a:xfrm>
            <a:off x="628650" y="365127"/>
            <a:ext cx="7886700" cy="627062"/>
          </a:xfrm>
        </p:spPr>
        <p:txBody>
          <a:bodyPr>
            <a:normAutofit/>
          </a:bodyPr>
          <a:lstStyle/>
          <a:p>
            <a:r>
              <a:rPr lang="en-US" sz="2000" b="1" dirty="0">
                <a:solidFill>
                  <a:schemeClr val="bg1"/>
                </a:solidFill>
              </a:rPr>
              <a:t>Risks to general population (Continued)</a:t>
            </a:r>
          </a:p>
        </p:txBody>
      </p:sp>
      <p:sp>
        <p:nvSpPr>
          <p:cNvPr id="3" name="Content Placeholder 2"/>
          <p:cNvSpPr>
            <a:spLocks noGrp="1"/>
          </p:cNvSpPr>
          <p:nvPr>
            <p:ph idx="1"/>
          </p:nvPr>
        </p:nvSpPr>
        <p:spPr>
          <a:xfrm>
            <a:off x="628650" y="1905000"/>
            <a:ext cx="7886700" cy="4271963"/>
          </a:xfrm>
        </p:spPr>
        <p:txBody>
          <a:bodyPr>
            <a:noAutofit/>
          </a:bodyPr>
          <a:lstStyle/>
          <a:p>
            <a:pPr>
              <a:lnSpc>
                <a:spcPct val="140000"/>
              </a:lnSpc>
              <a:spcAft>
                <a:spcPts val="600"/>
              </a:spcAft>
              <a:buFont typeface="Wingdings" panose="05000000000000000000" pitchFamily="2" charset="2"/>
              <a:buChar char="§"/>
            </a:pPr>
            <a:r>
              <a:rPr lang="en-US" sz="4000" b="1" dirty="0" smtClean="0">
                <a:solidFill>
                  <a:schemeClr val="bg1"/>
                </a:solidFill>
              </a:rPr>
              <a:t>Dangerous situations</a:t>
            </a:r>
            <a:endParaRPr lang="en-US" sz="4000" b="1" dirty="0">
              <a:solidFill>
                <a:schemeClr val="bg1"/>
              </a:solidFill>
            </a:endParaRPr>
          </a:p>
          <a:p>
            <a:pPr lvl="2">
              <a:buClrTx/>
              <a:buFont typeface="Arial" panose="020B0604020202020204" pitchFamily="34" charset="0"/>
              <a:buChar char="•"/>
            </a:pPr>
            <a:r>
              <a:rPr lang="en-US" sz="2800" b="1" dirty="0" smtClean="0">
                <a:solidFill>
                  <a:schemeClr val="bg1"/>
                </a:solidFill>
              </a:rPr>
              <a:t>Electrical shock</a:t>
            </a:r>
          </a:p>
          <a:p>
            <a:pPr lvl="2">
              <a:buClrTx/>
              <a:buFont typeface="Arial" panose="020B0604020202020204" pitchFamily="34" charset="0"/>
              <a:buChar char="•"/>
            </a:pPr>
            <a:r>
              <a:rPr lang="en-US" sz="2800" b="1" dirty="0" smtClean="0">
                <a:solidFill>
                  <a:schemeClr val="bg1"/>
                </a:solidFill>
              </a:rPr>
              <a:t>Physically hurt</a:t>
            </a:r>
          </a:p>
          <a:p>
            <a:pPr lvl="2">
              <a:buClrTx/>
              <a:buFont typeface="Arial" panose="020B0604020202020204" pitchFamily="34" charset="0"/>
              <a:buChar char="•"/>
            </a:pPr>
            <a:r>
              <a:rPr lang="en-US" sz="2800" b="1" dirty="0" smtClean="0">
                <a:solidFill>
                  <a:schemeClr val="bg1"/>
                </a:solidFill>
              </a:rPr>
              <a:t>Flying or floating debris</a:t>
            </a:r>
          </a:p>
          <a:p>
            <a:pPr lvl="2">
              <a:buClrTx/>
              <a:buFont typeface="Arial" panose="020B0604020202020204" pitchFamily="34" charset="0"/>
              <a:buChar char="•"/>
            </a:pPr>
            <a:r>
              <a:rPr lang="en-US" sz="2800" b="1" dirty="0" smtClean="0">
                <a:solidFill>
                  <a:schemeClr val="bg1"/>
                </a:solidFill>
              </a:rPr>
              <a:t>Swept away</a:t>
            </a:r>
          </a:p>
          <a:p>
            <a:pPr lvl="2">
              <a:buClrTx/>
              <a:buFont typeface="Arial" panose="020B0604020202020204" pitchFamily="34" charset="0"/>
              <a:buChar char="•"/>
            </a:pPr>
            <a:r>
              <a:rPr lang="en-US" sz="2800" b="1" dirty="0" smtClean="0">
                <a:solidFill>
                  <a:schemeClr val="bg1"/>
                </a:solidFill>
              </a:rPr>
              <a:t>Buried</a:t>
            </a:r>
          </a:p>
          <a:p>
            <a:pPr lvl="2">
              <a:buClrTx/>
              <a:buFont typeface="Arial" panose="020B0604020202020204" pitchFamily="34" charset="0"/>
              <a:buChar char="•"/>
            </a:pPr>
            <a:r>
              <a:rPr lang="en-US" sz="2800" b="1" dirty="0" smtClean="0">
                <a:solidFill>
                  <a:schemeClr val="bg1"/>
                </a:solidFill>
              </a:rPr>
              <a:t>Etc.</a:t>
            </a:r>
            <a:endParaRPr lang="en-US" sz="2800" b="1" dirty="0">
              <a:solidFill>
                <a:schemeClr val="bg1"/>
              </a:solidFill>
            </a:endParaRPr>
          </a:p>
          <a:p>
            <a:endParaRPr lang="en-US" sz="4000" b="1" dirty="0">
              <a:solidFill>
                <a:schemeClr val="bg1"/>
              </a:solidFill>
            </a:endParaRPr>
          </a:p>
        </p:txBody>
      </p:sp>
    </p:spTree>
    <p:extLst>
      <p:ext uri="{BB962C8B-B14F-4D97-AF65-F5344CB8AC3E}">
        <p14:creationId xmlns:p14="http://schemas.microsoft.com/office/powerpoint/2010/main" val="2916199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19050"/>
            <a:ext cx="9372600" cy="7029450"/>
          </a:xfrm>
          <a:prstGeom prst="rect">
            <a:avLst/>
          </a:prstGeom>
          <a:effectLst>
            <a:glow rad="228600">
              <a:schemeClr val="tx1">
                <a:alpha val="40000"/>
              </a:schemeClr>
            </a:glow>
            <a:softEdge rad="317500"/>
          </a:effectLst>
        </p:spPr>
      </p:pic>
      <p:sp>
        <p:nvSpPr>
          <p:cNvPr id="2" name="Title 1"/>
          <p:cNvSpPr>
            <a:spLocks noGrp="1"/>
          </p:cNvSpPr>
          <p:nvPr>
            <p:ph type="title"/>
          </p:nvPr>
        </p:nvSpPr>
        <p:spPr>
          <a:xfrm>
            <a:off x="1368056" y="4648200"/>
            <a:ext cx="6556744" cy="1325563"/>
          </a:xfrm>
        </p:spPr>
        <p:txBody>
          <a:bodyPr anchor="ctr">
            <a:normAutofit/>
          </a:bodyPr>
          <a:lstStyle/>
          <a:p>
            <a:r>
              <a:rPr lang="en-US" sz="4000" b="1" dirty="0" smtClean="0">
                <a:solidFill>
                  <a:schemeClr val="bg1"/>
                </a:solidFill>
              </a:rPr>
              <a:t>Risks to People with Disabilities</a:t>
            </a:r>
            <a:endParaRPr lang="en-US" sz="40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295400"/>
            <a:ext cx="6273800" cy="3559700"/>
          </a:xfrm>
          <a:prstGeom prst="rect">
            <a:avLst/>
          </a:prstGeom>
        </p:spPr>
      </p:pic>
    </p:spTree>
    <p:extLst>
      <p:ext uri="{BB962C8B-B14F-4D97-AF65-F5344CB8AC3E}">
        <p14:creationId xmlns:p14="http://schemas.microsoft.com/office/powerpoint/2010/main" val="4109259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19050"/>
            <a:ext cx="9372600" cy="7029450"/>
          </a:xfrm>
          <a:prstGeom prst="rect">
            <a:avLst/>
          </a:prstGeom>
          <a:effectLst>
            <a:glow rad="228600">
              <a:schemeClr val="tx1">
                <a:alpha val="40000"/>
              </a:schemeClr>
            </a:glow>
            <a:softEdge rad="317500"/>
          </a:effectLst>
        </p:spPr>
      </p:pic>
      <p:sp>
        <p:nvSpPr>
          <p:cNvPr id="2" name="Content Placeholder 2"/>
          <p:cNvSpPr txBox="1">
            <a:spLocks/>
          </p:cNvSpPr>
          <p:nvPr/>
        </p:nvSpPr>
        <p:spPr>
          <a:xfrm>
            <a:off x="533400" y="457200"/>
            <a:ext cx="8229600" cy="6019800"/>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panose="05000000000000000000" pitchFamily="2" charset="2"/>
              <a:buChar char="§"/>
            </a:pPr>
            <a:r>
              <a:rPr lang="en-US" sz="2800" b="1" dirty="0" smtClean="0">
                <a:solidFill>
                  <a:schemeClr val="bg1"/>
                </a:solidFill>
              </a:rPr>
              <a:t>All of the above</a:t>
            </a:r>
          </a:p>
          <a:p>
            <a:pPr>
              <a:buFont typeface="Wingdings" panose="05000000000000000000" pitchFamily="2" charset="2"/>
              <a:buChar char="§"/>
            </a:pPr>
            <a:r>
              <a:rPr lang="en-US" sz="2800" b="1" dirty="0" smtClean="0">
                <a:solidFill>
                  <a:schemeClr val="bg1"/>
                </a:solidFill>
              </a:rPr>
              <a:t>Plus + increased risk of inability to get to safe place</a:t>
            </a:r>
          </a:p>
          <a:p>
            <a:pPr lvl="2">
              <a:buFont typeface="Arial" panose="020B0604020202020204" pitchFamily="34" charset="0"/>
              <a:buChar char="•"/>
            </a:pPr>
            <a:r>
              <a:rPr lang="en-US" sz="1800" b="1" dirty="0" smtClean="0">
                <a:solidFill>
                  <a:schemeClr val="bg1"/>
                </a:solidFill>
              </a:rPr>
              <a:t>Higher – flooding</a:t>
            </a:r>
          </a:p>
          <a:p>
            <a:pPr lvl="2">
              <a:buFont typeface="Arial" panose="020B0604020202020204" pitchFamily="34" charset="0"/>
              <a:buChar char="•"/>
            </a:pPr>
            <a:r>
              <a:rPr lang="en-US" sz="1800" b="1" dirty="0" smtClean="0">
                <a:solidFill>
                  <a:schemeClr val="bg1"/>
                </a:solidFill>
              </a:rPr>
              <a:t>Lower – underground (tornados)</a:t>
            </a:r>
          </a:p>
          <a:p>
            <a:pPr lvl="2">
              <a:buFont typeface="Arial" panose="020B0604020202020204" pitchFamily="34" charset="0"/>
              <a:buChar char="•"/>
            </a:pPr>
            <a:r>
              <a:rPr lang="en-US" sz="1800" b="1" dirty="0" smtClean="0">
                <a:solidFill>
                  <a:schemeClr val="bg1"/>
                </a:solidFill>
              </a:rPr>
              <a:t>Move to another room</a:t>
            </a:r>
          </a:p>
          <a:p>
            <a:pPr>
              <a:buFont typeface="Wingdings" panose="05000000000000000000" pitchFamily="2" charset="2"/>
              <a:buChar char="§"/>
            </a:pPr>
            <a:r>
              <a:rPr lang="en-US" sz="2800" b="1" dirty="0" smtClean="0">
                <a:solidFill>
                  <a:schemeClr val="bg1"/>
                </a:solidFill>
              </a:rPr>
              <a:t>Plus + increased risk of inability to get out (before or after)</a:t>
            </a:r>
          </a:p>
          <a:p>
            <a:pPr>
              <a:buFont typeface="Wingdings" panose="05000000000000000000" pitchFamily="2" charset="2"/>
              <a:buChar char="§"/>
            </a:pPr>
            <a:r>
              <a:rPr lang="en-US" sz="2800" b="1" dirty="0" smtClean="0">
                <a:solidFill>
                  <a:schemeClr val="bg1"/>
                </a:solidFill>
              </a:rPr>
              <a:t>Plus + risk of isolation (communication)</a:t>
            </a:r>
          </a:p>
          <a:p>
            <a:pPr>
              <a:buFont typeface="Wingdings" panose="05000000000000000000" pitchFamily="2" charset="2"/>
              <a:buChar char="§"/>
            </a:pPr>
            <a:r>
              <a:rPr lang="en-US" sz="2800" b="1" dirty="0" smtClean="0">
                <a:solidFill>
                  <a:schemeClr val="bg1"/>
                </a:solidFill>
              </a:rPr>
              <a:t>Lack of food and water (medical condition)</a:t>
            </a:r>
          </a:p>
          <a:p>
            <a:pPr>
              <a:buFont typeface="Wingdings" panose="05000000000000000000" pitchFamily="2" charset="2"/>
              <a:buChar char="§"/>
            </a:pPr>
            <a:r>
              <a:rPr lang="en-US" sz="2800" b="1" dirty="0" smtClean="0">
                <a:solidFill>
                  <a:schemeClr val="bg1"/>
                </a:solidFill>
              </a:rPr>
              <a:t>Power outage (medical equipment)</a:t>
            </a:r>
          </a:p>
          <a:p>
            <a:pPr>
              <a:buFont typeface="Wingdings" panose="05000000000000000000" pitchFamily="2" charset="2"/>
              <a:buChar char="§"/>
            </a:pPr>
            <a:r>
              <a:rPr lang="en-US" sz="2800" b="1" dirty="0" smtClean="0">
                <a:solidFill>
                  <a:schemeClr val="bg1"/>
                </a:solidFill>
              </a:rPr>
              <a:t>Medications</a:t>
            </a:r>
          </a:p>
          <a:p>
            <a:pPr lvl="2">
              <a:buFont typeface="Arial" panose="020B0604020202020204" pitchFamily="34" charset="0"/>
              <a:buChar char="•"/>
            </a:pPr>
            <a:r>
              <a:rPr lang="en-US" sz="1800" b="1" dirty="0" smtClean="0">
                <a:solidFill>
                  <a:schemeClr val="bg1"/>
                </a:solidFill>
              </a:rPr>
              <a:t>Damaged</a:t>
            </a:r>
          </a:p>
          <a:p>
            <a:pPr lvl="2">
              <a:buFont typeface="Arial" panose="020B0604020202020204" pitchFamily="34" charset="0"/>
              <a:buChar char="•"/>
            </a:pPr>
            <a:r>
              <a:rPr lang="en-US" sz="1800" b="1" dirty="0" smtClean="0">
                <a:solidFill>
                  <a:schemeClr val="bg1"/>
                </a:solidFill>
              </a:rPr>
              <a:t>Running out</a:t>
            </a:r>
          </a:p>
          <a:p>
            <a:pPr>
              <a:buFont typeface="Wingdings" panose="05000000000000000000" pitchFamily="2" charset="2"/>
              <a:buChar char="§"/>
            </a:pPr>
            <a:r>
              <a:rPr lang="en-US" sz="2800" b="1" dirty="0" smtClean="0">
                <a:solidFill>
                  <a:schemeClr val="bg1"/>
                </a:solidFill>
              </a:rPr>
              <a:t>Medical equipment or adaptive equipment damaged</a:t>
            </a:r>
            <a:endParaRPr lang="en-US" sz="2800" b="1" dirty="0">
              <a:solidFill>
                <a:schemeClr val="bg1"/>
              </a:solidFill>
            </a:endParaRPr>
          </a:p>
        </p:txBody>
      </p:sp>
    </p:spTree>
    <p:extLst>
      <p:ext uri="{BB962C8B-B14F-4D97-AF65-F5344CB8AC3E}">
        <p14:creationId xmlns:p14="http://schemas.microsoft.com/office/powerpoint/2010/main" val="72119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9174163" cy="6897688"/>
            <a:chOff x="1520826" y="0"/>
            <a:chExt cx="9174163" cy="6897688"/>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b="639"/>
            <a:stretch>
              <a:fillRect/>
            </a:stretch>
          </p:blipFill>
          <p:spPr bwMode="auto">
            <a:xfrm>
              <a:off x="1524000" y="1"/>
              <a:ext cx="43434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3176" y="3621088"/>
              <a:ext cx="43418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0826" y="3633788"/>
              <a:ext cx="434181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24600" y="0"/>
              <a:ext cx="43434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5886450" y="2143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D</a:t>
              </a:r>
            </a:p>
          </p:txBody>
        </p:sp>
        <p:sp>
          <p:nvSpPr>
            <p:cNvPr id="9" name="Text Box 12"/>
            <p:cNvSpPr txBox="1">
              <a:spLocks noChangeArrowheads="1"/>
            </p:cNvSpPr>
            <p:nvPr/>
          </p:nvSpPr>
          <p:spPr bwMode="auto">
            <a:xfrm>
              <a:off x="5929313" y="5191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I</a:t>
              </a:r>
            </a:p>
          </p:txBody>
        </p:sp>
        <p:sp>
          <p:nvSpPr>
            <p:cNvPr id="10" name="Text Box 13"/>
            <p:cNvSpPr txBox="1">
              <a:spLocks noChangeArrowheads="1"/>
            </p:cNvSpPr>
            <p:nvPr/>
          </p:nvSpPr>
          <p:spPr bwMode="auto">
            <a:xfrm>
              <a:off x="5886450" y="8096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S</a:t>
              </a:r>
            </a:p>
          </p:txBody>
        </p:sp>
        <p:sp>
          <p:nvSpPr>
            <p:cNvPr id="11" name="Text Box 14"/>
            <p:cNvSpPr txBox="1">
              <a:spLocks noChangeArrowheads="1"/>
            </p:cNvSpPr>
            <p:nvPr/>
          </p:nvSpPr>
          <p:spPr bwMode="auto">
            <a:xfrm>
              <a:off x="5881688" y="110966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A</a:t>
              </a:r>
            </a:p>
          </p:txBody>
        </p:sp>
        <p:sp>
          <p:nvSpPr>
            <p:cNvPr id="12" name="Text Box 15"/>
            <p:cNvSpPr txBox="1">
              <a:spLocks noChangeArrowheads="1"/>
            </p:cNvSpPr>
            <p:nvPr/>
          </p:nvSpPr>
          <p:spPr bwMode="auto">
            <a:xfrm>
              <a:off x="5886450" y="140493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S</a:t>
              </a:r>
            </a:p>
          </p:txBody>
        </p:sp>
        <p:sp>
          <p:nvSpPr>
            <p:cNvPr id="13" name="Text Box 16"/>
            <p:cNvSpPr txBox="1">
              <a:spLocks noChangeArrowheads="1"/>
            </p:cNvSpPr>
            <p:nvPr/>
          </p:nvSpPr>
          <p:spPr bwMode="auto">
            <a:xfrm>
              <a:off x="5895975" y="1704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T</a:t>
              </a:r>
            </a:p>
          </p:txBody>
        </p:sp>
        <p:sp>
          <p:nvSpPr>
            <p:cNvPr id="14" name="Text Box 17"/>
            <p:cNvSpPr txBox="1">
              <a:spLocks noChangeArrowheads="1"/>
            </p:cNvSpPr>
            <p:nvPr/>
          </p:nvSpPr>
          <p:spPr bwMode="auto">
            <a:xfrm>
              <a:off x="5886450" y="202406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E</a:t>
              </a:r>
            </a:p>
          </p:txBody>
        </p:sp>
        <p:sp>
          <p:nvSpPr>
            <p:cNvPr id="15" name="Text Box 18"/>
            <p:cNvSpPr txBox="1">
              <a:spLocks noChangeArrowheads="1"/>
            </p:cNvSpPr>
            <p:nvPr/>
          </p:nvSpPr>
          <p:spPr bwMode="auto">
            <a:xfrm>
              <a:off x="5886450" y="2330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R</a:t>
              </a:r>
            </a:p>
          </p:txBody>
        </p:sp>
        <p:sp>
          <p:nvSpPr>
            <p:cNvPr id="16" name="Text Box 19"/>
            <p:cNvSpPr txBox="1">
              <a:spLocks noChangeArrowheads="1"/>
            </p:cNvSpPr>
            <p:nvPr/>
          </p:nvSpPr>
          <p:spPr bwMode="auto">
            <a:xfrm>
              <a:off x="5881688" y="4100513"/>
              <a:ext cx="519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dirty="0">
                  <a:latin typeface="Arial Black" panose="020B0A04020102020204" pitchFamily="34" charset="0"/>
                </a:rPr>
                <a:t>G</a:t>
              </a:r>
            </a:p>
          </p:txBody>
        </p:sp>
        <p:sp>
          <p:nvSpPr>
            <p:cNvPr id="17" name="Text Box 21"/>
            <p:cNvSpPr txBox="1">
              <a:spLocks noChangeArrowheads="1"/>
            </p:cNvSpPr>
            <p:nvPr/>
          </p:nvSpPr>
          <p:spPr bwMode="auto">
            <a:xfrm>
              <a:off x="5895975" y="44053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U</a:t>
              </a:r>
            </a:p>
          </p:txBody>
        </p:sp>
        <p:sp>
          <p:nvSpPr>
            <p:cNvPr id="18" name="Text Box 22"/>
            <p:cNvSpPr txBox="1">
              <a:spLocks noChangeArrowheads="1"/>
            </p:cNvSpPr>
            <p:nvPr/>
          </p:nvSpPr>
          <p:spPr bwMode="auto">
            <a:xfrm>
              <a:off x="5953125" y="47101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I</a:t>
              </a:r>
            </a:p>
          </p:txBody>
        </p:sp>
        <p:sp>
          <p:nvSpPr>
            <p:cNvPr id="19" name="Text Box 23"/>
            <p:cNvSpPr txBox="1">
              <a:spLocks noChangeArrowheads="1"/>
            </p:cNvSpPr>
            <p:nvPr/>
          </p:nvSpPr>
          <p:spPr bwMode="auto">
            <a:xfrm>
              <a:off x="5895975" y="50149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a:latin typeface="Arial Black" panose="020B0A04020102020204" pitchFamily="34" charset="0"/>
                </a:rPr>
                <a:t>D</a:t>
              </a:r>
            </a:p>
          </p:txBody>
        </p:sp>
        <p:sp>
          <p:nvSpPr>
            <p:cNvPr id="20" name="Text Box 24"/>
            <p:cNvSpPr txBox="1">
              <a:spLocks noChangeArrowheads="1"/>
            </p:cNvSpPr>
            <p:nvPr/>
          </p:nvSpPr>
          <p:spPr bwMode="auto">
            <a:xfrm>
              <a:off x="5895975" y="53197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US" sz="2400" dirty="0">
                  <a:latin typeface="Arial Black" panose="020B0A04020102020204" pitchFamily="34" charset="0"/>
                </a:rPr>
                <a:t>E</a:t>
              </a:r>
            </a:p>
          </p:txBody>
        </p:sp>
      </p:grpSp>
      <p:sp>
        <p:nvSpPr>
          <p:cNvPr id="22" name="TextBox 21"/>
          <p:cNvSpPr txBox="1"/>
          <p:nvPr/>
        </p:nvSpPr>
        <p:spPr>
          <a:xfrm>
            <a:off x="-16872" y="3251171"/>
            <a:ext cx="9143999" cy="400110"/>
          </a:xfrm>
          <a:prstGeom prst="rect">
            <a:avLst/>
          </a:prstGeom>
          <a:noFill/>
        </p:spPr>
        <p:txBody>
          <a:bodyPr wrap="square" rtlCol="0" anchor="ctr">
            <a:spAutoFit/>
          </a:bodyPr>
          <a:lstStyle/>
          <a:p>
            <a:pPr algn="ctr"/>
            <a:r>
              <a:rPr lang="en-US" sz="2000" b="1" cap="all" spc="1000" dirty="0">
                <a:solidFill>
                  <a:srgbClr val="FF0000"/>
                </a:solidFill>
                <a:latin typeface="Arial Black" panose="020B0A04020102020204" pitchFamily="34" charset="0"/>
                <a:ea typeface="+mj-ea"/>
                <a:cs typeface="Tunga" pitchFamily="2"/>
              </a:rPr>
              <a:t>What you need to </a:t>
            </a:r>
            <a:r>
              <a:rPr lang="en-US" sz="2000" b="1" cap="all" spc="1000" dirty="0" smtClean="0">
                <a:solidFill>
                  <a:srgbClr val="FF0000"/>
                </a:solidFill>
                <a:latin typeface="Arial Black" panose="020B0A04020102020204" pitchFamily="34" charset="0"/>
                <a:ea typeface="+mj-ea"/>
                <a:cs typeface="Tunga" pitchFamily="2"/>
              </a:rPr>
              <a:t>know</a:t>
            </a:r>
            <a:endParaRPr lang="en-US" sz="2000" b="1" cap="all" spc="1000" dirty="0">
              <a:solidFill>
                <a:srgbClr val="FF0000"/>
              </a:solidFill>
              <a:latin typeface="Arial Black" panose="020B0A04020102020204" pitchFamily="34" charset="0"/>
              <a:ea typeface="+mj-ea"/>
              <a:cs typeface="Tunga" pitchFamily="2"/>
            </a:endParaRPr>
          </a:p>
        </p:txBody>
      </p:sp>
    </p:spTree>
    <p:extLst>
      <p:ext uri="{BB962C8B-B14F-4D97-AF65-F5344CB8AC3E}">
        <p14:creationId xmlns:p14="http://schemas.microsoft.com/office/powerpoint/2010/main" val="1514206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22" y="0"/>
            <a:ext cx="9238022" cy="7010399"/>
          </a:xfrm>
          <a:prstGeom prst="rect">
            <a:avLst/>
          </a:prstGeom>
        </p:spPr>
      </p:pic>
      <p:sp>
        <p:nvSpPr>
          <p:cNvPr id="2" name="Title 1"/>
          <p:cNvSpPr>
            <a:spLocks noGrp="1"/>
          </p:cNvSpPr>
          <p:nvPr>
            <p:ph type="title"/>
          </p:nvPr>
        </p:nvSpPr>
        <p:spPr/>
        <p:txBody>
          <a:bodyPr/>
          <a:lstStyle/>
          <a:p>
            <a:r>
              <a:rPr lang="en-US" b="1" dirty="0"/>
              <a:t>Part </a:t>
            </a:r>
            <a:r>
              <a:rPr lang="en-US" b="1" dirty="0" smtClean="0"/>
              <a:t>2:	</a:t>
            </a:r>
            <a:r>
              <a:rPr lang="en-US" sz="4400" b="1" dirty="0" smtClean="0">
                <a:solidFill>
                  <a:srgbClr val="FF0000"/>
                </a:solidFill>
              </a:rPr>
              <a:t>Need of a plan</a:t>
            </a:r>
            <a:endParaRPr lang="en-US" sz="3600" b="1" dirty="0">
              <a:solidFill>
                <a:srgbClr val="FF0000"/>
              </a:solidFill>
            </a:endParaRPr>
          </a:p>
        </p:txBody>
      </p:sp>
    </p:spTree>
    <p:extLst>
      <p:ext uri="{BB962C8B-B14F-4D97-AF65-F5344CB8AC3E}">
        <p14:creationId xmlns:p14="http://schemas.microsoft.com/office/powerpoint/2010/main" val="507742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315200" cy="1384995"/>
          </a:xfrm>
          <a:prstGeom prst="rect">
            <a:avLst/>
          </a:prstGeom>
        </p:spPr>
        <p:txBody>
          <a:bodyPr wrap="square">
            <a:spAutoFit/>
          </a:bodyPr>
          <a:lstStyle/>
          <a:p>
            <a:pPr>
              <a:lnSpc>
                <a:spcPct val="150000"/>
              </a:lnSpc>
              <a:spcBef>
                <a:spcPts val="600"/>
              </a:spcBef>
              <a:spcAft>
                <a:spcPts val="600"/>
              </a:spcAft>
            </a:pPr>
            <a:r>
              <a:rPr lang="is-IS" sz="2800" b="1" dirty="0" smtClean="0">
                <a:latin typeface="Calibri" charset="0"/>
                <a:ea typeface="Calibri" charset="0"/>
                <a:cs typeface="Times New Roman" charset="0"/>
              </a:rPr>
              <a:t>…. </a:t>
            </a:r>
            <a:r>
              <a:rPr lang="en-US" sz="2800" b="1" dirty="0" smtClean="0">
                <a:latin typeface="Calibri" charset="0"/>
                <a:ea typeface="Calibri" charset="0"/>
                <a:cs typeface="Times New Roman" charset="0"/>
              </a:rPr>
              <a:t>From </a:t>
            </a:r>
            <a:r>
              <a:rPr lang="en-US" sz="2800" b="1" dirty="0">
                <a:latin typeface="Calibri" charset="0"/>
                <a:ea typeface="Calibri" charset="0"/>
                <a:cs typeface="Times New Roman" charset="0"/>
              </a:rPr>
              <a:t>Volcanos to Earthquakes to Tornados to Flooding and even Hurricanes</a:t>
            </a:r>
            <a:r>
              <a:rPr lang="en-US" sz="2800" b="1" dirty="0" smtClean="0">
                <a:latin typeface="Calibri" charset="0"/>
                <a:ea typeface="Calibri" charset="0"/>
                <a:cs typeface="Times New Roman" charset="0"/>
              </a:rPr>
              <a:t>!</a:t>
            </a:r>
            <a:endParaRPr lang="en-US" sz="2800" dirty="0"/>
          </a:p>
        </p:txBody>
      </p:sp>
      <p:sp>
        <p:nvSpPr>
          <p:cNvPr id="3" name="Rectangle 2"/>
          <p:cNvSpPr/>
          <p:nvPr/>
        </p:nvSpPr>
        <p:spPr>
          <a:xfrm>
            <a:off x="914400" y="5257800"/>
            <a:ext cx="7315200" cy="507831"/>
          </a:xfrm>
          <a:prstGeom prst="rect">
            <a:avLst/>
          </a:prstGeom>
        </p:spPr>
        <p:txBody>
          <a:bodyPr wrap="square">
            <a:spAutoFit/>
          </a:bodyPr>
          <a:lstStyle/>
          <a:p>
            <a:pPr algn="r">
              <a:lnSpc>
                <a:spcPct val="150000"/>
              </a:lnSpc>
              <a:spcBef>
                <a:spcPts val="600"/>
              </a:spcBef>
              <a:spcAft>
                <a:spcPts val="600"/>
              </a:spcAft>
            </a:pPr>
            <a:r>
              <a:rPr lang="en-US" b="1" smtClean="0">
                <a:latin typeface="Calibri" charset="0"/>
                <a:ea typeface="Calibri" charset="0"/>
                <a:cs typeface="Times New Roman" charset="0"/>
              </a:rPr>
              <a:t>Presenters</a:t>
            </a:r>
            <a:r>
              <a:rPr lang="en-US" b="1" dirty="0">
                <a:latin typeface="Calibri" charset="0"/>
                <a:ea typeface="Calibri" charset="0"/>
                <a:cs typeface="Times New Roman" charset="0"/>
              </a:rPr>
              <a:t>: </a:t>
            </a:r>
            <a:r>
              <a:rPr lang="en-US" b="1">
                <a:latin typeface="Calibri" charset="0"/>
                <a:ea typeface="Calibri" charset="0"/>
                <a:cs typeface="Times New Roman" charset="0"/>
              </a:rPr>
              <a:t>Jim </a:t>
            </a:r>
            <a:r>
              <a:rPr lang="en-US" b="1" smtClean="0">
                <a:latin typeface="Calibri" charset="0"/>
                <a:ea typeface="Calibri" charset="0"/>
                <a:cs typeface="Times New Roman" charset="0"/>
              </a:rPr>
              <a:t>Baker, Ernie </a:t>
            </a:r>
            <a:r>
              <a:rPr lang="en-US" b="1" dirty="0">
                <a:latin typeface="Calibri" charset="0"/>
                <a:ea typeface="Calibri" charset="0"/>
                <a:cs typeface="Times New Roman" charset="0"/>
              </a:rPr>
              <a:t>Martinez </a:t>
            </a:r>
            <a:endParaRPr lang="en-US" dirty="0"/>
          </a:p>
        </p:txBody>
      </p:sp>
      <p:sp>
        <p:nvSpPr>
          <p:cNvPr id="4" name="Frame 3"/>
          <p:cNvSpPr/>
          <p:nvPr/>
        </p:nvSpPr>
        <p:spPr>
          <a:xfrm>
            <a:off x="0" y="0"/>
            <a:ext cx="9144000" cy="6858000"/>
          </a:xfrm>
          <a:prstGeom prst="fram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0780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981" y="-111672"/>
            <a:ext cx="9719534" cy="7122072"/>
          </a:xfrm>
          <a:prstGeom prst="rect">
            <a:avLst/>
          </a:prstGeom>
          <a:effectLst>
            <a:glow rad="254000">
              <a:schemeClr val="accent1">
                <a:lumMod val="50000"/>
                <a:alpha val="40000"/>
              </a:schemeClr>
            </a:glow>
            <a:softEdge rad="393700"/>
          </a:effectLst>
        </p:spPr>
      </p:pic>
      <p:sp>
        <p:nvSpPr>
          <p:cNvPr id="4" name="Content Placeholder 2"/>
          <p:cNvSpPr txBox="1">
            <a:spLocks/>
          </p:cNvSpPr>
          <p:nvPr/>
        </p:nvSpPr>
        <p:spPr>
          <a:xfrm>
            <a:off x="228600" y="381000"/>
            <a:ext cx="8763000" cy="6019800"/>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40000"/>
              </a:lnSpc>
              <a:spcAft>
                <a:spcPts val="600"/>
              </a:spcAft>
            </a:pPr>
            <a:r>
              <a:rPr lang="en-US" b="1" dirty="0" smtClean="0">
                <a:solidFill>
                  <a:schemeClr val="bg1"/>
                </a:solidFill>
              </a:rPr>
              <a:t>Disaster is likely to strike at some point. Having a plan for escape or a plan on what to do when it hits and after it is over are essential.</a:t>
            </a:r>
          </a:p>
          <a:p>
            <a:pPr marL="0" indent="0">
              <a:lnSpc>
                <a:spcPct val="140000"/>
              </a:lnSpc>
              <a:spcAft>
                <a:spcPts val="600"/>
              </a:spcAft>
            </a:pPr>
            <a:r>
              <a:rPr lang="en-US" b="1" dirty="0" smtClean="0">
                <a:solidFill>
                  <a:schemeClr val="bg1"/>
                </a:solidFill>
              </a:rPr>
              <a:t>Develop a Plan for YOU!</a:t>
            </a:r>
          </a:p>
          <a:p>
            <a:pPr marL="285750" indent="-285750">
              <a:lnSpc>
                <a:spcPct val="140000"/>
              </a:lnSpc>
              <a:spcAft>
                <a:spcPts val="600"/>
              </a:spcAft>
              <a:buFont typeface="Wingdings" panose="05000000000000000000" pitchFamily="2" charset="2"/>
              <a:buChar char="§"/>
            </a:pPr>
            <a:r>
              <a:rPr lang="en-US" b="1" dirty="0" smtClean="0">
                <a:solidFill>
                  <a:schemeClr val="bg1"/>
                </a:solidFill>
              </a:rPr>
              <a:t>There is no need to develop a plan for when a volcano erupts if you live thousand of miles from a volcano.</a:t>
            </a:r>
          </a:p>
          <a:p>
            <a:pPr marL="285750" indent="-285750">
              <a:lnSpc>
                <a:spcPct val="140000"/>
              </a:lnSpc>
              <a:spcAft>
                <a:spcPts val="600"/>
              </a:spcAft>
              <a:buFont typeface="Wingdings" panose="05000000000000000000" pitchFamily="2" charset="2"/>
              <a:buChar char="§"/>
            </a:pPr>
            <a:r>
              <a:rPr lang="en-US" b="1" dirty="0" smtClean="0">
                <a:solidFill>
                  <a:schemeClr val="bg1"/>
                </a:solidFill>
              </a:rPr>
              <a:t>But if you live in the Midwest or South, a plan for a tornado hitting would be appropriate.</a:t>
            </a:r>
          </a:p>
          <a:p>
            <a:pPr marL="285750" indent="-285750">
              <a:lnSpc>
                <a:spcPct val="140000"/>
              </a:lnSpc>
              <a:spcAft>
                <a:spcPts val="600"/>
              </a:spcAft>
              <a:buFont typeface="Wingdings" panose="05000000000000000000" pitchFamily="2" charset="2"/>
              <a:buChar char="§"/>
            </a:pPr>
            <a:r>
              <a:rPr lang="en-US" b="1" dirty="0" smtClean="0">
                <a:solidFill>
                  <a:schemeClr val="bg1"/>
                </a:solidFill>
              </a:rPr>
              <a:t>If you live in Florida you may not need to consider planning for a blizzard, but a hurricane or tropical storm is very possible.</a:t>
            </a:r>
          </a:p>
          <a:p>
            <a:pPr marL="285750" indent="-285750">
              <a:lnSpc>
                <a:spcPct val="140000"/>
              </a:lnSpc>
              <a:spcAft>
                <a:spcPts val="600"/>
              </a:spcAft>
              <a:buFont typeface="Wingdings" panose="05000000000000000000" pitchFamily="2" charset="2"/>
              <a:buChar char="§"/>
            </a:pPr>
            <a:r>
              <a:rPr lang="en-US" b="1" dirty="0" smtClean="0">
                <a:solidFill>
                  <a:schemeClr val="bg1"/>
                </a:solidFill>
              </a:rPr>
              <a:t>Power outages are possible everywhere!</a:t>
            </a:r>
          </a:p>
          <a:p>
            <a:pPr marL="285750" indent="-285750">
              <a:lnSpc>
                <a:spcPct val="140000"/>
              </a:lnSpc>
              <a:spcAft>
                <a:spcPts val="600"/>
              </a:spcAft>
              <a:buFont typeface="Wingdings" panose="05000000000000000000" pitchFamily="2" charset="2"/>
              <a:buChar char="§"/>
            </a:pPr>
            <a:r>
              <a:rPr lang="en-US" b="1" dirty="0" smtClean="0">
                <a:solidFill>
                  <a:schemeClr val="bg1"/>
                </a:solidFill>
              </a:rPr>
              <a:t>There are many threats to running out of medication or food or water.</a:t>
            </a:r>
          </a:p>
          <a:p>
            <a:pPr marL="285750" indent="-285750">
              <a:lnSpc>
                <a:spcPct val="140000"/>
              </a:lnSpc>
              <a:spcAft>
                <a:spcPts val="600"/>
              </a:spcAft>
              <a:buFont typeface="Wingdings" panose="05000000000000000000" pitchFamily="2" charset="2"/>
              <a:buChar char="§"/>
            </a:pPr>
            <a:r>
              <a:rPr lang="en-US" b="1" dirty="0" smtClean="0">
                <a:solidFill>
                  <a:schemeClr val="bg1"/>
                </a:solidFill>
              </a:rPr>
              <a:t>Whether a storm or earthquake, lack of accessibility may become a problem.</a:t>
            </a:r>
            <a:endParaRPr lang="en-US" b="1" dirty="0">
              <a:solidFill>
                <a:schemeClr val="bg1"/>
              </a:solidFill>
            </a:endParaRPr>
          </a:p>
        </p:txBody>
      </p:sp>
    </p:spTree>
    <p:extLst>
      <p:ext uri="{BB962C8B-B14F-4D97-AF65-F5344CB8AC3E}">
        <p14:creationId xmlns:p14="http://schemas.microsoft.com/office/powerpoint/2010/main" val="42221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07981" y="-111672"/>
            <a:ext cx="9580581" cy="7122072"/>
            <a:chOff x="-207981" y="-111672"/>
            <a:chExt cx="9580581" cy="7122072"/>
          </a:xfrm>
        </p:grpSpPr>
        <p:sp>
          <p:nvSpPr>
            <p:cNvPr id="3" name="Frame 2"/>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8" name="Title 1"/>
          <p:cNvSpPr txBox="1">
            <a:spLocks/>
          </p:cNvSpPr>
          <p:nvPr/>
        </p:nvSpPr>
        <p:spPr>
          <a:xfrm>
            <a:off x="628650" y="152400"/>
            <a:ext cx="7886700" cy="381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solidFill>
                  <a:schemeClr val="bg1"/>
                </a:solidFill>
              </a:rPr>
              <a:t>Community Training</a:t>
            </a:r>
            <a:endParaRPr lang="en-US" b="1" dirty="0">
              <a:solidFill>
                <a:schemeClr val="bg1"/>
              </a:solidFill>
            </a:endParaRPr>
          </a:p>
        </p:txBody>
      </p:sp>
      <p:sp>
        <p:nvSpPr>
          <p:cNvPr id="9" name="Content Placeholder 2"/>
          <p:cNvSpPr txBox="1">
            <a:spLocks/>
          </p:cNvSpPr>
          <p:nvPr/>
        </p:nvSpPr>
        <p:spPr>
          <a:xfrm>
            <a:off x="304800" y="762000"/>
            <a:ext cx="8686800" cy="6080126"/>
          </a:xfrm>
          <a:prstGeom prst="rect">
            <a:avLst/>
          </a:prstGeom>
        </p:spPr>
        <p:txBody>
          <a:bodyPr>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80000"/>
              </a:lnSpc>
              <a:spcBef>
                <a:spcPts val="600"/>
              </a:spcBef>
              <a:spcAft>
                <a:spcPts val="600"/>
              </a:spcAft>
              <a:buFont typeface="Wingdings" panose="05000000000000000000" pitchFamily="2" charset="2"/>
              <a:buChar char="§"/>
            </a:pPr>
            <a:r>
              <a:rPr lang="en-US" sz="2000" b="1" dirty="0" smtClean="0">
                <a:solidFill>
                  <a:schemeClr val="bg1"/>
                </a:solidFill>
              </a:rPr>
              <a:t>Types of disasters most likely in your area</a:t>
            </a:r>
          </a:p>
          <a:p>
            <a:pPr>
              <a:lnSpc>
                <a:spcPct val="80000"/>
              </a:lnSpc>
              <a:spcBef>
                <a:spcPts val="600"/>
              </a:spcBef>
              <a:spcAft>
                <a:spcPts val="600"/>
              </a:spcAft>
              <a:buFont typeface="Wingdings" panose="05000000000000000000" pitchFamily="2" charset="2"/>
              <a:buChar char="§"/>
            </a:pPr>
            <a:r>
              <a:rPr lang="en-US" sz="2000" b="1" dirty="0" smtClean="0">
                <a:solidFill>
                  <a:schemeClr val="bg1"/>
                </a:solidFill>
              </a:rPr>
              <a:t>Vulnerability – who is most vulnerable – but remember all are vulnerable</a:t>
            </a:r>
          </a:p>
          <a:p>
            <a:pPr>
              <a:lnSpc>
                <a:spcPct val="80000"/>
              </a:lnSpc>
              <a:spcBef>
                <a:spcPts val="600"/>
              </a:spcBef>
              <a:spcAft>
                <a:spcPts val="600"/>
              </a:spcAft>
              <a:buFont typeface="Wingdings" panose="05000000000000000000" pitchFamily="2" charset="2"/>
              <a:buChar char="§"/>
            </a:pPr>
            <a:r>
              <a:rPr lang="en-US" sz="2000" b="1" dirty="0" smtClean="0">
                <a:solidFill>
                  <a:schemeClr val="bg1"/>
                </a:solidFill>
              </a:rPr>
              <a:t>Options for training</a:t>
            </a:r>
          </a:p>
          <a:p>
            <a:pPr lvl="3">
              <a:spcBef>
                <a:spcPts val="600"/>
              </a:spcBef>
              <a:spcAft>
                <a:spcPts val="600"/>
              </a:spcAft>
              <a:buFont typeface="Arial" panose="020B0604020202020204" pitchFamily="34" charset="0"/>
              <a:buChar char="•"/>
            </a:pPr>
            <a:r>
              <a:rPr lang="en-US" sz="2000" b="1" dirty="0" smtClean="0">
                <a:solidFill>
                  <a:schemeClr val="bg1"/>
                </a:solidFill>
              </a:rPr>
              <a:t>Person to person – peer support</a:t>
            </a:r>
          </a:p>
          <a:p>
            <a:pPr lvl="3">
              <a:spcBef>
                <a:spcPts val="600"/>
              </a:spcBef>
              <a:spcAft>
                <a:spcPts val="600"/>
              </a:spcAft>
              <a:buFont typeface="Arial" panose="020B0604020202020204" pitchFamily="34" charset="0"/>
              <a:buChar char="•"/>
            </a:pPr>
            <a:r>
              <a:rPr lang="en-US" sz="2000" b="1" dirty="0" smtClean="0">
                <a:solidFill>
                  <a:schemeClr val="bg1"/>
                </a:solidFill>
              </a:rPr>
              <a:t>Small group – take into consideration the targeted audience</a:t>
            </a:r>
          </a:p>
          <a:p>
            <a:pPr lvl="3">
              <a:spcBef>
                <a:spcPts val="600"/>
              </a:spcBef>
              <a:spcAft>
                <a:spcPts val="600"/>
              </a:spcAft>
              <a:buFont typeface="Arial" panose="020B0604020202020204" pitchFamily="34" charset="0"/>
              <a:buChar char="•"/>
            </a:pPr>
            <a:r>
              <a:rPr lang="en-US" sz="2000" b="1" dirty="0" smtClean="0">
                <a:solidFill>
                  <a:schemeClr val="bg1"/>
                </a:solidFill>
              </a:rPr>
              <a:t>Larger group – may be better for reaching more people</a:t>
            </a:r>
          </a:p>
          <a:p>
            <a:pPr lvl="3">
              <a:spcBef>
                <a:spcPts val="600"/>
              </a:spcBef>
              <a:spcAft>
                <a:spcPts val="600"/>
              </a:spcAft>
              <a:buFont typeface="Arial" panose="020B0604020202020204" pitchFamily="34" charset="0"/>
              <a:buChar char="•"/>
            </a:pPr>
            <a:r>
              <a:rPr lang="en-US" sz="2000" b="1" dirty="0" smtClean="0">
                <a:solidFill>
                  <a:schemeClr val="bg1"/>
                </a:solidFill>
              </a:rPr>
              <a:t>Language/Interpreters (ASL)</a:t>
            </a:r>
          </a:p>
          <a:p>
            <a:pPr lvl="3">
              <a:spcBef>
                <a:spcPts val="600"/>
              </a:spcBef>
              <a:spcAft>
                <a:spcPts val="600"/>
              </a:spcAft>
              <a:buFont typeface="Arial" panose="020B0604020202020204" pitchFamily="34" charset="0"/>
              <a:buChar char="•"/>
            </a:pPr>
            <a:r>
              <a:rPr lang="en-US" sz="2000" b="1" dirty="0" smtClean="0">
                <a:solidFill>
                  <a:schemeClr val="bg1"/>
                </a:solidFill>
              </a:rPr>
              <a:t>Ethnic and disability culture</a:t>
            </a:r>
          </a:p>
          <a:p>
            <a:pPr lvl="3">
              <a:spcBef>
                <a:spcPts val="600"/>
              </a:spcBef>
              <a:spcAft>
                <a:spcPts val="600"/>
              </a:spcAft>
              <a:buFont typeface="Arial" panose="020B0604020202020204" pitchFamily="34" charset="0"/>
              <a:buChar char="•"/>
            </a:pPr>
            <a:r>
              <a:rPr lang="en-US" sz="2000" b="1" dirty="0" smtClean="0">
                <a:solidFill>
                  <a:schemeClr val="bg1"/>
                </a:solidFill>
              </a:rPr>
              <a:t>Age groups (children, youth, adults, seniors)</a:t>
            </a:r>
          </a:p>
          <a:p>
            <a:pPr>
              <a:spcBef>
                <a:spcPts val="600"/>
              </a:spcBef>
              <a:spcAft>
                <a:spcPts val="600"/>
              </a:spcAft>
              <a:buFont typeface="Wingdings" panose="05000000000000000000" pitchFamily="2" charset="2"/>
              <a:buChar char="§"/>
            </a:pPr>
            <a:r>
              <a:rPr lang="en-US" sz="2000" b="1" dirty="0" smtClean="0">
                <a:solidFill>
                  <a:schemeClr val="bg1"/>
                </a:solidFill>
              </a:rPr>
              <a:t>Follow all the general principles you would follow in a training</a:t>
            </a:r>
          </a:p>
          <a:p>
            <a:pPr lvl="3">
              <a:spcBef>
                <a:spcPts val="600"/>
              </a:spcBef>
              <a:spcAft>
                <a:spcPts val="600"/>
              </a:spcAft>
              <a:buFont typeface="Arial" panose="020B0604020202020204" pitchFamily="34" charset="0"/>
              <a:buChar char="•"/>
            </a:pPr>
            <a:r>
              <a:rPr lang="en-US" sz="2000" b="1" dirty="0" smtClean="0">
                <a:solidFill>
                  <a:schemeClr val="bg1"/>
                </a:solidFill>
              </a:rPr>
              <a:t>Accessible location with parking and/or public transportation</a:t>
            </a:r>
          </a:p>
          <a:p>
            <a:pPr lvl="3">
              <a:spcBef>
                <a:spcPts val="600"/>
              </a:spcBef>
              <a:spcAft>
                <a:spcPts val="600"/>
              </a:spcAft>
              <a:buFont typeface="Arial" panose="020B0604020202020204" pitchFamily="34" charset="0"/>
              <a:buChar char="•"/>
            </a:pPr>
            <a:r>
              <a:rPr lang="en-US" sz="2000" b="1" dirty="0" smtClean="0">
                <a:solidFill>
                  <a:schemeClr val="bg1"/>
                </a:solidFill>
              </a:rPr>
              <a:t>Accommodations</a:t>
            </a:r>
          </a:p>
          <a:p>
            <a:pPr lvl="3">
              <a:spcBef>
                <a:spcPts val="600"/>
              </a:spcBef>
              <a:spcAft>
                <a:spcPts val="600"/>
              </a:spcAft>
              <a:buFont typeface="Arial" panose="020B0604020202020204" pitchFamily="34" charset="0"/>
              <a:buChar char="•"/>
            </a:pPr>
            <a:r>
              <a:rPr lang="en-US" sz="2000" b="1" dirty="0" smtClean="0">
                <a:solidFill>
                  <a:schemeClr val="bg1"/>
                </a:solidFill>
              </a:rPr>
              <a:t>Food – to many of the people we work with, educational events are also social events</a:t>
            </a:r>
            <a:endParaRPr lang="en-US" sz="2000" b="1" dirty="0">
              <a:solidFill>
                <a:schemeClr val="bg1"/>
              </a:solidFill>
            </a:endParaRPr>
          </a:p>
        </p:txBody>
      </p:sp>
    </p:spTree>
    <p:extLst>
      <p:ext uri="{BB962C8B-B14F-4D97-AF65-F5344CB8AC3E}">
        <p14:creationId xmlns:p14="http://schemas.microsoft.com/office/powerpoint/2010/main" val="127401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28600" y="-111672"/>
            <a:ext cx="9580581" cy="7122072"/>
            <a:chOff x="-207981" y="-111672"/>
            <a:chExt cx="9580581" cy="7122072"/>
          </a:xfrm>
        </p:grpSpPr>
        <p:sp>
          <p:nvSpPr>
            <p:cNvPr id="5" name="Frame 4"/>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2" name="Title 1"/>
          <p:cNvSpPr>
            <a:spLocks noGrp="1"/>
          </p:cNvSpPr>
          <p:nvPr>
            <p:ph type="title"/>
          </p:nvPr>
        </p:nvSpPr>
        <p:spPr>
          <a:xfrm>
            <a:off x="628650" y="365127"/>
            <a:ext cx="7886700" cy="549274"/>
          </a:xfrm>
        </p:spPr>
        <p:txBody>
          <a:bodyPr>
            <a:normAutofit/>
          </a:bodyPr>
          <a:lstStyle/>
          <a:p>
            <a:r>
              <a:rPr lang="en-US" sz="2800" b="1" dirty="0" smtClean="0">
                <a:solidFill>
                  <a:schemeClr val="bg1"/>
                </a:solidFill>
              </a:rPr>
              <a:t>Community Training (continued</a:t>
            </a:r>
            <a:r>
              <a:rPr lang="en-US" sz="2800" b="1" dirty="0">
                <a:solidFill>
                  <a:schemeClr val="bg1"/>
                </a:solidFill>
              </a:rPr>
              <a:t>)</a:t>
            </a:r>
          </a:p>
        </p:txBody>
      </p:sp>
      <p:sp>
        <p:nvSpPr>
          <p:cNvPr id="3" name="Content Placeholder 2"/>
          <p:cNvSpPr>
            <a:spLocks noGrp="1"/>
          </p:cNvSpPr>
          <p:nvPr>
            <p:ph idx="1"/>
          </p:nvPr>
        </p:nvSpPr>
        <p:spPr>
          <a:xfrm>
            <a:off x="628650" y="1026073"/>
            <a:ext cx="7886700" cy="5150891"/>
          </a:xfrm>
        </p:spPr>
        <p:txBody>
          <a:bodyPr>
            <a:noAutofit/>
          </a:bodyPr>
          <a:lstStyle/>
          <a:p>
            <a:pPr>
              <a:spcBef>
                <a:spcPts val="600"/>
              </a:spcBef>
              <a:spcAft>
                <a:spcPts val="600"/>
              </a:spcAft>
              <a:buFont typeface="Wingdings" panose="05000000000000000000" pitchFamily="2" charset="2"/>
              <a:buChar char="§"/>
            </a:pPr>
            <a:r>
              <a:rPr lang="en-US" sz="2800" b="1" dirty="0" smtClean="0">
                <a:solidFill>
                  <a:schemeClr val="bg1"/>
                </a:solidFill>
              </a:rPr>
              <a:t>Arrange </a:t>
            </a:r>
            <a:r>
              <a:rPr lang="en-US" sz="2800" b="1" dirty="0">
                <a:solidFill>
                  <a:schemeClr val="bg1"/>
                </a:solidFill>
              </a:rPr>
              <a:t>for </a:t>
            </a:r>
            <a:r>
              <a:rPr lang="en-US" sz="2800" b="1" dirty="0" smtClean="0">
                <a:solidFill>
                  <a:schemeClr val="bg1"/>
                </a:solidFill>
              </a:rPr>
              <a:t>guest </a:t>
            </a:r>
            <a:r>
              <a:rPr lang="en-US" sz="2800" b="1" dirty="0">
                <a:solidFill>
                  <a:schemeClr val="bg1"/>
                </a:solidFill>
              </a:rPr>
              <a:t>s</a:t>
            </a:r>
            <a:r>
              <a:rPr lang="en-US" sz="2800" b="1" dirty="0" smtClean="0">
                <a:solidFill>
                  <a:schemeClr val="bg1"/>
                </a:solidFill>
              </a:rPr>
              <a:t>peakers</a:t>
            </a:r>
            <a:endParaRPr lang="en-US" sz="2800" b="1" dirty="0">
              <a:solidFill>
                <a:schemeClr val="bg1"/>
              </a:solidFill>
            </a:endParaRPr>
          </a:p>
          <a:p>
            <a:pPr lvl="2">
              <a:spcBef>
                <a:spcPts val="600"/>
              </a:spcBef>
              <a:spcAft>
                <a:spcPts val="600"/>
              </a:spcAft>
              <a:buClrTx/>
              <a:buFont typeface="Arial" panose="020B0604020202020204" pitchFamily="34" charset="0"/>
              <a:buChar char="•"/>
            </a:pPr>
            <a:r>
              <a:rPr lang="en-US" sz="1800" b="1" u="sng" dirty="0">
                <a:solidFill>
                  <a:schemeClr val="bg1"/>
                </a:solidFill>
              </a:rPr>
              <a:t>We are not always the experts!</a:t>
            </a:r>
            <a:r>
              <a:rPr lang="en-US" sz="1800" b="1" dirty="0">
                <a:solidFill>
                  <a:schemeClr val="bg1"/>
                </a:solidFill>
              </a:rPr>
              <a:t> We may provide a perspective that is different than that of others, but we are not experts in all things. In Independent Living we have to know about housing, transportation, medical services, employment, education, accommodations, accessibility, depression, food stamps, social security, personal care attendants, etc.</a:t>
            </a:r>
          </a:p>
          <a:p>
            <a:pPr lvl="2">
              <a:spcBef>
                <a:spcPts val="600"/>
              </a:spcBef>
              <a:spcAft>
                <a:spcPts val="600"/>
              </a:spcAft>
              <a:buClrTx/>
              <a:buFont typeface="Arial" panose="020B0604020202020204" pitchFamily="34" charset="0"/>
              <a:buChar char="•"/>
            </a:pPr>
            <a:r>
              <a:rPr lang="en-US" sz="1800" b="1" dirty="0">
                <a:solidFill>
                  <a:schemeClr val="bg1"/>
                </a:solidFill>
              </a:rPr>
              <a:t>You have to look at the perceived credibility of the speaker or presenter.   </a:t>
            </a:r>
          </a:p>
          <a:p>
            <a:pPr lvl="2">
              <a:spcBef>
                <a:spcPts val="600"/>
              </a:spcBef>
              <a:spcAft>
                <a:spcPts val="600"/>
              </a:spcAft>
              <a:buClrTx/>
              <a:buFont typeface="Arial" panose="020B0604020202020204" pitchFamily="34" charset="0"/>
              <a:buChar char="•"/>
            </a:pPr>
            <a:r>
              <a:rPr lang="en-US" sz="1800" b="1" dirty="0">
                <a:solidFill>
                  <a:schemeClr val="bg1"/>
                </a:solidFill>
              </a:rPr>
              <a:t>Find the experts and then share our perspective; help them to be as prepared as they can </a:t>
            </a:r>
            <a:r>
              <a:rPr lang="en-US" sz="1800" b="1" dirty="0" smtClean="0">
                <a:solidFill>
                  <a:schemeClr val="bg1"/>
                </a:solidFill>
              </a:rPr>
              <a:t>be, by </a:t>
            </a:r>
            <a:r>
              <a:rPr lang="en-US" sz="1800" b="1" dirty="0">
                <a:solidFill>
                  <a:schemeClr val="bg1"/>
                </a:solidFill>
              </a:rPr>
              <a:t>sharing about issues affecting people with disabilities. </a:t>
            </a:r>
          </a:p>
          <a:p>
            <a:pPr lvl="2">
              <a:spcBef>
                <a:spcPts val="600"/>
              </a:spcBef>
              <a:spcAft>
                <a:spcPts val="600"/>
              </a:spcAft>
              <a:buClrTx/>
              <a:buFont typeface="Arial" panose="020B0604020202020204" pitchFamily="34" charset="0"/>
              <a:buChar char="•"/>
            </a:pPr>
            <a:r>
              <a:rPr lang="en-US" sz="1800" b="1" dirty="0">
                <a:solidFill>
                  <a:schemeClr val="bg1"/>
                </a:solidFill>
              </a:rPr>
              <a:t>Counties and cities often have emergency management teams and they are usually looking for opportunities for outreach.</a:t>
            </a:r>
          </a:p>
          <a:p>
            <a:pPr lvl="2">
              <a:spcBef>
                <a:spcPts val="600"/>
              </a:spcBef>
              <a:spcAft>
                <a:spcPts val="600"/>
              </a:spcAft>
              <a:buClrTx/>
              <a:buFont typeface="Arial" panose="020B0604020202020204" pitchFamily="34" charset="0"/>
              <a:buChar char="•"/>
            </a:pPr>
            <a:r>
              <a:rPr lang="en-US" sz="1800" b="1" dirty="0">
                <a:solidFill>
                  <a:schemeClr val="bg1"/>
                </a:solidFill>
              </a:rPr>
              <a:t>These teams want to reach out, but they do not know how to find us. If we organize a training they get to report that they are doing their job.</a:t>
            </a:r>
          </a:p>
          <a:p>
            <a:pPr lvl="2">
              <a:spcBef>
                <a:spcPts val="600"/>
              </a:spcBef>
              <a:spcAft>
                <a:spcPts val="600"/>
              </a:spcAft>
              <a:buClrTx/>
              <a:buFont typeface="Arial" panose="020B0604020202020204" pitchFamily="34" charset="0"/>
              <a:buChar char="•"/>
            </a:pPr>
            <a:r>
              <a:rPr lang="en-US" sz="1800" b="1" dirty="0">
                <a:solidFill>
                  <a:schemeClr val="bg1"/>
                </a:solidFill>
              </a:rPr>
              <a:t>But we get to count it, too…and maybe save lives!</a:t>
            </a:r>
          </a:p>
          <a:p>
            <a:pPr>
              <a:spcBef>
                <a:spcPts val="600"/>
              </a:spcBef>
              <a:spcAft>
                <a:spcPts val="600"/>
              </a:spcAft>
              <a:buFont typeface="Wingdings" panose="05000000000000000000" pitchFamily="2" charset="2"/>
              <a:buChar char="§"/>
            </a:pPr>
            <a:endParaRPr lang="en-US" sz="2800" b="1" dirty="0">
              <a:solidFill>
                <a:schemeClr val="bg1"/>
              </a:solidFill>
            </a:endParaRPr>
          </a:p>
        </p:txBody>
      </p:sp>
    </p:spTree>
    <p:extLst>
      <p:ext uri="{BB962C8B-B14F-4D97-AF65-F5344CB8AC3E}">
        <p14:creationId xmlns:p14="http://schemas.microsoft.com/office/powerpoint/2010/main" val="20935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28600" y="-111672"/>
            <a:ext cx="9580581" cy="7122072"/>
            <a:chOff x="-207981" y="-111672"/>
            <a:chExt cx="9580581" cy="7122072"/>
          </a:xfrm>
        </p:grpSpPr>
        <p:sp>
          <p:nvSpPr>
            <p:cNvPr id="5" name="Frame 4"/>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2" name="Title 1"/>
          <p:cNvSpPr>
            <a:spLocks noGrp="1"/>
          </p:cNvSpPr>
          <p:nvPr>
            <p:ph type="title"/>
          </p:nvPr>
        </p:nvSpPr>
        <p:spPr/>
        <p:txBody>
          <a:bodyPr/>
          <a:lstStyle/>
          <a:p>
            <a:r>
              <a:rPr lang="en-US" dirty="0" smtClean="0">
                <a:solidFill>
                  <a:schemeClr val="bg1"/>
                </a:solidFill>
              </a:rPr>
              <a:t>The Training</a:t>
            </a:r>
            <a:endParaRPr lang="en-US" dirty="0">
              <a:solidFill>
                <a:schemeClr val="bg1"/>
              </a:solidFill>
            </a:endParaRPr>
          </a:p>
        </p:txBody>
      </p:sp>
      <p:sp>
        <p:nvSpPr>
          <p:cNvPr id="3" name="Content Placeholder 2"/>
          <p:cNvSpPr>
            <a:spLocks noGrp="1"/>
          </p:cNvSpPr>
          <p:nvPr>
            <p:ph idx="1"/>
          </p:nvPr>
        </p:nvSpPr>
        <p:spPr/>
        <p:txBody>
          <a:bodyPr>
            <a:normAutofit/>
          </a:bodyPr>
          <a:lstStyle/>
          <a:p>
            <a:pPr marL="342900" lvl="1" indent="-342900">
              <a:spcBef>
                <a:spcPts val="600"/>
              </a:spcBef>
              <a:spcAft>
                <a:spcPts val="600"/>
              </a:spcAft>
              <a:buClrTx/>
            </a:pPr>
            <a:r>
              <a:rPr lang="en-US" sz="2800" b="1" dirty="0">
                <a:solidFill>
                  <a:schemeClr val="bg1"/>
                </a:solidFill>
              </a:rPr>
              <a:t>Have participants introduce </a:t>
            </a:r>
            <a:r>
              <a:rPr lang="en-US" sz="2800" b="1" dirty="0" smtClean="0">
                <a:solidFill>
                  <a:schemeClr val="bg1"/>
                </a:solidFill>
              </a:rPr>
              <a:t>themselves</a:t>
            </a:r>
          </a:p>
          <a:p>
            <a:pPr marL="628650" lvl="3" indent="-171450">
              <a:spcBef>
                <a:spcPts val="600"/>
              </a:spcBef>
              <a:spcAft>
                <a:spcPts val="600"/>
              </a:spcAft>
              <a:buClrTx/>
              <a:buFont typeface="Arial" panose="020B0604020202020204" pitchFamily="34" charset="0"/>
              <a:buChar char="•"/>
            </a:pPr>
            <a:r>
              <a:rPr lang="en-US" sz="1800" dirty="0" smtClean="0">
                <a:solidFill>
                  <a:schemeClr val="bg1"/>
                </a:solidFill>
              </a:rPr>
              <a:t>Keep in </a:t>
            </a:r>
            <a:r>
              <a:rPr lang="en-US" sz="1800" dirty="0">
                <a:solidFill>
                  <a:schemeClr val="bg1"/>
                </a:solidFill>
              </a:rPr>
              <a:t>mind that this is also a form of peer support. Ask them to share something related to emergency preparation. (An experience of their own or a family member, what they have done to get ready for a disaster, or anything that will help them open up for an interactive training </a:t>
            </a:r>
            <a:r>
              <a:rPr lang="en-US" sz="1800" dirty="0" smtClean="0">
                <a:solidFill>
                  <a:schemeClr val="bg1"/>
                </a:solidFill>
              </a:rPr>
              <a:t>experience.)</a:t>
            </a:r>
            <a:endParaRPr lang="en-US" sz="1800" dirty="0">
              <a:solidFill>
                <a:schemeClr val="bg1"/>
              </a:solidFill>
            </a:endParaRPr>
          </a:p>
          <a:p>
            <a:pPr marL="342900" lvl="1" indent="-342900">
              <a:spcBef>
                <a:spcPts val="600"/>
              </a:spcBef>
              <a:spcAft>
                <a:spcPts val="600"/>
              </a:spcAft>
              <a:buClrTx/>
            </a:pPr>
            <a:r>
              <a:rPr lang="en-US" sz="2800" b="1" dirty="0">
                <a:solidFill>
                  <a:schemeClr val="bg1"/>
                </a:solidFill>
              </a:rPr>
              <a:t>Move into the meat of the </a:t>
            </a:r>
            <a:r>
              <a:rPr lang="en-US" sz="2800" b="1" dirty="0" smtClean="0">
                <a:solidFill>
                  <a:schemeClr val="bg1"/>
                </a:solidFill>
              </a:rPr>
              <a:t>training</a:t>
            </a:r>
            <a:endParaRPr lang="en-US" sz="2800" b="1" dirty="0">
              <a:solidFill>
                <a:schemeClr val="bg1"/>
              </a:solidFill>
            </a:endParaRPr>
          </a:p>
          <a:p>
            <a:pPr lvl="3">
              <a:spcBef>
                <a:spcPts val="600"/>
              </a:spcBef>
              <a:spcAft>
                <a:spcPts val="600"/>
              </a:spcAft>
              <a:buClrTx/>
              <a:buFont typeface="Arial" panose="020B0604020202020204" pitchFamily="34" charset="0"/>
              <a:buChar char="•"/>
            </a:pPr>
            <a:r>
              <a:rPr lang="en-US" sz="1800" dirty="0">
                <a:solidFill>
                  <a:schemeClr val="bg1"/>
                </a:solidFill>
              </a:rPr>
              <a:t>Introduce your speaker or let them know that you will be </a:t>
            </a:r>
            <a:r>
              <a:rPr lang="en-US" sz="1800" dirty="0" smtClean="0">
                <a:solidFill>
                  <a:schemeClr val="bg1"/>
                </a:solidFill>
              </a:rPr>
              <a:t>presenting.</a:t>
            </a:r>
          </a:p>
          <a:p>
            <a:pPr lvl="3">
              <a:spcBef>
                <a:spcPts val="600"/>
              </a:spcBef>
              <a:spcAft>
                <a:spcPts val="600"/>
              </a:spcAft>
              <a:buClrTx/>
              <a:buFont typeface="Arial" panose="020B0604020202020204" pitchFamily="34" charset="0"/>
              <a:buChar char="•"/>
            </a:pPr>
            <a:r>
              <a:rPr lang="en-US" sz="1800" dirty="0" smtClean="0">
                <a:solidFill>
                  <a:schemeClr val="bg1"/>
                </a:solidFill>
              </a:rPr>
              <a:t>Establish credibility; what </a:t>
            </a:r>
            <a:r>
              <a:rPr lang="en-US" sz="1800" dirty="0">
                <a:solidFill>
                  <a:schemeClr val="bg1"/>
                </a:solidFill>
              </a:rPr>
              <a:t>makes the speaker </a:t>
            </a:r>
            <a:r>
              <a:rPr lang="en-US" sz="1800" dirty="0" smtClean="0">
                <a:solidFill>
                  <a:schemeClr val="bg1"/>
                </a:solidFill>
              </a:rPr>
              <a:t>credible?</a:t>
            </a:r>
          </a:p>
          <a:p>
            <a:pPr lvl="3">
              <a:spcBef>
                <a:spcPts val="600"/>
              </a:spcBef>
              <a:spcAft>
                <a:spcPts val="600"/>
              </a:spcAft>
              <a:buClrTx/>
              <a:buFont typeface="Arial" panose="020B0604020202020204" pitchFamily="34" charset="0"/>
              <a:buChar char="•"/>
            </a:pPr>
            <a:r>
              <a:rPr lang="en-US" sz="1800" dirty="0" smtClean="0">
                <a:solidFill>
                  <a:schemeClr val="bg1"/>
                </a:solidFill>
              </a:rPr>
              <a:t>If </a:t>
            </a:r>
            <a:r>
              <a:rPr lang="en-US" sz="1800" dirty="0">
                <a:solidFill>
                  <a:schemeClr val="bg1"/>
                </a:solidFill>
              </a:rPr>
              <a:t>there is not a speaker, is there a video? </a:t>
            </a:r>
            <a:r>
              <a:rPr lang="en-US" sz="1800" dirty="0" smtClean="0">
                <a:solidFill>
                  <a:schemeClr val="bg1"/>
                </a:solidFill>
              </a:rPr>
              <a:t>Or </a:t>
            </a:r>
            <a:r>
              <a:rPr lang="en-US" sz="1800" dirty="0">
                <a:solidFill>
                  <a:schemeClr val="bg1"/>
                </a:solidFill>
              </a:rPr>
              <a:t>perhaps a guest speaker will have a video to show. O</a:t>
            </a:r>
            <a:r>
              <a:rPr lang="en-US" sz="1800" dirty="0" smtClean="0">
                <a:solidFill>
                  <a:schemeClr val="bg1"/>
                </a:solidFill>
              </a:rPr>
              <a:t>r </a:t>
            </a:r>
            <a:r>
              <a:rPr lang="en-US" sz="1800" dirty="0">
                <a:solidFill>
                  <a:schemeClr val="bg1"/>
                </a:solidFill>
              </a:rPr>
              <a:t>give topics for areas of additional discussion. (Make sure it is accessible for your entire </a:t>
            </a:r>
            <a:r>
              <a:rPr lang="en-US" sz="1800" dirty="0" smtClean="0">
                <a:solidFill>
                  <a:schemeClr val="bg1"/>
                </a:solidFill>
              </a:rPr>
              <a:t>audience.)</a:t>
            </a:r>
            <a:endParaRPr lang="en-US" sz="1800" dirty="0">
              <a:solidFill>
                <a:schemeClr val="bg1"/>
              </a:solidFill>
            </a:endParaRPr>
          </a:p>
        </p:txBody>
      </p:sp>
    </p:spTree>
    <p:extLst>
      <p:ext uri="{BB962C8B-B14F-4D97-AF65-F5344CB8AC3E}">
        <p14:creationId xmlns:p14="http://schemas.microsoft.com/office/powerpoint/2010/main" val="2008806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07981" y="-111672"/>
            <a:ext cx="9580581" cy="7122072"/>
            <a:chOff x="-207981" y="-111672"/>
            <a:chExt cx="9580581" cy="7122072"/>
          </a:xfrm>
        </p:grpSpPr>
        <p:sp>
          <p:nvSpPr>
            <p:cNvPr id="5" name="Frame 4"/>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2" name="Title 1"/>
          <p:cNvSpPr>
            <a:spLocks noGrp="1"/>
          </p:cNvSpPr>
          <p:nvPr>
            <p:ph type="title"/>
          </p:nvPr>
        </p:nvSpPr>
        <p:spPr>
          <a:xfrm>
            <a:off x="628650" y="365127"/>
            <a:ext cx="7886700" cy="779462"/>
          </a:xfrm>
        </p:spPr>
        <p:txBody>
          <a:bodyPr/>
          <a:lstStyle/>
          <a:p>
            <a:r>
              <a:rPr lang="en-US" dirty="0">
                <a:solidFill>
                  <a:schemeClr val="bg1"/>
                </a:solidFill>
              </a:rPr>
              <a:t>The T</a:t>
            </a:r>
            <a:r>
              <a:rPr lang="en-US" dirty="0" smtClean="0">
                <a:solidFill>
                  <a:schemeClr val="bg1"/>
                </a:solidFill>
              </a:rPr>
              <a:t>raining (continued)</a:t>
            </a:r>
            <a:endParaRPr lang="en-US" dirty="0">
              <a:solidFill>
                <a:schemeClr val="bg1"/>
              </a:solidFill>
            </a:endParaRPr>
          </a:p>
        </p:txBody>
      </p:sp>
      <p:sp>
        <p:nvSpPr>
          <p:cNvPr id="3" name="Content Placeholder 2"/>
          <p:cNvSpPr>
            <a:spLocks noGrp="1"/>
          </p:cNvSpPr>
          <p:nvPr>
            <p:ph idx="1"/>
          </p:nvPr>
        </p:nvSpPr>
        <p:spPr>
          <a:xfrm>
            <a:off x="628650" y="1256261"/>
            <a:ext cx="7886700" cy="4920702"/>
          </a:xfrm>
        </p:spPr>
        <p:txBody>
          <a:bodyPr>
            <a:noAutofit/>
          </a:bodyPr>
          <a:lstStyle/>
          <a:p>
            <a:pPr lvl="1">
              <a:spcBef>
                <a:spcPts val="600"/>
              </a:spcBef>
              <a:spcAft>
                <a:spcPts val="600"/>
              </a:spcAft>
              <a:buClrTx/>
            </a:pPr>
            <a:r>
              <a:rPr lang="en-US" sz="2400" b="1" dirty="0">
                <a:solidFill>
                  <a:schemeClr val="bg1"/>
                </a:solidFill>
              </a:rPr>
              <a:t>Open it up to the group for </a:t>
            </a:r>
            <a:r>
              <a:rPr lang="en-US" sz="2400" b="1" dirty="0" smtClean="0">
                <a:solidFill>
                  <a:schemeClr val="bg1"/>
                </a:solidFill>
              </a:rPr>
              <a:t>discussion</a:t>
            </a:r>
          </a:p>
          <a:p>
            <a:pPr lvl="2">
              <a:spcBef>
                <a:spcPts val="600"/>
              </a:spcBef>
              <a:spcAft>
                <a:spcPts val="600"/>
              </a:spcAft>
              <a:buClrTx/>
              <a:buFont typeface="Arial" panose="020B0604020202020204" pitchFamily="34" charset="0"/>
              <a:buChar char="•"/>
            </a:pPr>
            <a:r>
              <a:rPr lang="en-US" sz="1800" dirty="0" smtClean="0">
                <a:solidFill>
                  <a:schemeClr val="bg1"/>
                </a:solidFill>
              </a:rPr>
              <a:t>What can they </a:t>
            </a:r>
            <a:r>
              <a:rPr lang="en-US" sz="1800" dirty="0">
                <a:solidFill>
                  <a:schemeClr val="bg1"/>
                </a:solidFill>
              </a:rPr>
              <a:t>do to prepare for a </a:t>
            </a:r>
            <a:r>
              <a:rPr lang="en-US" sz="1800" dirty="0" smtClean="0">
                <a:solidFill>
                  <a:schemeClr val="bg1"/>
                </a:solidFill>
              </a:rPr>
              <a:t>disaster? </a:t>
            </a:r>
            <a:r>
              <a:rPr lang="en-US" sz="1800" dirty="0">
                <a:solidFill>
                  <a:schemeClr val="bg1"/>
                </a:solidFill>
              </a:rPr>
              <a:t>This may reveal that the needs are greater than the resources</a:t>
            </a:r>
            <a:r>
              <a:rPr lang="en-US" sz="1800" dirty="0" smtClean="0">
                <a:solidFill>
                  <a:schemeClr val="bg1"/>
                </a:solidFill>
              </a:rPr>
              <a:t>. </a:t>
            </a:r>
            <a:r>
              <a:rPr lang="en-US" sz="1800" dirty="0">
                <a:solidFill>
                  <a:schemeClr val="bg1"/>
                </a:solidFill>
              </a:rPr>
              <a:t>In that case, you can offer to keep the discussion going by forming an ongoing support or planning group.  </a:t>
            </a:r>
          </a:p>
          <a:p>
            <a:pPr lvl="1">
              <a:spcBef>
                <a:spcPts val="600"/>
              </a:spcBef>
              <a:spcAft>
                <a:spcPts val="600"/>
              </a:spcAft>
              <a:buClrTx/>
            </a:pPr>
            <a:r>
              <a:rPr lang="en-US" sz="2400" b="1" dirty="0">
                <a:solidFill>
                  <a:schemeClr val="bg1"/>
                </a:solidFill>
              </a:rPr>
              <a:t>Notifications and possible help from friends or neighbors</a:t>
            </a:r>
          </a:p>
          <a:p>
            <a:pPr lvl="2">
              <a:spcBef>
                <a:spcPts val="600"/>
              </a:spcBef>
              <a:spcAft>
                <a:spcPts val="600"/>
              </a:spcAft>
              <a:buClrTx/>
              <a:buFont typeface="Arial" panose="020B0604020202020204" pitchFamily="34" charset="0"/>
              <a:buChar char="•"/>
            </a:pPr>
            <a:r>
              <a:rPr lang="en-US" sz="1800" dirty="0">
                <a:solidFill>
                  <a:schemeClr val="bg1"/>
                </a:solidFill>
              </a:rPr>
              <a:t>Discuss pros and cons of Voluntary Registration (option</a:t>
            </a:r>
            <a:r>
              <a:rPr lang="en-US" sz="1800" dirty="0" smtClean="0">
                <a:solidFill>
                  <a:schemeClr val="bg1"/>
                </a:solidFill>
              </a:rPr>
              <a:t>).</a:t>
            </a:r>
            <a:endParaRPr lang="en-US" sz="1800" dirty="0">
              <a:solidFill>
                <a:schemeClr val="bg1"/>
              </a:solidFill>
            </a:endParaRPr>
          </a:p>
          <a:p>
            <a:pPr lvl="1">
              <a:spcBef>
                <a:spcPts val="600"/>
              </a:spcBef>
              <a:spcAft>
                <a:spcPts val="600"/>
              </a:spcAft>
              <a:buClrTx/>
            </a:pPr>
            <a:r>
              <a:rPr lang="en-US" sz="2400" b="1" dirty="0">
                <a:solidFill>
                  <a:schemeClr val="bg1"/>
                </a:solidFill>
              </a:rPr>
              <a:t>Personal </a:t>
            </a:r>
            <a:r>
              <a:rPr lang="en-US" sz="2400" b="1" dirty="0" smtClean="0">
                <a:solidFill>
                  <a:schemeClr val="bg1"/>
                </a:solidFill>
              </a:rPr>
              <a:t>care </a:t>
            </a:r>
            <a:r>
              <a:rPr lang="en-US" sz="2400" b="1" dirty="0">
                <a:solidFill>
                  <a:schemeClr val="bg1"/>
                </a:solidFill>
              </a:rPr>
              <a:t>a</a:t>
            </a:r>
            <a:r>
              <a:rPr lang="en-US" sz="2400" b="1" dirty="0" smtClean="0">
                <a:solidFill>
                  <a:schemeClr val="bg1"/>
                </a:solidFill>
              </a:rPr>
              <a:t>ttendants</a:t>
            </a:r>
            <a:endParaRPr lang="en-US" sz="2400" b="1"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If you use an </a:t>
            </a:r>
            <a:r>
              <a:rPr lang="en-US" sz="1800" dirty="0" smtClean="0">
                <a:solidFill>
                  <a:schemeClr val="bg1"/>
                </a:solidFill>
              </a:rPr>
              <a:t>attendant</a:t>
            </a:r>
            <a:r>
              <a:rPr lang="en-US" sz="1800" dirty="0">
                <a:solidFill>
                  <a:schemeClr val="bg1"/>
                </a:solidFill>
              </a:rPr>
              <a:t>, how will you communicate in event of disaster?</a:t>
            </a:r>
          </a:p>
          <a:p>
            <a:pPr lvl="2">
              <a:spcBef>
                <a:spcPts val="600"/>
              </a:spcBef>
              <a:spcAft>
                <a:spcPts val="600"/>
              </a:spcAft>
              <a:buClrTx/>
              <a:buFont typeface="Arial" panose="020B0604020202020204" pitchFamily="34" charset="0"/>
              <a:buChar char="•"/>
            </a:pPr>
            <a:r>
              <a:rPr lang="en-US" sz="1800" dirty="0">
                <a:solidFill>
                  <a:schemeClr val="bg1"/>
                </a:solidFill>
              </a:rPr>
              <a:t>Do you have someone who could be an emergency attendant until life is back to normal?</a:t>
            </a:r>
          </a:p>
          <a:p>
            <a:pPr lvl="2">
              <a:spcBef>
                <a:spcPts val="600"/>
              </a:spcBef>
              <a:spcAft>
                <a:spcPts val="600"/>
              </a:spcAft>
              <a:buClrTx/>
              <a:buFont typeface="Arial" panose="020B0604020202020204" pitchFamily="34" charset="0"/>
              <a:buChar char="•"/>
            </a:pPr>
            <a:r>
              <a:rPr lang="en-US" sz="1800" dirty="0">
                <a:solidFill>
                  <a:schemeClr val="bg1"/>
                </a:solidFill>
              </a:rPr>
              <a:t>Assist the person in being </a:t>
            </a:r>
            <a:r>
              <a:rPr lang="en-US" sz="1800" dirty="0" smtClean="0">
                <a:solidFill>
                  <a:schemeClr val="bg1"/>
                </a:solidFill>
              </a:rPr>
              <a:t>creative.</a:t>
            </a:r>
            <a:endParaRPr lang="en-US" sz="1800" dirty="0">
              <a:solidFill>
                <a:schemeClr val="bg1"/>
              </a:solidFill>
            </a:endParaRPr>
          </a:p>
          <a:p>
            <a:pPr>
              <a:spcBef>
                <a:spcPts val="600"/>
              </a:spcBef>
              <a:spcAft>
                <a:spcPts val="600"/>
              </a:spcAft>
            </a:pPr>
            <a:endParaRPr lang="en-US" sz="2800" dirty="0">
              <a:solidFill>
                <a:schemeClr val="bg1"/>
              </a:solidFill>
            </a:endParaRPr>
          </a:p>
        </p:txBody>
      </p:sp>
    </p:spTree>
    <p:extLst>
      <p:ext uri="{BB962C8B-B14F-4D97-AF65-F5344CB8AC3E}">
        <p14:creationId xmlns:p14="http://schemas.microsoft.com/office/powerpoint/2010/main" val="2796200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07981" y="-111672"/>
            <a:ext cx="9580581" cy="7122072"/>
            <a:chOff x="-207981" y="-111672"/>
            <a:chExt cx="9580581" cy="7122072"/>
          </a:xfrm>
        </p:grpSpPr>
        <p:sp>
          <p:nvSpPr>
            <p:cNvPr id="5" name="Frame 4"/>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3" name="Content Placeholder 2"/>
          <p:cNvSpPr>
            <a:spLocks noGrp="1"/>
          </p:cNvSpPr>
          <p:nvPr>
            <p:ph idx="1"/>
          </p:nvPr>
        </p:nvSpPr>
        <p:spPr>
          <a:xfrm>
            <a:off x="228600" y="304800"/>
            <a:ext cx="8686800" cy="5489574"/>
          </a:xfrm>
        </p:spPr>
        <p:txBody>
          <a:bodyPr>
            <a:noAutofit/>
          </a:bodyPr>
          <a:lstStyle/>
          <a:p>
            <a:pPr lvl="1">
              <a:spcBef>
                <a:spcPts val="600"/>
              </a:spcBef>
              <a:spcAft>
                <a:spcPts val="600"/>
              </a:spcAft>
              <a:buClrTx/>
            </a:pPr>
            <a:r>
              <a:rPr lang="en-US" sz="2000" b="1" dirty="0">
                <a:solidFill>
                  <a:schemeClr val="bg1"/>
                </a:solidFill>
              </a:rPr>
              <a:t>Medications and </a:t>
            </a:r>
            <a:r>
              <a:rPr lang="en-US" sz="2000" b="1" dirty="0" smtClean="0">
                <a:solidFill>
                  <a:schemeClr val="bg1"/>
                </a:solidFill>
              </a:rPr>
              <a:t>medical </a:t>
            </a:r>
            <a:r>
              <a:rPr lang="en-US" sz="2000" b="1" dirty="0">
                <a:solidFill>
                  <a:schemeClr val="bg1"/>
                </a:solidFill>
              </a:rPr>
              <a:t>e</a:t>
            </a:r>
            <a:r>
              <a:rPr lang="en-US" sz="2000" b="1" dirty="0" smtClean="0">
                <a:solidFill>
                  <a:schemeClr val="bg1"/>
                </a:solidFill>
              </a:rPr>
              <a:t>quipment</a:t>
            </a:r>
            <a:endParaRPr lang="en-US" sz="2000" b="1"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Encourage the participants to keep an accurate current list of meds with dosages and </a:t>
            </a:r>
            <a:r>
              <a:rPr lang="en-US" sz="1800" dirty="0" smtClean="0">
                <a:solidFill>
                  <a:schemeClr val="bg1"/>
                </a:solidFill>
              </a:rPr>
              <a:t>times.</a:t>
            </a:r>
            <a:endParaRPr lang="en-US" sz="1800"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Determine the need for an emergency supply including how many days.</a:t>
            </a:r>
          </a:p>
          <a:p>
            <a:pPr lvl="2">
              <a:spcBef>
                <a:spcPts val="600"/>
              </a:spcBef>
              <a:spcAft>
                <a:spcPts val="600"/>
              </a:spcAft>
              <a:buClrTx/>
              <a:buFont typeface="Arial" panose="020B0604020202020204" pitchFamily="34" charset="0"/>
              <a:buChar char="•"/>
            </a:pPr>
            <a:r>
              <a:rPr lang="en-US" sz="1800" dirty="0">
                <a:solidFill>
                  <a:schemeClr val="bg1"/>
                </a:solidFill>
              </a:rPr>
              <a:t>Talk to pharmacist or doctor on how to have an emergency </a:t>
            </a:r>
            <a:r>
              <a:rPr lang="en-US" sz="1800" dirty="0" smtClean="0">
                <a:solidFill>
                  <a:schemeClr val="bg1"/>
                </a:solidFill>
              </a:rPr>
              <a:t>supply.</a:t>
            </a:r>
            <a:endParaRPr lang="en-US" sz="1800"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If electricity or batteries are needed look at options (there may not be many</a:t>
            </a:r>
            <a:r>
              <a:rPr lang="en-US" sz="1800" dirty="0" smtClean="0">
                <a:solidFill>
                  <a:schemeClr val="bg1"/>
                </a:solidFill>
              </a:rPr>
              <a:t>).</a:t>
            </a:r>
            <a:endParaRPr lang="en-US" sz="1800" dirty="0">
              <a:solidFill>
                <a:schemeClr val="bg1"/>
              </a:solidFill>
            </a:endParaRPr>
          </a:p>
          <a:p>
            <a:pPr lvl="1">
              <a:spcBef>
                <a:spcPts val="600"/>
              </a:spcBef>
              <a:spcAft>
                <a:spcPts val="600"/>
              </a:spcAft>
              <a:buClrTx/>
            </a:pPr>
            <a:r>
              <a:rPr lang="en-US" sz="2000" b="1" dirty="0">
                <a:solidFill>
                  <a:schemeClr val="bg1"/>
                </a:solidFill>
              </a:rPr>
              <a:t>Service </a:t>
            </a:r>
            <a:r>
              <a:rPr lang="en-US" sz="2000" b="1" dirty="0" smtClean="0">
                <a:solidFill>
                  <a:schemeClr val="bg1"/>
                </a:solidFill>
              </a:rPr>
              <a:t>animals </a:t>
            </a:r>
            <a:endParaRPr lang="en-US" sz="2000" b="1"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What supplies are needed (food, water, meds, etc</a:t>
            </a:r>
            <a:r>
              <a:rPr lang="en-US" sz="1800" dirty="0" smtClean="0">
                <a:solidFill>
                  <a:schemeClr val="bg1"/>
                </a:solidFill>
              </a:rPr>
              <a:t>.)?</a:t>
            </a:r>
            <a:endParaRPr lang="en-US" sz="1800"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Education on shelters </a:t>
            </a:r>
            <a:endParaRPr lang="en-US" sz="1800" dirty="0" smtClean="0">
              <a:solidFill>
                <a:schemeClr val="bg1"/>
              </a:solidFill>
            </a:endParaRPr>
          </a:p>
          <a:p>
            <a:pPr lvl="1">
              <a:spcBef>
                <a:spcPts val="600"/>
              </a:spcBef>
              <a:spcAft>
                <a:spcPts val="600"/>
              </a:spcAft>
              <a:buClrTx/>
            </a:pPr>
            <a:r>
              <a:rPr lang="en-US" sz="2000" dirty="0">
                <a:solidFill>
                  <a:schemeClr val="bg1"/>
                </a:solidFill>
              </a:rPr>
              <a:t> </a:t>
            </a:r>
            <a:r>
              <a:rPr lang="en-US" sz="2000" b="1" dirty="0">
                <a:solidFill>
                  <a:schemeClr val="bg1"/>
                </a:solidFill>
              </a:rPr>
              <a:t>Evacuation: </a:t>
            </a:r>
            <a:endParaRPr lang="en-US" sz="2000" b="1" dirty="0" smtClean="0">
              <a:solidFill>
                <a:schemeClr val="bg1"/>
              </a:solidFill>
            </a:endParaRPr>
          </a:p>
          <a:p>
            <a:pPr lvl="2">
              <a:spcBef>
                <a:spcPts val="600"/>
              </a:spcBef>
              <a:spcAft>
                <a:spcPts val="600"/>
              </a:spcAft>
              <a:buClrTx/>
              <a:buFont typeface="Arial" panose="020B0604020202020204" pitchFamily="34" charset="0"/>
              <a:buChar char="•"/>
            </a:pPr>
            <a:r>
              <a:rPr lang="en-US" sz="1800" dirty="0" smtClean="0">
                <a:solidFill>
                  <a:schemeClr val="bg1"/>
                </a:solidFill>
              </a:rPr>
              <a:t>Develop </a:t>
            </a:r>
            <a:r>
              <a:rPr lang="en-US" sz="1800" dirty="0">
                <a:solidFill>
                  <a:schemeClr val="bg1"/>
                </a:solidFill>
              </a:rPr>
              <a:t>a personalized </a:t>
            </a:r>
            <a:r>
              <a:rPr lang="en-US" sz="1800" dirty="0" smtClean="0">
                <a:solidFill>
                  <a:schemeClr val="bg1"/>
                </a:solidFill>
              </a:rPr>
              <a:t>plan.</a:t>
            </a:r>
            <a:endParaRPr lang="en-US" sz="1800"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Know where to </a:t>
            </a:r>
            <a:r>
              <a:rPr lang="en-US" sz="1800" dirty="0" smtClean="0">
                <a:solidFill>
                  <a:schemeClr val="bg1"/>
                </a:solidFill>
              </a:rPr>
              <a:t>go.</a:t>
            </a:r>
            <a:endParaRPr lang="en-US" sz="1800" dirty="0">
              <a:solidFill>
                <a:schemeClr val="bg1"/>
              </a:solidFill>
            </a:endParaRPr>
          </a:p>
          <a:p>
            <a:pPr lvl="1">
              <a:spcBef>
                <a:spcPts val="600"/>
              </a:spcBef>
              <a:spcAft>
                <a:spcPts val="600"/>
              </a:spcAft>
              <a:buClrTx/>
            </a:pPr>
            <a:r>
              <a:rPr lang="en-US" sz="2000" b="1" i="1" dirty="0">
                <a:solidFill>
                  <a:schemeClr val="bg1"/>
                </a:solidFill>
              </a:rPr>
              <a:t>Emergency Information Kit. Preparing for Emergencies &amp; Disasters</a:t>
            </a:r>
          </a:p>
          <a:p>
            <a:pPr lvl="2">
              <a:spcBef>
                <a:spcPts val="600"/>
              </a:spcBef>
              <a:spcAft>
                <a:spcPts val="600"/>
              </a:spcAft>
              <a:buClrTx/>
              <a:buFont typeface="Arial" panose="020B0604020202020204" pitchFamily="34" charset="0"/>
              <a:buChar char="•"/>
            </a:pPr>
            <a:r>
              <a:rPr lang="en-US" sz="1800" dirty="0">
                <a:solidFill>
                  <a:schemeClr val="bg1"/>
                </a:solidFill>
              </a:rPr>
              <a:t>Do an overview of the Step by Step Guide and </a:t>
            </a:r>
            <a:r>
              <a:rPr lang="en-US" sz="1800" dirty="0" smtClean="0">
                <a:solidFill>
                  <a:schemeClr val="bg1"/>
                </a:solidFill>
              </a:rPr>
              <a:t>Checklist.</a:t>
            </a:r>
            <a:endParaRPr lang="en-US" sz="1800" dirty="0">
              <a:solidFill>
                <a:schemeClr val="bg1"/>
              </a:solidFill>
            </a:endParaRPr>
          </a:p>
          <a:p>
            <a:pPr lvl="2">
              <a:spcBef>
                <a:spcPts val="600"/>
              </a:spcBef>
              <a:spcAft>
                <a:spcPts val="600"/>
              </a:spcAft>
              <a:buClrTx/>
              <a:buFont typeface="Arial" panose="020B0604020202020204" pitchFamily="34" charset="0"/>
              <a:buChar char="•"/>
            </a:pPr>
            <a:r>
              <a:rPr lang="en-US" sz="1800" dirty="0">
                <a:solidFill>
                  <a:schemeClr val="bg1"/>
                </a:solidFill>
              </a:rPr>
              <a:t>Adapt to make your own or find similar in your area.</a:t>
            </a:r>
          </a:p>
          <a:p>
            <a:pPr lvl="2">
              <a:spcBef>
                <a:spcPts val="600"/>
              </a:spcBef>
              <a:spcAft>
                <a:spcPts val="600"/>
              </a:spcAft>
            </a:pPr>
            <a:endParaRPr lang="en-US" sz="1800" dirty="0">
              <a:solidFill>
                <a:schemeClr val="bg1"/>
              </a:solidFill>
            </a:endParaRPr>
          </a:p>
          <a:p>
            <a:pPr>
              <a:spcBef>
                <a:spcPts val="600"/>
              </a:spcBef>
              <a:spcAft>
                <a:spcPts val="600"/>
              </a:spcAft>
            </a:pPr>
            <a:endParaRPr lang="en-US" sz="2400" dirty="0">
              <a:solidFill>
                <a:schemeClr val="bg1"/>
              </a:solidFill>
            </a:endParaRPr>
          </a:p>
        </p:txBody>
      </p:sp>
    </p:spTree>
    <p:extLst>
      <p:ext uri="{BB962C8B-B14F-4D97-AF65-F5344CB8AC3E}">
        <p14:creationId xmlns:p14="http://schemas.microsoft.com/office/powerpoint/2010/main" val="2791199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07981" y="-111672"/>
            <a:ext cx="9580581" cy="7122072"/>
            <a:chOff x="-207981" y="-111672"/>
            <a:chExt cx="9580581" cy="7122072"/>
          </a:xfrm>
        </p:grpSpPr>
        <p:sp>
          <p:nvSpPr>
            <p:cNvPr id="6" name="Frame 5"/>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2" name="Title 1"/>
          <p:cNvSpPr>
            <a:spLocks noGrp="1"/>
          </p:cNvSpPr>
          <p:nvPr>
            <p:ph type="title"/>
          </p:nvPr>
        </p:nvSpPr>
        <p:spPr>
          <a:xfrm>
            <a:off x="628650" y="365127"/>
            <a:ext cx="7886700" cy="779462"/>
          </a:xfrm>
        </p:spPr>
        <p:txBody>
          <a:bodyPr>
            <a:normAutofit/>
          </a:bodyPr>
          <a:lstStyle/>
          <a:p>
            <a:r>
              <a:rPr lang="en-US" sz="2800" b="1" dirty="0">
                <a:solidFill>
                  <a:schemeClr val="bg1"/>
                </a:solidFill>
              </a:rPr>
              <a:t>The </a:t>
            </a:r>
            <a:r>
              <a:rPr lang="en-US" sz="2800" b="1" dirty="0" smtClean="0">
                <a:solidFill>
                  <a:schemeClr val="bg1"/>
                </a:solidFill>
              </a:rPr>
              <a:t>Training </a:t>
            </a:r>
            <a:r>
              <a:rPr lang="en-US" sz="2800" b="1" dirty="0">
                <a:solidFill>
                  <a:schemeClr val="bg1"/>
                </a:solidFill>
              </a:rPr>
              <a:t>(continued)</a:t>
            </a:r>
          </a:p>
        </p:txBody>
      </p:sp>
      <p:sp>
        <p:nvSpPr>
          <p:cNvPr id="3" name="Content Placeholder 2"/>
          <p:cNvSpPr>
            <a:spLocks noGrp="1"/>
          </p:cNvSpPr>
          <p:nvPr>
            <p:ph idx="1"/>
          </p:nvPr>
        </p:nvSpPr>
        <p:spPr/>
        <p:txBody>
          <a:bodyPr>
            <a:normAutofit/>
          </a:bodyPr>
          <a:lstStyle/>
          <a:p>
            <a:pPr lvl="1">
              <a:spcBef>
                <a:spcPts val="600"/>
              </a:spcBef>
              <a:spcAft>
                <a:spcPts val="600"/>
              </a:spcAft>
              <a:buClrTx/>
            </a:pPr>
            <a:r>
              <a:rPr lang="en-US" sz="2000" b="1" dirty="0">
                <a:solidFill>
                  <a:schemeClr val="bg1"/>
                </a:solidFill>
              </a:rPr>
              <a:t>Other items </a:t>
            </a:r>
          </a:p>
          <a:p>
            <a:pPr lvl="2">
              <a:spcBef>
                <a:spcPts val="600"/>
              </a:spcBef>
              <a:spcAft>
                <a:spcPts val="600"/>
              </a:spcAft>
              <a:buClrTx/>
              <a:buFont typeface="Arial" panose="020B0604020202020204" pitchFamily="34" charset="0"/>
              <a:buChar char="•"/>
            </a:pPr>
            <a:r>
              <a:rPr lang="en-US" sz="2000" b="1" dirty="0">
                <a:solidFill>
                  <a:schemeClr val="bg1"/>
                </a:solidFill>
              </a:rPr>
              <a:t>Water</a:t>
            </a:r>
          </a:p>
          <a:p>
            <a:pPr lvl="2">
              <a:spcBef>
                <a:spcPts val="600"/>
              </a:spcBef>
              <a:spcAft>
                <a:spcPts val="600"/>
              </a:spcAft>
              <a:buClrTx/>
              <a:buFont typeface="Arial" panose="020B0604020202020204" pitchFamily="34" charset="0"/>
              <a:buChar char="•"/>
            </a:pPr>
            <a:r>
              <a:rPr lang="en-US" sz="2000" b="1" dirty="0">
                <a:solidFill>
                  <a:schemeClr val="bg1"/>
                </a:solidFill>
              </a:rPr>
              <a:t>Food options</a:t>
            </a:r>
          </a:p>
          <a:p>
            <a:pPr lvl="2">
              <a:spcBef>
                <a:spcPts val="600"/>
              </a:spcBef>
              <a:spcAft>
                <a:spcPts val="600"/>
              </a:spcAft>
              <a:buClrTx/>
              <a:buFont typeface="Arial" panose="020B0604020202020204" pitchFamily="34" charset="0"/>
              <a:buChar char="•"/>
            </a:pPr>
            <a:r>
              <a:rPr lang="en-US" sz="2000" b="1" dirty="0" smtClean="0">
                <a:solidFill>
                  <a:schemeClr val="bg1"/>
                </a:solidFill>
              </a:rPr>
              <a:t>Radio (</a:t>
            </a:r>
            <a:r>
              <a:rPr lang="en-US" sz="2000" b="1" dirty="0">
                <a:solidFill>
                  <a:schemeClr val="bg1"/>
                </a:solidFill>
              </a:rPr>
              <a:t>battery operated)</a:t>
            </a:r>
          </a:p>
          <a:p>
            <a:pPr lvl="2">
              <a:spcBef>
                <a:spcPts val="600"/>
              </a:spcBef>
              <a:spcAft>
                <a:spcPts val="600"/>
              </a:spcAft>
              <a:buClrTx/>
              <a:buFont typeface="Arial" panose="020B0604020202020204" pitchFamily="34" charset="0"/>
              <a:buChar char="•"/>
            </a:pPr>
            <a:r>
              <a:rPr lang="en-US" sz="2000" b="1" dirty="0">
                <a:solidFill>
                  <a:schemeClr val="bg1"/>
                </a:solidFill>
              </a:rPr>
              <a:t>Flashlight</a:t>
            </a:r>
          </a:p>
          <a:p>
            <a:pPr lvl="2">
              <a:spcBef>
                <a:spcPts val="600"/>
              </a:spcBef>
              <a:spcAft>
                <a:spcPts val="600"/>
              </a:spcAft>
              <a:buClrTx/>
              <a:buFont typeface="Arial" panose="020B0604020202020204" pitchFamily="34" charset="0"/>
              <a:buChar char="•"/>
            </a:pPr>
            <a:r>
              <a:rPr lang="en-US" sz="2000" b="1" dirty="0">
                <a:solidFill>
                  <a:schemeClr val="bg1"/>
                </a:solidFill>
              </a:rPr>
              <a:t>Batteries</a:t>
            </a:r>
          </a:p>
          <a:p>
            <a:pPr lvl="1">
              <a:spcBef>
                <a:spcPts val="600"/>
              </a:spcBef>
              <a:spcAft>
                <a:spcPts val="600"/>
              </a:spcAft>
              <a:buClrTx/>
            </a:pPr>
            <a:r>
              <a:rPr lang="en-US" sz="2000" b="1" dirty="0">
                <a:solidFill>
                  <a:schemeClr val="bg1"/>
                </a:solidFill>
              </a:rPr>
              <a:t>Discuss </a:t>
            </a:r>
            <a:r>
              <a:rPr lang="en-US" sz="2000" b="1" dirty="0" smtClean="0">
                <a:solidFill>
                  <a:schemeClr val="bg1"/>
                </a:solidFill>
              </a:rPr>
              <a:t>optional  </a:t>
            </a:r>
            <a:r>
              <a:rPr lang="en-US" sz="2000" b="1" dirty="0">
                <a:solidFill>
                  <a:schemeClr val="bg1"/>
                </a:solidFill>
              </a:rPr>
              <a:t>Volunteer Registration </a:t>
            </a:r>
          </a:p>
          <a:p>
            <a:pPr lvl="2">
              <a:spcBef>
                <a:spcPts val="600"/>
              </a:spcBef>
              <a:spcAft>
                <a:spcPts val="600"/>
              </a:spcAft>
              <a:buClrTx/>
              <a:buFont typeface="Arial" panose="020B0604020202020204" pitchFamily="34" charset="0"/>
              <a:buChar char="•"/>
            </a:pPr>
            <a:r>
              <a:rPr lang="en-US" sz="2000" b="1" dirty="0">
                <a:solidFill>
                  <a:schemeClr val="bg1"/>
                </a:solidFill>
              </a:rPr>
              <a:t>Pros and </a:t>
            </a:r>
            <a:r>
              <a:rPr lang="en-US" sz="2000" b="1" dirty="0" smtClean="0">
                <a:solidFill>
                  <a:schemeClr val="bg1"/>
                </a:solidFill>
              </a:rPr>
              <a:t>cons   </a:t>
            </a:r>
            <a:endParaRPr lang="en-US" sz="2000" b="1" dirty="0">
              <a:solidFill>
                <a:schemeClr val="bg1"/>
              </a:solidFill>
            </a:endParaRPr>
          </a:p>
          <a:p>
            <a:pPr lvl="2">
              <a:spcBef>
                <a:spcPts val="600"/>
              </a:spcBef>
              <a:spcAft>
                <a:spcPts val="600"/>
              </a:spcAft>
              <a:buClrTx/>
              <a:buFont typeface="Arial" panose="020B0604020202020204" pitchFamily="34" charset="0"/>
              <a:buChar char="•"/>
            </a:pPr>
            <a:r>
              <a:rPr lang="en-US" sz="2000" b="1" dirty="0">
                <a:solidFill>
                  <a:schemeClr val="bg1"/>
                </a:solidFill>
              </a:rPr>
              <a:t>It’s a choice, but not the </a:t>
            </a:r>
            <a:r>
              <a:rPr lang="en-US" sz="2000" b="1" dirty="0" smtClean="0">
                <a:solidFill>
                  <a:schemeClr val="bg1"/>
                </a:solidFill>
              </a:rPr>
              <a:t>plan</a:t>
            </a:r>
            <a:endParaRPr lang="en-US" sz="2000" b="1" dirty="0">
              <a:solidFill>
                <a:schemeClr val="bg1"/>
              </a:solidFill>
            </a:endParaRPr>
          </a:p>
          <a:p>
            <a:pPr>
              <a:spcBef>
                <a:spcPts val="600"/>
              </a:spcBef>
              <a:spcAft>
                <a:spcPts val="600"/>
              </a:spcAft>
            </a:pPr>
            <a:endParaRPr lang="en-US" sz="3200" b="1" dirty="0">
              <a:solidFill>
                <a:schemeClr val="bg1"/>
              </a:solidFill>
            </a:endParaRPr>
          </a:p>
        </p:txBody>
      </p:sp>
      <p:pic>
        <p:nvPicPr>
          <p:cNvPr id="8" name="Picture 7"/>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3810000" y="762000"/>
            <a:ext cx="4851400" cy="4851400"/>
          </a:xfrm>
          <a:prstGeom prst="rect">
            <a:avLst/>
          </a:prstGeom>
        </p:spPr>
      </p:pic>
    </p:spTree>
    <p:extLst>
      <p:ext uri="{BB962C8B-B14F-4D97-AF65-F5344CB8AC3E}">
        <p14:creationId xmlns:p14="http://schemas.microsoft.com/office/powerpoint/2010/main" val="1859918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143000"/>
            <a:ext cx="6096000" cy="4572000"/>
          </a:xfrm>
          <a:prstGeom prst="rect">
            <a:avLst/>
          </a:prstGeom>
        </p:spPr>
      </p:pic>
      <p:sp>
        <p:nvSpPr>
          <p:cNvPr id="3" name="Title 1"/>
          <p:cNvSpPr txBox="1">
            <a:spLocks/>
          </p:cNvSpPr>
          <p:nvPr/>
        </p:nvSpPr>
        <p:spPr>
          <a:xfrm>
            <a:off x="0" y="228600"/>
            <a:ext cx="9144000" cy="914400"/>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spc="100" dirty="0" smtClean="0">
                <a:solidFill>
                  <a:schemeClr val="bg1"/>
                </a:solidFill>
              </a:rPr>
              <a:t>	Wrap Up</a:t>
            </a:r>
            <a:endParaRPr lang="en-US" sz="4000" b="1" spc="100" dirty="0">
              <a:solidFill>
                <a:schemeClr val="bg1"/>
              </a:solidFill>
            </a:endParaRPr>
          </a:p>
        </p:txBody>
      </p:sp>
      <p:sp>
        <p:nvSpPr>
          <p:cNvPr id="4" name="Rectangle 3"/>
          <p:cNvSpPr/>
          <p:nvPr/>
        </p:nvSpPr>
        <p:spPr>
          <a:xfrm>
            <a:off x="0" y="5943600"/>
            <a:ext cx="8305800" cy="523220"/>
          </a:xfrm>
          <a:prstGeom prst="rect">
            <a:avLst/>
          </a:prstGeom>
        </p:spPr>
        <p:txBody>
          <a:bodyPr wrap="square" anchor="ctr">
            <a:spAutoFit/>
          </a:bodyPr>
          <a:lstStyle/>
          <a:p>
            <a:pPr algn="r"/>
            <a:r>
              <a:rPr lang="en-US" sz="2800" dirty="0" smtClean="0">
                <a:solidFill>
                  <a:schemeClr val="bg1"/>
                </a:solidFill>
              </a:rPr>
              <a:t>? Questions </a:t>
            </a:r>
            <a:r>
              <a:rPr lang="en-US" sz="2800" dirty="0">
                <a:solidFill>
                  <a:schemeClr val="bg1"/>
                </a:solidFill>
              </a:rPr>
              <a:t>or </a:t>
            </a:r>
            <a:r>
              <a:rPr lang="en-US" sz="2800" dirty="0" smtClean="0">
                <a:solidFill>
                  <a:schemeClr val="bg1"/>
                </a:solidFill>
              </a:rPr>
              <a:t>Discussion ?</a:t>
            </a:r>
            <a:endParaRPr lang="en-US" sz="2800" dirty="0">
              <a:solidFill>
                <a:schemeClr val="bg1"/>
              </a:solidFill>
            </a:endParaRPr>
          </a:p>
        </p:txBody>
      </p:sp>
    </p:spTree>
    <p:extLst>
      <p:ext uri="{BB962C8B-B14F-4D97-AF65-F5344CB8AC3E}">
        <p14:creationId xmlns:p14="http://schemas.microsoft.com/office/powerpoint/2010/main" val="64026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11672"/>
            <a:ext cx="9580581" cy="7122072"/>
            <a:chOff x="-207981" y="-111672"/>
            <a:chExt cx="9580581" cy="7122072"/>
          </a:xfrm>
        </p:grpSpPr>
        <p:sp>
          <p:nvSpPr>
            <p:cNvPr id="3" name="Frame 2"/>
            <p:cNvSpPr/>
            <p:nvPr/>
          </p:nvSpPr>
          <p:spPr>
            <a:xfrm>
              <a:off x="0" y="0"/>
              <a:ext cx="9144000" cy="6858000"/>
            </a:xfrm>
            <a:prstGeom prst="frame">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3"/>
            <a:stretch>
              <a:fillRect/>
            </a:stretch>
          </p:blipFill>
          <p:spPr>
            <a:xfrm>
              <a:off x="-207981" y="-111672"/>
              <a:ext cx="9580581" cy="7122072"/>
            </a:xfrm>
            <a:prstGeom prst="rect">
              <a:avLst/>
            </a:prstGeom>
            <a:effectLst>
              <a:glow rad="254000">
                <a:schemeClr val="accent1">
                  <a:lumMod val="50000"/>
                  <a:alpha val="40000"/>
                </a:schemeClr>
              </a:glow>
              <a:softEdge rad="393700"/>
            </a:effectLst>
          </p:spPr>
        </p:pic>
      </p:grpSp>
      <p:sp>
        <p:nvSpPr>
          <p:cNvPr id="5" name="Rectangle 4"/>
          <p:cNvSpPr/>
          <p:nvPr/>
        </p:nvSpPr>
        <p:spPr>
          <a:xfrm>
            <a:off x="914400" y="762000"/>
            <a:ext cx="7391400" cy="5078313"/>
          </a:xfrm>
          <a:prstGeom prst="rect">
            <a:avLst/>
          </a:prstGeom>
        </p:spPr>
        <p:txBody>
          <a:bodyPr wrap="square">
            <a:spAutoFit/>
          </a:bodyPr>
          <a:lstStyle/>
          <a:p>
            <a:pPr>
              <a:lnSpc>
                <a:spcPct val="150000"/>
              </a:lnSpc>
              <a:spcBef>
                <a:spcPts val="600"/>
              </a:spcBef>
              <a:spcAft>
                <a:spcPts val="600"/>
              </a:spcAft>
            </a:pPr>
            <a:r>
              <a:rPr lang="en-US" sz="2400" b="1" dirty="0">
                <a:solidFill>
                  <a:schemeClr val="bg1"/>
                </a:solidFill>
                <a:latin typeface="Calibri" charset="0"/>
                <a:ea typeface="Calibri" charset="0"/>
                <a:cs typeface="Times New Roman" charset="0"/>
              </a:rPr>
              <a:t>Whether facing volcanos, tornados, earthquakes, flooding, hurricanes or any other disaster, preparedness can help minimize the danger and help keep you alive.  We will take a look at how to hold a training presentation for the disability community, how to prepare an individualized emergency plan and how to motivate people to think ahead.   We will look at resources and partnerships as well as discuss pitfalls and the promotion of choice.</a:t>
            </a:r>
            <a:endParaRPr lang="en-US" sz="2400" dirty="0">
              <a:solidFill>
                <a:schemeClr val="bg1"/>
              </a:solidFill>
              <a:effectLst/>
              <a:latin typeface="Calibri" charset="0"/>
              <a:ea typeface="Calibri" charset="0"/>
              <a:cs typeface="Times New Roman" charset="0"/>
            </a:endParaRPr>
          </a:p>
        </p:txBody>
      </p:sp>
    </p:spTree>
    <p:extLst>
      <p:ext uri="{BB962C8B-B14F-4D97-AF65-F5344CB8AC3E}">
        <p14:creationId xmlns:p14="http://schemas.microsoft.com/office/powerpoint/2010/main" val="146386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4267200" y="865428"/>
            <a:ext cx="4572000" cy="4455884"/>
          </a:xfrm>
          <a:prstGeom prst="rect">
            <a:avLst/>
          </a:prstGeom>
        </p:spPr>
      </p:pic>
      <p:sp>
        <p:nvSpPr>
          <p:cNvPr id="2" name="Title 1"/>
          <p:cNvSpPr>
            <a:spLocks noGrp="1"/>
          </p:cNvSpPr>
          <p:nvPr>
            <p:ph type="title"/>
          </p:nvPr>
        </p:nvSpPr>
        <p:spPr/>
        <p:txBody>
          <a:bodyPr>
            <a:normAutofit/>
          </a:bodyPr>
          <a:lstStyle/>
          <a:p>
            <a:pPr algn="ctr"/>
            <a:r>
              <a:rPr lang="en-US" sz="5400" b="1" cap="all" spc="300" dirty="0" smtClean="0"/>
              <a:t>Introductions</a:t>
            </a:r>
            <a:endParaRPr lang="en-US" sz="4000" b="1" cap="all" spc="300" dirty="0"/>
          </a:p>
        </p:txBody>
      </p:sp>
      <p:sp>
        <p:nvSpPr>
          <p:cNvPr id="3" name="Content Placeholder 2"/>
          <p:cNvSpPr>
            <a:spLocks noGrp="1"/>
          </p:cNvSpPr>
          <p:nvPr>
            <p:ph idx="1"/>
          </p:nvPr>
        </p:nvSpPr>
        <p:spPr>
          <a:xfrm>
            <a:off x="454511" y="2209800"/>
            <a:ext cx="3355490" cy="695328"/>
          </a:xfrm>
        </p:spPr>
        <p:txBody>
          <a:bodyPr>
            <a:normAutofit/>
          </a:bodyPr>
          <a:lstStyle/>
          <a:p>
            <a:pPr>
              <a:buFont typeface="Wingdings" panose="05000000000000000000" pitchFamily="2" charset="2"/>
              <a:buChar char="§"/>
            </a:pPr>
            <a:r>
              <a:rPr lang="en-US" sz="3600" b="0" dirty="0" smtClean="0"/>
              <a:t>Your name?</a:t>
            </a:r>
          </a:p>
        </p:txBody>
      </p:sp>
      <p:sp>
        <p:nvSpPr>
          <p:cNvPr id="6" name="Content Placeholder 2"/>
          <p:cNvSpPr txBox="1">
            <a:spLocks/>
          </p:cNvSpPr>
          <p:nvPr/>
        </p:nvSpPr>
        <p:spPr>
          <a:xfrm>
            <a:off x="442855" y="3733800"/>
            <a:ext cx="4891145" cy="6000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charset="2"/>
              <a:buChar char="§"/>
            </a:pPr>
            <a:r>
              <a:rPr lang="en-US" sz="3600" dirty="0"/>
              <a:t>Where are you from?</a:t>
            </a:r>
          </a:p>
          <a:p>
            <a:pPr marL="0" indent="0">
              <a:buNone/>
            </a:pPr>
            <a:endParaRPr lang="en-US" sz="3600" dirty="0"/>
          </a:p>
        </p:txBody>
      </p:sp>
      <p:sp>
        <p:nvSpPr>
          <p:cNvPr id="7" name="Content Placeholder 2"/>
          <p:cNvSpPr txBox="1">
            <a:spLocks/>
          </p:cNvSpPr>
          <p:nvPr/>
        </p:nvSpPr>
        <p:spPr>
          <a:xfrm>
            <a:off x="381000" y="5410201"/>
            <a:ext cx="8458200" cy="8381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panose="05000000000000000000" pitchFamily="2" charset="2"/>
              <a:buChar char="§"/>
            </a:pPr>
            <a:r>
              <a:rPr lang="en-US" sz="3600" smtClean="0"/>
              <a:t>Have </a:t>
            </a:r>
            <a:r>
              <a:rPr lang="en-US" sz="3600" dirty="0" smtClean="0"/>
              <a:t>you been through a natural disaster?</a:t>
            </a:r>
            <a:endParaRPr lang="en-US" sz="3600" dirty="0"/>
          </a:p>
        </p:txBody>
      </p:sp>
    </p:spTree>
    <p:extLst>
      <p:ext uri="{BB962C8B-B14F-4D97-AF65-F5344CB8AC3E}">
        <p14:creationId xmlns:p14="http://schemas.microsoft.com/office/powerpoint/2010/main" val="40439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3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normAutofit/>
          </a:bodyPr>
          <a:lstStyle/>
          <a:p>
            <a:pPr algn="ctr"/>
            <a:r>
              <a:rPr lang="en-US" sz="4000" b="1" cap="all" dirty="0" smtClean="0"/>
              <a:t>Why preparedness?</a:t>
            </a:r>
            <a:endParaRPr lang="en-US" sz="4000" b="1" cap="all" dirty="0"/>
          </a:p>
        </p:txBody>
      </p:sp>
      <p:sp>
        <p:nvSpPr>
          <p:cNvPr id="3" name="Content Placeholder 2"/>
          <p:cNvSpPr>
            <a:spLocks noGrp="1"/>
          </p:cNvSpPr>
          <p:nvPr>
            <p:ph idx="1"/>
          </p:nvPr>
        </p:nvSpPr>
        <p:spPr>
          <a:xfrm>
            <a:off x="381000" y="1143002"/>
            <a:ext cx="8458200" cy="5486398"/>
          </a:xfrm>
        </p:spPr>
        <p:txBody>
          <a:bodyPr>
            <a:normAutofit/>
          </a:bodyPr>
          <a:lstStyle/>
          <a:p>
            <a:pPr>
              <a:lnSpc>
                <a:spcPct val="150000"/>
              </a:lnSpc>
              <a:spcBef>
                <a:spcPts val="600"/>
              </a:spcBef>
              <a:spcAft>
                <a:spcPts val="600"/>
              </a:spcAft>
              <a:buFont typeface="Wingdings" charset="2"/>
              <a:buChar char="§"/>
            </a:pPr>
            <a:r>
              <a:rPr lang="en-US" sz="2400" b="0" dirty="0" smtClean="0"/>
              <a:t>No matter which disaster occurs, preparedness can help minimize the danger and help keep you </a:t>
            </a:r>
            <a:r>
              <a:rPr lang="en-US" sz="2400" b="0" smtClean="0"/>
              <a:t>alive.</a:t>
            </a:r>
            <a:endParaRPr lang="en-US" sz="2400" b="0" dirty="0" smtClean="0"/>
          </a:p>
          <a:p>
            <a:pPr>
              <a:lnSpc>
                <a:spcPct val="150000"/>
              </a:lnSpc>
              <a:spcBef>
                <a:spcPts val="600"/>
              </a:spcBef>
              <a:spcAft>
                <a:spcPts val="600"/>
              </a:spcAft>
              <a:buFont typeface="Wingdings" charset="2"/>
              <a:buChar char="§"/>
            </a:pPr>
            <a:r>
              <a:rPr lang="en-US" sz="2400" b="0" dirty="0" smtClean="0"/>
              <a:t>In this presentation we will take a look at how to:</a:t>
            </a:r>
          </a:p>
          <a:p>
            <a:pPr>
              <a:lnSpc>
                <a:spcPct val="150000"/>
              </a:lnSpc>
              <a:spcBef>
                <a:spcPts val="600"/>
              </a:spcBef>
              <a:spcAft>
                <a:spcPts val="600"/>
              </a:spcAft>
              <a:buFont typeface="Wingdings" charset="2"/>
              <a:buChar char="§"/>
            </a:pPr>
            <a:r>
              <a:rPr lang="en-US" sz="2400" b="0" dirty="0" smtClean="0"/>
              <a:t>Hold a training presentation for the disability community;</a:t>
            </a:r>
          </a:p>
          <a:p>
            <a:pPr>
              <a:lnSpc>
                <a:spcPct val="150000"/>
              </a:lnSpc>
              <a:spcBef>
                <a:spcPts val="600"/>
              </a:spcBef>
              <a:spcAft>
                <a:spcPts val="600"/>
              </a:spcAft>
              <a:buFont typeface="Wingdings" charset="2"/>
              <a:buChar char="§"/>
            </a:pPr>
            <a:r>
              <a:rPr lang="en-US" sz="2400" b="0" dirty="0" smtClean="0"/>
              <a:t>Prepare an individualized emergency plan;</a:t>
            </a:r>
          </a:p>
          <a:p>
            <a:pPr>
              <a:lnSpc>
                <a:spcPct val="150000"/>
              </a:lnSpc>
              <a:spcBef>
                <a:spcPts val="600"/>
              </a:spcBef>
              <a:spcAft>
                <a:spcPts val="600"/>
              </a:spcAft>
              <a:buFont typeface="Wingdings" charset="2"/>
              <a:buChar char="§"/>
            </a:pPr>
            <a:r>
              <a:rPr lang="en-US" sz="2400" b="0" dirty="0" smtClean="0"/>
              <a:t>Motivate people to think ahead</a:t>
            </a:r>
          </a:p>
          <a:p>
            <a:pPr>
              <a:lnSpc>
                <a:spcPct val="150000"/>
              </a:lnSpc>
              <a:spcBef>
                <a:spcPts val="600"/>
              </a:spcBef>
              <a:spcAft>
                <a:spcPts val="600"/>
              </a:spcAft>
              <a:buFont typeface="Wingdings" charset="2"/>
              <a:buChar char="§"/>
            </a:pPr>
            <a:r>
              <a:rPr lang="en-US" sz="2400" b="0" dirty="0" smtClean="0"/>
              <a:t>We will also look at resources and partnerships, as well as discuss pitfalls and the promotion of choice.</a:t>
            </a:r>
            <a:endParaRPr lang="en-US" dirty="0"/>
          </a:p>
        </p:txBody>
      </p:sp>
    </p:spTree>
    <p:extLst>
      <p:ext uri="{BB962C8B-B14F-4D97-AF65-F5344CB8AC3E}">
        <p14:creationId xmlns:p14="http://schemas.microsoft.com/office/powerpoint/2010/main" val="3021490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1019">
              <a:schemeClr val="bg1"/>
            </a:gs>
            <a:gs pos="30975">
              <a:srgbClr val="C5DCF0"/>
            </a:gs>
            <a:gs pos="75000">
              <a:schemeClr val="accent1">
                <a:lumMod val="0"/>
                <a:lumOff val="100000"/>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1200" y="1005840"/>
            <a:ext cx="5781260" cy="53187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p:cNvSpPr>
            <a:spLocks noGrp="1"/>
          </p:cNvSpPr>
          <p:nvPr>
            <p:ph type="title"/>
          </p:nvPr>
        </p:nvSpPr>
        <p:spPr/>
        <p:txBody>
          <a:bodyPr/>
          <a:lstStyle/>
          <a:p>
            <a:r>
              <a:rPr lang="en-US" dirty="0" smtClean="0">
                <a:solidFill>
                  <a:schemeClr val="accent6">
                    <a:lumMod val="50000"/>
                  </a:schemeClr>
                </a:solidFill>
              </a:rPr>
              <a:t>Part 1:</a:t>
            </a:r>
            <a:r>
              <a:rPr lang="en-US" dirty="0" smtClean="0"/>
              <a:t>	</a:t>
            </a:r>
            <a:r>
              <a:rPr lang="en-US" sz="4000" b="1" dirty="0" smtClean="0">
                <a:solidFill>
                  <a:srgbClr val="FF0000"/>
                </a:solidFill>
              </a:rPr>
              <a:t>about disasters</a:t>
            </a:r>
            <a:endParaRPr lang="en-US" b="1" dirty="0">
              <a:solidFill>
                <a:srgbClr val="FF0000"/>
              </a:solidFill>
            </a:endParaRPr>
          </a:p>
        </p:txBody>
      </p:sp>
    </p:spTree>
    <p:extLst>
      <p:ext uri="{BB962C8B-B14F-4D97-AF65-F5344CB8AC3E}">
        <p14:creationId xmlns:p14="http://schemas.microsoft.com/office/powerpoint/2010/main" val="19949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76875" y="2514600"/>
            <a:ext cx="3667125" cy="1879600"/>
            <a:chOff x="5476875" y="2514600"/>
            <a:chExt cx="3667125" cy="1879600"/>
          </a:xfrm>
        </p:grpSpPr>
        <p:pic>
          <p:nvPicPr>
            <p:cNvPr id="4" name="Rectangle 11884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75" y="2514600"/>
              <a:ext cx="36671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6"/>
            <p:cNvSpPr txBox="1">
              <a:spLocks noChangeArrowheads="1"/>
            </p:cNvSpPr>
            <p:nvPr/>
          </p:nvSpPr>
          <p:spPr bwMode="auto">
            <a:xfrm>
              <a:off x="6857999" y="37290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r" eaLnBrk="1" hangingPunct="1"/>
              <a:r>
                <a:rPr lang="en-US" sz="2400">
                  <a:latin typeface="Arial Black" panose="020B0A04020102020204" pitchFamily="34" charset="0"/>
                </a:rPr>
                <a:t>Pandemics</a:t>
              </a:r>
            </a:p>
          </p:txBody>
        </p:sp>
      </p:grpSp>
      <p:pic>
        <p:nvPicPr>
          <p:cNvPr id="5" name="Rectangle 118821" descr="Clearing the wa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399" y="4270376"/>
            <a:ext cx="44196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1" y="4572000"/>
            <a:ext cx="3352800" cy="2286000"/>
            <a:chOff x="-1" y="4572000"/>
            <a:chExt cx="3352800" cy="2286000"/>
          </a:xfrm>
        </p:grpSpPr>
        <p:pic>
          <p:nvPicPr>
            <p:cNvPr id="10" name="Picture 19" descr="PentagonAirView14th"/>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4572000"/>
              <a:ext cx="33528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9"/>
            <p:cNvSpPr txBox="1">
              <a:spLocks noChangeArrowheads="1"/>
            </p:cNvSpPr>
            <p:nvPr/>
          </p:nvSpPr>
          <p:spPr bwMode="auto">
            <a:xfrm>
              <a:off x="-1" y="61674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r" eaLnBrk="1" hangingPunct="1"/>
              <a:r>
                <a:rPr lang="en-US" sz="2400">
                  <a:solidFill>
                    <a:srgbClr val="7C0C00"/>
                  </a:solidFill>
                  <a:latin typeface="Arial Black" panose="020B0A04020102020204" pitchFamily="34" charset="0"/>
                </a:rPr>
                <a:t>Terrorism</a:t>
              </a:r>
            </a:p>
          </p:txBody>
        </p:sp>
      </p:grpSp>
      <p:sp>
        <p:nvSpPr>
          <p:cNvPr id="7" name="Rectangle 118834"/>
          <p:cNvSpPr>
            <a:spLocks noChangeArrowheads="1" noChangeShapeType="1" noTextEdit="1"/>
          </p:cNvSpPr>
          <p:nvPr/>
        </p:nvSpPr>
        <p:spPr bwMode="auto">
          <a:xfrm>
            <a:off x="533399" y="152401"/>
            <a:ext cx="1485900" cy="511175"/>
          </a:xfrm>
          <a:prstGeom prst="rect">
            <a:avLst/>
          </a:prstGeom>
        </p:spPr>
        <p:txBody>
          <a:bodyPr wrap="none" fromWordArt="1"/>
          <a:lstStyle/>
          <a:p>
            <a:pPr algn="ctr">
              <a:defRPr/>
            </a:pPr>
            <a:r>
              <a:rPr lang="en-US" sz="2800" b="1" kern="10" dirty="0">
                <a:ln w="9525" algn="ctr">
                  <a:solidFill>
                    <a:srgbClr val="000000"/>
                  </a:solidFill>
                  <a:round/>
                  <a:headEnd/>
                  <a:tailEnd/>
                </a:ln>
                <a:solidFill>
                  <a:srgbClr val="FFFFFF"/>
                </a:solidFill>
                <a:latin typeface="Arial"/>
                <a:cs typeface="Arial"/>
              </a:rPr>
              <a:t>Hazmat</a:t>
            </a:r>
          </a:p>
        </p:txBody>
      </p:sp>
      <p:grpSp>
        <p:nvGrpSpPr>
          <p:cNvPr id="34" name="Group 33"/>
          <p:cNvGrpSpPr/>
          <p:nvPr/>
        </p:nvGrpSpPr>
        <p:grpSpPr>
          <a:xfrm>
            <a:off x="-1" y="1905000"/>
            <a:ext cx="4267200" cy="2660650"/>
            <a:chOff x="-1" y="1905000"/>
            <a:chExt cx="4267200" cy="2660650"/>
          </a:xfrm>
        </p:grpSpPr>
        <p:pic>
          <p:nvPicPr>
            <p:cNvPr id="6" name="Rectangle 11883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 y="1905000"/>
              <a:ext cx="42672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30"/>
            <p:cNvSpPr txBox="1">
              <a:spLocks noChangeArrowheads="1"/>
            </p:cNvSpPr>
            <p:nvPr/>
          </p:nvSpPr>
          <p:spPr bwMode="auto">
            <a:xfrm>
              <a:off x="-1" y="25908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sz="2400" dirty="0">
                  <a:latin typeface="Arial Black" panose="020B0A04020102020204" pitchFamily="34" charset="0"/>
                </a:rPr>
                <a:t>Tornadoes</a:t>
              </a:r>
            </a:p>
          </p:txBody>
        </p:sp>
      </p:grpSp>
      <p:sp>
        <p:nvSpPr>
          <p:cNvPr id="20" name="TextBox 27"/>
          <p:cNvSpPr txBox="1">
            <a:spLocks noChangeArrowheads="1"/>
          </p:cNvSpPr>
          <p:nvPr/>
        </p:nvSpPr>
        <p:spPr bwMode="auto">
          <a:xfrm>
            <a:off x="7010399" y="6248401"/>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r" eaLnBrk="1" hangingPunct="1"/>
            <a:r>
              <a:rPr lang="en-US" sz="2400">
                <a:solidFill>
                  <a:srgbClr val="FF0000"/>
                </a:solidFill>
                <a:latin typeface="Arial Black" panose="020B0A04020102020204" pitchFamily="34" charset="0"/>
              </a:rPr>
              <a:t>Floods</a:t>
            </a:r>
          </a:p>
        </p:txBody>
      </p:sp>
      <p:grpSp>
        <p:nvGrpSpPr>
          <p:cNvPr id="30" name="Group 29"/>
          <p:cNvGrpSpPr/>
          <p:nvPr/>
        </p:nvGrpSpPr>
        <p:grpSpPr>
          <a:xfrm>
            <a:off x="2133599" y="1981200"/>
            <a:ext cx="4648200" cy="3124200"/>
            <a:chOff x="2133599" y="1981200"/>
            <a:chExt cx="4648200" cy="3124200"/>
          </a:xfrm>
        </p:grpSpPr>
        <p:pic>
          <p:nvPicPr>
            <p:cNvPr id="15" name="Rectangle 118836" descr="See Explanation.  Clicking on the picture will download&#10; the highest resolution version available.">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33599" y="1981200"/>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1"/>
            <p:cNvSpPr txBox="1">
              <a:spLocks noChangeArrowheads="1"/>
            </p:cNvSpPr>
            <p:nvPr/>
          </p:nvSpPr>
          <p:spPr bwMode="auto">
            <a:xfrm>
              <a:off x="3505199" y="34290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sz="2400" dirty="0">
                  <a:solidFill>
                    <a:srgbClr val="C00000"/>
                  </a:solidFill>
                  <a:latin typeface="Arial Black" panose="020B0A04020102020204" pitchFamily="34" charset="0"/>
                </a:rPr>
                <a:t>Hurricanes</a:t>
              </a:r>
            </a:p>
          </p:txBody>
        </p:sp>
      </p:grpSp>
      <p:grpSp>
        <p:nvGrpSpPr>
          <p:cNvPr id="26" name="Group 25"/>
          <p:cNvGrpSpPr/>
          <p:nvPr/>
        </p:nvGrpSpPr>
        <p:grpSpPr>
          <a:xfrm>
            <a:off x="0" y="0"/>
            <a:ext cx="3584575" cy="2438400"/>
            <a:chOff x="0" y="0"/>
            <a:chExt cx="3584575" cy="2438400"/>
          </a:xfrm>
        </p:grpSpPr>
        <p:pic>
          <p:nvPicPr>
            <p:cNvPr id="12" name="Picture 4" descr="PTN Picture1"/>
            <p:cNvPicPr>
              <a:picLocks noChangeAspect="1" noChangeArrowheads="1"/>
            </p:cNvPicPr>
            <p:nvPr/>
          </p:nvPicPr>
          <p:blipFill>
            <a:blip r:embed="rId9" cstate="screen">
              <a:extLst>
                <a:ext uri="{28A0092B-C50C-407E-A947-70E740481C1C}">
                  <a14:useLocalDpi xmlns:a14="http://schemas.microsoft.com/office/drawing/2010/main"/>
                </a:ext>
              </a:extLst>
            </a:blip>
            <a:srcRect l="5995"/>
            <a:stretch>
              <a:fillRect/>
            </a:stretch>
          </p:blipFill>
          <p:spPr bwMode="auto">
            <a:xfrm>
              <a:off x="0" y="0"/>
              <a:ext cx="3584575" cy="243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23"/>
            <p:cNvSpPr txBox="1">
              <a:spLocks noChangeArrowheads="1"/>
            </p:cNvSpPr>
            <p:nvPr/>
          </p:nvSpPr>
          <p:spPr bwMode="auto">
            <a:xfrm>
              <a:off x="228599" y="76201"/>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sz="2400">
                  <a:solidFill>
                    <a:srgbClr val="C00000"/>
                  </a:solidFill>
                  <a:latin typeface="Arial Black" panose="020B0A04020102020204" pitchFamily="34" charset="0"/>
                </a:rPr>
                <a:t>Hazardous Materials</a:t>
              </a:r>
            </a:p>
          </p:txBody>
        </p:sp>
      </p:grpSp>
      <p:grpSp>
        <p:nvGrpSpPr>
          <p:cNvPr id="28" name="Group 27"/>
          <p:cNvGrpSpPr/>
          <p:nvPr/>
        </p:nvGrpSpPr>
        <p:grpSpPr>
          <a:xfrm>
            <a:off x="6095999" y="1"/>
            <a:ext cx="3048000" cy="2619375"/>
            <a:chOff x="6095999" y="1"/>
            <a:chExt cx="3048000" cy="2619375"/>
          </a:xfrm>
        </p:grpSpPr>
        <p:pic>
          <p:nvPicPr>
            <p:cNvPr id="14" name="Rectangle 11881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095999" y="1"/>
              <a:ext cx="3048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5"/>
            <p:cNvSpPr txBox="1">
              <a:spLocks noChangeArrowheads="1"/>
            </p:cNvSpPr>
            <p:nvPr/>
          </p:nvSpPr>
          <p:spPr bwMode="auto">
            <a:xfrm>
              <a:off x="7010399" y="1744663"/>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r" eaLnBrk="1" hangingPunct="1"/>
              <a:r>
                <a:rPr lang="en-US" sz="2400">
                  <a:latin typeface="Arial Black" panose="020B0A04020102020204" pitchFamily="34" charset="0"/>
                </a:rPr>
                <a:t>Wildland</a:t>
              </a:r>
              <a:r>
                <a:rPr lang="en-US" sz="2400" dirty="0">
                  <a:latin typeface="Arial Black" panose="020B0A04020102020204" pitchFamily="34" charset="0"/>
                </a:rPr>
                <a:t> Fires</a:t>
              </a:r>
            </a:p>
          </p:txBody>
        </p:sp>
      </p:grpSp>
      <p:grpSp>
        <p:nvGrpSpPr>
          <p:cNvPr id="31" name="Group 30"/>
          <p:cNvGrpSpPr/>
          <p:nvPr/>
        </p:nvGrpSpPr>
        <p:grpSpPr>
          <a:xfrm>
            <a:off x="3047999" y="5089525"/>
            <a:ext cx="3200400" cy="1752600"/>
            <a:chOff x="3047999" y="5089525"/>
            <a:chExt cx="3200400" cy="1752600"/>
          </a:xfrm>
        </p:grpSpPr>
        <p:pic>
          <p:nvPicPr>
            <p:cNvPr id="11" name="Picture 2" descr="http://www.barbidcue.com/barbidcue_live_auction/uploaded_images/superbowlXLIVinMiami-744740.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47999" y="5089525"/>
              <a:ext cx="320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8"/>
            <p:cNvSpPr txBox="1">
              <a:spLocks noChangeArrowheads="1"/>
            </p:cNvSpPr>
            <p:nvPr/>
          </p:nvSpPr>
          <p:spPr bwMode="auto">
            <a:xfrm>
              <a:off x="3352799" y="6172201"/>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r" eaLnBrk="1" hangingPunct="1"/>
              <a:r>
                <a:rPr lang="en-US" sz="2400">
                  <a:solidFill>
                    <a:srgbClr val="C00000"/>
                  </a:solidFill>
                  <a:latin typeface="Arial Black" panose="020B0A04020102020204" pitchFamily="34" charset="0"/>
                </a:rPr>
                <a:t>Major Events</a:t>
              </a:r>
            </a:p>
          </p:txBody>
        </p:sp>
      </p:grpSp>
      <p:grpSp>
        <p:nvGrpSpPr>
          <p:cNvPr id="27" name="Group 26"/>
          <p:cNvGrpSpPr/>
          <p:nvPr/>
        </p:nvGrpSpPr>
        <p:grpSpPr>
          <a:xfrm>
            <a:off x="2971799" y="1"/>
            <a:ext cx="3276600" cy="2068513"/>
            <a:chOff x="2971799" y="1"/>
            <a:chExt cx="3276600" cy="2068513"/>
          </a:xfrm>
        </p:grpSpPr>
        <p:pic>
          <p:nvPicPr>
            <p:cNvPr id="13" name="Rectangle 118829" descr="Click for 1-u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71799" y="1"/>
              <a:ext cx="32766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4"/>
            <p:cNvSpPr txBox="1">
              <a:spLocks noChangeArrowheads="1"/>
            </p:cNvSpPr>
            <p:nvPr/>
          </p:nvSpPr>
          <p:spPr bwMode="auto">
            <a:xfrm>
              <a:off x="2971799" y="15876"/>
              <a:ext cx="304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US" sz="2400">
                  <a:latin typeface="Arial Black" panose="020B0A04020102020204" pitchFamily="34" charset="0"/>
                </a:rPr>
                <a:t>Mass Migrations</a:t>
              </a:r>
            </a:p>
          </p:txBody>
        </p:sp>
      </p:grpSp>
    </p:spTree>
    <p:extLst>
      <p:ext uri="{BB962C8B-B14F-4D97-AF65-F5344CB8AC3E}">
        <p14:creationId xmlns:p14="http://schemas.microsoft.com/office/powerpoint/2010/main" val="840065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3" name="Title 1"/>
          <p:cNvSpPr txBox="1">
            <a:spLocks/>
          </p:cNvSpPr>
          <p:nvPr/>
        </p:nvSpPr>
        <p:spPr>
          <a:xfrm>
            <a:off x="0" y="0"/>
            <a:ext cx="91440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spc="400" dirty="0">
                <a:solidFill>
                  <a:schemeClr val="bg1"/>
                </a:solidFill>
                <a:latin typeface="Arial Black" panose="020B0A04020102020204" pitchFamily="34" charset="0"/>
                <a:cs typeface="Tunga" pitchFamily="2"/>
              </a:rPr>
              <a:t> </a:t>
            </a:r>
            <a:r>
              <a:rPr lang="en-US" sz="2400" b="1" spc="400" dirty="0" smtClean="0">
                <a:solidFill>
                  <a:schemeClr val="bg1"/>
                </a:solidFill>
                <a:latin typeface="Arial Black" panose="020B0A04020102020204" pitchFamily="34" charset="0"/>
                <a:cs typeface="Tunga" pitchFamily="2"/>
              </a:rPr>
              <a:t>  Types of Disasters</a:t>
            </a:r>
            <a:endParaRPr lang="en-US" sz="2400" b="1" spc="400" dirty="0">
              <a:solidFill>
                <a:schemeClr val="bg1"/>
              </a:solidFill>
              <a:latin typeface="Arial Black" panose="020B0A04020102020204" pitchFamily="34" charset="0"/>
              <a:cs typeface="Tunga" pitchFamily="2"/>
            </a:endParaRPr>
          </a:p>
        </p:txBody>
      </p:sp>
      <p:sp>
        <p:nvSpPr>
          <p:cNvPr id="4" name="Title 1"/>
          <p:cNvSpPr txBox="1">
            <a:spLocks/>
          </p:cNvSpPr>
          <p:nvPr/>
        </p:nvSpPr>
        <p:spPr>
          <a:xfrm>
            <a:off x="0" y="6034694"/>
            <a:ext cx="22098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600" b="1" spc="400" smtClean="0">
                <a:solidFill>
                  <a:schemeClr val="bg1"/>
                </a:solidFill>
                <a:latin typeface="Arial Black" panose="020B0A04020102020204" pitchFamily="34" charset="0"/>
                <a:cs typeface="Tunga" pitchFamily="2"/>
              </a:rPr>
              <a:t>Earthquakes</a:t>
            </a:r>
            <a:endParaRPr lang="en-US" sz="2400" b="1" spc="400" dirty="0">
              <a:solidFill>
                <a:schemeClr val="bg1"/>
              </a:solidFill>
              <a:latin typeface="Arial Black" panose="020B0A04020102020204" pitchFamily="34" charset="0"/>
              <a:cs typeface="Tunga" pitchFamily="2"/>
            </a:endParaRPr>
          </a:p>
        </p:txBody>
      </p:sp>
      <p:sp>
        <p:nvSpPr>
          <p:cNvPr id="5" name="Title 1"/>
          <p:cNvSpPr txBox="1">
            <a:spLocks/>
          </p:cNvSpPr>
          <p:nvPr/>
        </p:nvSpPr>
        <p:spPr>
          <a:xfrm>
            <a:off x="2362200" y="6034694"/>
            <a:ext cx="22098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600" b="1" spc="400" smtClean="0">
                <a:solidFill>
                  <a:schemeClr val="bg1"/>
                </a:solidFill>
                <a:latin typeface="Arial Black" panose="020B0A04020102020204" pitchFamily="34" charset="0"/>
                <a:cs typeface="Tunga" pitchFamily="2"/>
              </a:rPr>
              <a:t>Volcanoes</a:t>
            </a:r>
            <a:endParaRPr lang="en-US" sz="2400" b="1" spc="400" dirty="0">
              <a:solidFill>
                <a:schemeClr val="bg1"/>
              </a:solidFill>
              <a:latin typeface="Arial Black" panose="020B0A04020102020204" pitchFamily="34" charset="0"/>
              <a:cs typeface="Tunga" pitchFamily="2"/>
            </a:endParaRPr>
          </a:p>
        </p:txBody>
      </p:sp>
      <p:sp>
        <p:nvSpPr>
          <p:cNvPr id="6" name="Title 1"/>
          <p:cNvSpPr txBox="1">
            <a:spLocks/>
          </p:cNvSpPr>
          <p:nvPr/>
        </p:nvSpPr>
        <p:spPr>
          <a:xfrm>
            <a:off x="4648200" y="6019800"/>
            <a:ext cx="22098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600" b="1" spc="400" smtClean="0">
                <a:solidFill>
                  <a:schemeClr val="bg1"/>
                </a:solidFill>
                <a:latin typeface="Arial Black" panose="020B0A04020102020204" pitchFamily="34" charset="0"/>
                <a:cs typeface="Tunga" pitchFamily="2"/>
              </a:rPr>
              <a:t>Storms</a:t>
            </a:r>
            <a:endParaRPr lang="en-US" sz="2400" b="1" spc="400" dirty="0">
              <a:solidFill>
                <a:schemeClr val="bg1"/>
              </a:solidFill>
              <a:latin typeface="Arial Black" panose="020B0A04020102020204" pitchFamily="34" charset="0"/>
              <a:cs typeface="Tunga" pitchFamily="2"/>
            </a:endParaRPr>
          </a:p>
        </p:txBody>
      </p:sp>
      <p:sp>
        <p:nvSpPr>
          <p:cNvPr id="7" name="Title 1"/>
          <p:cNvSpPr txBox="1">
            <a:spLocks/>
          </p:cNvSpPr>
          <p:nvPr/>
        </p:nvSpPr>
        <p:spPr>
          <a:xfrm>
            <a:off x="6858000" y="6034694"/>
            <a:ext cx="2209800" cy="823306"/>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600" b="1" spc="400" dirty="0" smtClean="0">
                <a:solidFill>
                  <a:schemeClr val="bg1"/>
                </a:solidFill>
                <a:latin typeface="Arial Black" panose="020B0A04020102020204" pitchFamily="34" charset="0"/>
                <a:cs typeface="Tunga" pitchFamily="2"/>
              </a:rPr>
              <a:t>Tornados</a:t>
            </a:r>
            <a:endParaRPr lang="en-US" sz="2400" b="1" spc="400" dirty="0">
              <a:solidFill>
                <a:schemeClr val="bg1"/>
              </a:solidFill>
              <a:latin typeface="Arial Black" panose="020B0A04020102020204" pitchFamily="34" charset="0"/>
              <a:cs typeface="Tunga" pitchFamily="2"/>
            </a:endParaRPr>
          </a:p>
        </p:txBody>
      </p:sp>
    </p:spTree>
    <p:extLst>
      <p:ext uri="{BB962C8B-B14F-4D97-AF65-F5344CB8AC3E}">
        <p14:creationId xmlns:p14="http://schemas.microsoft.com/office/powerpoint/2010/main" val="141922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 name="Rectangle 118821" descr="Clearing the w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04296"/>
            <a:ext cx="9143999" cy="535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 y="533400"/>
            <a:ext cx="9143998" cy="769441"/>
          </a:xfrm>
          <a:prstGeom prst="rect">
            <a:avLst/>
          </a:prstGeom>
        </p:spPr>
        <p:txBody>
          <a:bodyPr wrap="square">
            <a:spAutoFit/>
          </a:bodyPr>
          <a:lstStyle/>
          <a:p>
            <a:r>
              <a:rPr lang="en-US" sz="4400" b="1" spc="1000" dirty="0" smtClean="0">
                <a:solidFill>
                  <a:schemeClr val="bg1"/>
                </a:solidFill>
              </a:rPr>
              <a:t>	Floods</a:t>
            </a:r>
            <a:endParaRPr lang="en-US" sz="4400" b="1" spc="1000" dirty="0">
              <a:solidFill>
                <a:schemeClr val="bg1"/>
              </a:solidFill>
            </a:endParaRPr>
          </a:p>
        </p:txBody>
      </p:sp>
    </p:spTree>
    <p:extLst>
      <p:ext uri="{BB962C8B-B14F-4D97-AF65-F5344CB8AC3E}">
        <p14:creationId xmlns:p14="http://schemas.microsoft.com/office/powerpoint/2010/main" val="2060294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1324</TotalTime>
  <Words>1253</Words>
  <Application>Microsoft Office PowerPoint</Application>
  <PresentationFormat>On-screen Show (4:3)</PresentationFormat>
  <Paragraphs>175</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Calibri Light</vt:lpstr>
      <vt:lpstr>Times New Roman</vt:lpstr>
      <vt:lpstr>Tunga</vt:lpstr>
      <vt:lpstr>Wingdings</vt:lpstr>
      <vt:lpstr>Office Theme</vt:lpstr>
      <vt:lpstr>PowerPoint Presentation</vt:lpstr>
      <vt:lpstr>PowerPoint Presentation</vt:lpstr>
      <vt:lpstr>PowerPoint Presentation</vt:lpstr>
      <vt:lpstr>Introductions</vt:lpstr>
      <vt:lpstr>Why preparedness?</vt:lpstr>
      <vt:lpstr>Part 1: about disasters</vt:lpstr>
      <vt:lpstr>PowerPoint Presentation</vt:lpstr>
      <vt:lpstr>PowerPoint Presentation</vt:lpstr>
      <vt:lpstr>PowerPoint Presentation</vt:lpstr>
      <vt:lpstr>Occurrences (historical)</vt:lpstr>
      <vt:lpstr>PowerPoint Presentation</vt:lpstr>
      <vt:lpstr>PowerPoint Presentation</vt:lpstr>
      <vt:lpstr>PowerPoint Presentation</vt:lpstr>
      <vt:lpstr>Risks to general population (Continued)</vt:lpstr>
      <vt:lpstr>Risks to general population (Continued)</vt:lpstr>
      <vt:lpstr>Risks to People with Disabilities</vt:lpstr>
      <vt:lpstr>PowerPoint Presentation</vt:lpstr>
      <vt:lpstr>PowerPoint Presentation</vt:lpstr>
      <vt:lpstr>Part 2: Need of a plan</vt:lpstr>
      <vt:lpstr>PowerPoint Presentation</vt:lpstr>
      <vt:lpstr>PowerPoint Presentation</vt:lpstr>
      <vt:lpstr>Community Training (continued)</vt:lpstr>
      <vt:lpstr>The Training</vt:lpstr>
      <vt:lpstr>The Training (continued)</vt:lpstr>
      <vt:lpstr>PowerPoint Presentation</vt:lpstr>
      <vt:lpstr>The Training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dc:title>
  <dc:creator>Rachel Siler</dc:creator>
  <cp:lastModifiedBy>Mary Olson</cp:lastModifiedBy>
  <cp:revision>127</cp:revision>
  <cp:lastPrinted>2016-10-17T03:54:45Z</cp:lastPrinted>
  <dcterms:created xsi:type="dcterms:W3CDTF">2016-10-12T14:24:58Z</dcterms:created>
  <dcterms:modified xsi:type="dcterms:W3CDTF">2016-11-08T19:08:49Z</dcterms:modified>
</cp:coreProperties>
</file>