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336" r:id="rId3"/>
    <p:sldId id="355" r:id="rId4"/>
    <p:sldId id="262" r:id="rId5"/>
    <p:sldId id="263" r:id="rId6"/>
    <p:sldId id="259" r:id="rId7"/>
    <p:sldId id="341" r:id="rId8"/>
    <p:sldId id="340" r:id="rId9"/>
    <p:sldId id="342" r:id="rId10"/>
    <p:sldId id="343" r:id="rId11"/>
    <p:sldId id="371" r:id="rId12"/>
    <p:sldId id="344" r:id="rId13"/>
    <p:sldId id="346" r:id="rId14"/>
    <p:sldId id="345" r:id="rId15"/>
    <p:sldId id="347" r:id="rId16"/>
    <p:sldId id="349" r:id="rId17"/>
    <p:sldId id="350" r:id="rId18"/>
    <p:sldId id="348" r:id="rId19"/>
    <p:sldId id="351" r:id="rId20"/>
    <p:sldId id="354" r:id="rId21"/>
    <p:sldId id="352" r:id="rId22"/>
    <p:sldId id="353" r:id="rId23"/>
    <p:sldId id="331" r:id="rId24"/>
    <p:sldId id="261" r:id="rId25"/>
    <p:sldId id="299" r:id="rId26"/>
    <p:sldId id="301" r:id="rId27"/>
    <p:sldId id="306" r:id="rId28"/>
    <p:sldId id="307" r:id="rId29"/>
    <p:sldId id="289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70" r:id="rId43"/>
    <p:sldId id="368" r:id="rId44"/>
    <p:sldId id="369" r:id="rId45"/>
    <p:sldId id="337" r:id="rId46"/>
    <p:sldId id="308" r:id="rId47"/>
    <p:sldId id="339" r:id="rId48"/>
    <p:sldId id="310" r:id="rId49"/>
    <p:sldId id="338" r:id="rId50"/>
    <p:sldId id="309" r:id="rId51"/>
    <p:sldId id="374" r:id="rId52"/>
    <p:sldId id="375" r:id="rId53"/>
    <p:sldId id="372" r:id="rId54"/>
    <p:sldId id="373" r:id="rId55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03" autoAdjust="0"/>
  </p:normalViewPr>
  <p:slideViewPr>
    <p:cSldViewPr>
      <p:cViewPr varScale="1">
        <p:scale>
          <a:sx n="74" d="100"/>
          <a:sy n="74" d="100"/>
        </p:scale>
        <p:origin x="171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31D3963-2FFA-4866-8EB0-B9F41493B70B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ED0E9A8-5788-4C53-9289-9D487C2A6B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0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AA04D58-FA55-463B-AF6A-959B722B3008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482CAE5-A73A-46EA-B9D0-2DC3099EB3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73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Included in 1990 Farm Bill;</a:t>
            </a:r>
            <a:r>
              <a:rPr lang="en-US" baseline="0" dirty="0" smtClean="0"/>
              <a:t> funded in 1991. Other pre-AgrAbility models existed in Vermont and Iowa. Maximum number of funded AgrAbility projects was 23 covering 25 states – reduced since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0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October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56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projects have more than one partner.</a:t>
            </a:r>
            <a:r>
              <a:rPr lang="en-US" baseline="0" dirty="0" smtClean="0"/>
              <a:t> Land-grant university Extension service must hold the grant. 1862 and 1890 land-grants are eligible to apply. 1994 are currently not eligible.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9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SRAPs complete</a:t>
            </a:r>
            <a:r>
              <a:rPr lang="en-US" baseline="0" dirty="0" smtClean="0"/>
              <a:t> annual assessment of NAP and also suggestions for future work. Services in non-AgrAbility states generally consist of email or phone contact.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60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states partner with AT Act Projects,</a:t>
            </a:r>
            <a:r>
              <a:rPr lang="en-US" baseline="0" dirty="0" smtClean="0"/>
              <a:t> which usually have a lending “library” of AT or an AT re-use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87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priority areas listed in the RFAs. Not exhaustive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5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42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89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26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importance of site and give tour if feasible.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96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84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42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r>
              <a:rPr lang="en-US" dirty="0" smtClean="0"/>
              <a:t>Arthritis and Agriculture is </a:t>
            </a:r>
            <a:r>
              <a:rPr lang="en-US" dirty="0" err="1" smtClean="0"/>
              <a:t>AgrAbility’s</a:t>
            </a:r>
            <a:r>
              <a:rPr lang="en-US" dirty="0" smtClean="0"/>
              <a:t> most popular print</a:t>
            </a:r>
            <a:r>
              <a:rPr lang="en-US" baseline="0" dirty="0" smtClean="0"/>
              <a:t> resource with 70,000 copies in print. </a:t>
            </a:r>
            <a:r>
              <a:rPr lang="en-US" dirty="0"/>
              <a:t>Plain Fact is for Old Order/Amish Communities. ¿</a:t>
            </a:r>
            <a:r>
              <a:rPr lang="en-US" dirty="0" err="1"/>
              <a:t>Podrá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la </a:t>
            </a:r>
            <a:r>
              <a:rPr lang="en-US" dirty="0" err="1"/>
              <a:t>Artritis</a:t>
            </a:r>
            <a:r>
              <a:rPr lang="en-US" dirty="0"/>
              <a:t> lo </a:t>
            </a:r>
            <a:r>
              <a:rPr lang="en-US" dirty="0" err="1"/>
              <a:t>que</a:t>
            </a:r>
            <a:r>
              <a:rPr lang="en-US" dirty="0"/>
              <a:t> me causa Dolor? is a </a:t>
            </a:r>
            <a:r>
              <a:rPr lang="en-US" dirty="0" err="1"/>
              <a:t>fotonovla</a:t>
            </a:r>
            <a:r>
              <a:rPr lang="en-US" dirty="0"/>
              <a:t> (comic book) in Spanish for migrant/seasonal workers.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09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r>
              <a:rPr lang="en-US" dirty="0" smtClean="0"/>
              <a:t>Arthritis and Agriculture is </a:t>
            </a:r>
            <a:r>
              <a:rPr lang="en-US" dirty="0" err="1" smtClean="0"/>
              <a:t>AgrAbility’s</a:t>
            </a:r>
            <a:r>
              <a:rPr lang="en-US" dirty="0" smtClean="0"/>
              <a:t> most popular print</a:t>
            </a:r>
            <a:r>
              <a:rPr lang="en-US" baseline="0" dirty="0" smtClean="0"/>
              <a:t> resource with 70,000 copies in print. </a:t>
            </a:r>
            <a:r>
              <a:rPr lang="en-US" dirty="0"/>
              <a:t>Plain Fact is for Old Order/Amish Communities. ¿</a:t>
            </a:r>
            <a:r>
              <a:rPr lang="en-US" dirty="0" err="1"/>
              <a:t>Podrá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la </a:t>
            </a:r>
            <a:r>
              <a:rPr lang="en-US" dirty="0" err="1"/>
              <a:t>Artritis</a:t>
            </a:r>
            <a:r>
              <a:rPr lang="en-US" dirty="0"/>
              <a:t> lo </a:t>
            </a:r>
            <a:r>
              <a:rPr lang="en-US" dirty="0" err="1"/>
              <a:t>que</a:t>
            </a:r>
            <a:r>
              <a:rPr lang="en-US" dirty="0"/>
              <a:t> me causa Dolor? is a </a:t>
            </a:r>
            <a:r>
              <a:rPr lang="en-US" dirty="0" err="1"/>
              <a:t>fotonovla</a:t>
            </a:r>
            <a:r>
              <a:rPr lang="en-US" dirty="0"/>
              <a:t> (comic book) in Spanish for migrant/seasonal workers.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66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Newest print resource. 30,000 copies in print.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3A90FA-D580-4494-B6FF-5819572ED36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12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Newest print resource. 30,000 copies in print.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3A90FA-D580-4494-B6FF-5819572ED36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50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1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</a:t>
            </a:r>
            <a:r>
              <a:rPr lang="en-US" baseline="0" dirty="0" smtClean="0"/>
              <a:t> basic mission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6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 comprehensive list. Point</a:t>
            </a:r>
            <a:r>
              <a:rPr lang="en-US" baseline="0" dirty="0" smtClean="0"/>
              <a:t> out this disability is a wide continuum and that many people with disabilities don’t consider themselves to be disabled. We essentially deal with any type of disability.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8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r>
              <a:rPr lang="en-US" dirty="0" err="1"/>
              <a:t>Deboy</a:t>
            </a:r>
            <a:r>
              <a:rPr lang="en-US" dirty="0"/>
              <a:t>, G.R., P.J. Jones, W.E. Field, J. Metcalf, and R.L. </a:t>
            </a:r>
            <a:r>
              <a:rPr lang="en-US" dirty="0" err="1"/>
              <a:t>Tormoehlen</a:t>
            </a:r>
            <a:r>
              <a:rPr lang="en-US" dirty="0"/>
              <a:t>. Estimating the Prevalence of Disability within the U.S. Farm and Ranch Population. </a:t>
            </a:r>
            <a:r>
              <a:rPr lang="en-US" i="1" dirty="0"/>
              <a:t>Journal of </a:t>
            </a:r>
            <a:r>
              <a:rPr lang="en-US" i="1" dirty="0" err="1"/>
              <a:t>Agromedicine</a:t>
            </a:r>
            <a:r>
              <a:rPr lang="en-US" i="1" dirty="0"/>
              <a:t>, </a:t>
            </a:r>
            <a:r>
              <a:rPr lang="en-US" dirty="0"/>
              <a:t>13(3).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59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2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71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66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 comprehensive list. We are supposed to focus on production agriculture.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8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E0FF-75B3-4E02-A3A6-F41AB998BC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381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41676A-6F7A-416F-9317-5AA644C362C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41676A-6F7A-416F-9317-5AA644C362C7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rability.org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ability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ability.org/Toolbo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hyperlink" Target="http://www.thetoolbox.info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hritis-ag.org/" TargetMode="External"/><Relationship Id="rId7" Type="http://schemas.openxmlformats.org/officeDocument/2006/relationships/image" Target="../media/image4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tiff"/><Relationship Id="rId5" Type="http://schemas.openxmlformats.org/officeDocument/2006/relationships/image" Target="../media/image39.tiff"/><Relationship Id="rId4" Type="http://schemas.openxmlformats.org/officeDocument/2006/relationships/image" Target="../media/image38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ability.org/resources/back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ability.org/25year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ability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grability@agrability.or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6550"/>
            <a:ext cx="7772400" cy="2305050"/>
          </a:xfrm>
        </p:spPr>
        <p:txBody>
          <a:bodyPr>
            <a:normAutofit/>
          </a:bodyPr>
          <a:lstStyle/>
          <a:p>
            <a:r>
              <a:rPr lang="en-US" dirty="0" smtClean="0"/>
              <a:t>AgrAbility </a:t>
            </a:r>
            <a:r>
              <a:rPr lang="en-US" dirty="0"/>
              <a:t>and APRIL: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Your CIL Farm Friendly?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05400"/>
            <a:ext cx="8077200" cy="1042416"/>
          </a:xfrm>
        </p:spPr>
        <p:txBody>
          <a:bodyPr>
            <a:normAutofit/>
          </a:bodyPr>
          <a:lstStyle/>
          <a:p>
            <a:r>
              <a:rPr lang="en-US" dirty="0" smtClean="0"/>
              <a:t>Paul Jones, Billy </a:t>
            </a:r>
            <a:r>
              <a:rPr lang="en-US" dirty="0" err="1" smtClean="0"/>
              <a:t>Altom</a:t>
            </a:r>
            <a:r>
              <a:rPr lang="en-US" dirty="0" smtClean="0"/>
              <a:t>, Sierra Royster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419780"/>
            <a:ext cx="8458200" cy="184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3" y="1600201"/>
            <a:ext cx="6830896" cy="5123172"/>
          </a:xfrm>
        </p:spPr>
      </p:pic>
    </p:spTree>
    <p:extLst>
      <p:ext uri="{BB962C8B-B14F-4D97-AF65-F5344CB8AC3E}">
        <p14:creationId xmlns:p14="http://schemas.microsoft.com/office/powerpoint/2010/main" val="28409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460144" cy="5093880"/>
          </a:xfrm>
        </p:spPr>
      </p:pic>
    </p:spTree>
    <p:extLst>
      <p:ext uri="{BB962C8B-B14F-4D97-AF65-F5344CB8AC3E}">
        <p14:creationId xmlns:p14="http://schemas.microsoft.com/office/powerpoint/2010/main" val="21239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03" y="1600201"/>
            <a:ext cx="6830896" cy="5123172"/>
          </a:xfrm>
        </p:spPr>
      </p:pic>
    </p:spTree>
    <p:extLst>
      <p:ext uri="{BB962C8B-B14F-4D97-AF65-F5344CB8AC3E}">
        <p14:creationId xmlns:p14="http://schemas.microsoft.com/office/powerpoint/2010/main" val="40992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3"/>
          <a:stretch/>
        </p:blipFill>
        <p:spPr>
          <a:xfrm>
            <a:off x="1005489" y="1600200"/>
            <a:ext cx="7071711" cy="5137063"/>
          </a:xfrm>
        </p:spPr>
      </p:pic>
    </p:spTree>
    <p:extLst>
      <p:ext uri="{BB962C8B-B14F-4D97-AF65-F5344CB8AC3E}">
        <p14:creationId xmlns:p14="http://schemas.microsoft.com/office/powerpoint/2010/main" val="32250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8" y="1597821"/>
            <a:ext cx="7475151" cy="5031579"/>
          </a:xfrm>
        </p:spPr>
      </p:pic>
    </p:spTree>
    <p:extLst>
      <p:ext uri="{BB962C8B-B14F-4D97-AF65-F5344CB8AC3E}">
        <p14:creationId xmlns:p14="http://schemas.microsoft.com/office/powerpoint/2010/main" val="11934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4"/>
          <a:stretch/>
        </p:blipFill>
        <p:spPr>
          <a:xfrm>
            <a:off x="1066801" y="1597821"/>
            <a:ext cx="7083828" cy="5080527"/>
          </a:xfrm>
        </p:spPr>
      </p:pic>
    </p:spTree>
    <p:extLst>
      <p:ext uri="{BB962C8B-B14F-4D97-AF65-F5344CB8AC3E}">
        <p14:creationId xmlns:p14="http://schemas.microsoft.com/office/powerpoint/2010/main" val="2658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61669"/>
            <a:ext cx="6775750" cy="5081813"/>
          </a:xfrm>
        </p:spPr>
      </p:pic>
    </p:spTree>
    <p:extLst>
      <p:ext uri="{BB962C8B-B14F-4D97-AF65-F5344CB8AC3E}">
        <p14:creationId xmlns:p14="http://schemas.microsoft.com/office/powerpoint/2010/main" val="9413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12" y="1676400"/>
            <a:ext cx="7175288" cy="4785861"/>
          </a:xfrm>
        </p:spPr>
      </p:pic>
    </p:spTree>
    <p:extLst>
      <p:ext uri="{BB962C8B-B14F-4D97-AF65-F5344CB8AC3E}">
        <p14:creationId xmlns:p14="http://schemas.microsoft.com/office/powerpoint/2010/main" val="18718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2" y="1661670"/>
            <a:ext cx="7451596" cy="4967730"/>
          </a:xfrm>
        </p:spPr>
      </p:pic>
    </p:spTree>
    <p:extLst>
      <p:ext uri="{BB962C8B-B14F-4D97-AF65-F5344CB8AC3E}">
        <p14:creationId xmlns:p14="http://schemas.microsoft.com/office/powerpoint/2010/main" val="29707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25" y="1676400"/>
            <a:ext cx="7019262" cy="4785861"/>
          </a:xfrm>
        </p:spPr>
      </p:pic>
    </p:spTree>
    <p:extLst>
      <p:ext uri="{BB962C8B-B14F-4D97-AF65-F5344CB8AC3E}">
        <p14:creationId xmlns:p14="http://schemas.microsoft.com/office/powerpoint/2010/main" val="1011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458200" cy="5006609"/>
          </a:xfrm>
        </p:spPr>
        <p:txBody>
          <a:bodyPr>
            <a:normAutofit/>
          </a:bodyPr>
          <a:lstStyle/>
          <a:p>
            <a:r>
              <a:rPr lang="en-US" dirty="0" smtClean="0"/>
              <a:t>What is AgrAbility?</a:t>
            </a:r>
          </a:p>
          <a:p>
            <a:r>
              <a:rPr lang="en-US" dirty="0"/>
              <a:t>Why are AgrAbility/CIL partnerships a win-win?</a:t>
            </a:r>
          </a:p>
          <a:p>
            <a:pPr lvl="1"/>
            <a:r>
              <a:rPr lang="en-US" dirty="0"/>
              <a:t>Support AgrAbility can give to CILs</a:t>
            </a:r>
          </a:p>
          <a:p>
            <a:pPr lvl="1"/>
            <a:r>
              <a:rPr lang="en-US" dirty="0"/>
              <a:t>Support </a:t>
            </a:r>
            <a:r>
              <a:rPr lang="en-US" dirty="0" smtClean="0"/>
              <a:t>CILs can </a:t>
            </a:r>
            <a:r>
              <a:rPr lang="en-US" dirty="0"/>
              <a:t>give </a:t>
            </a:r>
            <a:r>
              <a:rPr lang="en-US" dirty="0" smtClean="0"/>
              <a:t>to AgrAbility</a:t>
            </a:r>
            <a:endParaRPr lang="en-US" dirty="0"/>
          </a:p>
          <a:p>
            <a:r>
              <a:rPr lang="en-US" dirty="0"/>
              <a:t>How can you serve agricultural workers if your state doesn’t have an AgrAbility project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resources can AgrAbility provide CILs?</a:t>
            </a:r>
            <a:endParaRPr lang="en-US" dirty="0"/>
          </a:p>
          <a:p>
            <a:r>
              <a:rPr lang="en-US" dirty="0" smtClean="0"/>
              <a:t>What are some of the opportunities and barriers to serving agricultural workers?</a:t>
            </a:r>
          </a:p>
        </p:txBody>
      </p:sp>
    </p:spTree>
    <p:extLst>
      <p:ext uri="{BB962C8B-B14F-4D97-AF65-F5344CB8AC3E}">
        <p14:creationId xmlns:p14="http://schemas.microsoft.com/office/powerpoint/2010/main" val="5055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7113"/>
            <a:ext cx="6797982" cy="5098487"/>
          </a:xfrm>
        </p:spPr>
      </p:pic>
    </p:spTree>
    <p:extLst>
      <p:ext uri="{BB962C8B-B14F-4D97-AF65-F5344CB8AC3E}">
        <p14:creationId xmlns:p14="http://schemas.microsoft.com/office/powerpoint/2010/main" val="41172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0" y="1754893"/>
            <a:ext cx="7276190" cy="4798307"/>
          </a:xfrm>
        </p:spPr>
      </p:pic>
    </p:spTree>
    <p:extLst>
      <p:ext uri="{BB962C8B-B14F-4D97-AF65-F5344CB8AC3E}">
        <p14:creationId xmlns:p14="http://schemas.microsoft.com/office/powerpoint/2010/main" val="25496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8345"/>
            <a:ext cx="7453269" cy="4985829"/>
          </a:xfrm>
        </p:spPr>
      </p:pic>
    </p:spTree>
    <p:extLst>
      <p:ext uri="{BB962C8B-B14F-4D97-AF65-F5344CB8AC3E}">
        <p14:creationId xmlns:p14="http://schemas.microsoft.com/office/powerpoint/2010/main" val="41403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Whom Does AgrAbility Serve?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4040188" cy="395128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Row crops: corn, soy, wheat, cotton, etc.</a:t>
            </a:r>
          </a:p>
          <a:p>
            <a:r>
              <a:rPr lang="en-US" sz="2600" dirty="0" smtClean="0"/>
              <a:t>Ranching</a:t>
            </a:r>
          </a:p>
          <a:p>
            <a:r>
              <a:rPr lang="en-US" sz="2600" dirty="0" smtClean="0"/>
              <a:t>Sheep and goats</a:t>
            </a:r>
          </a:p>
          <a:p>
            <a:r>
              <a:rPr lang="en-US" sz="2600" dirty="0" smtClean="0"/>
              <a:t>Dairy</a:t>
            </a:r>
          </a:p>
          <a:p>
            <a:r>
              <a:rPr lang="en-US" sz="2600" dirty="0" smtClean="0"/>
              <a:t>Produce, including organic</a:t>
            </a:r>
          </a:p>
          <a:p>
            <a:r>
              <a:rPr lang="en-US" sz="2600" dirty="0" smtClean="0"/>
              <a:t>Orchards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97425" y="2514600"/>
            <a:ext cx="4041775" cy="3951288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Agritourism</a:t>
            </a:r>
            <a:endParaRPr lang="en-US" sz="2800" dirty="0"/>
          </a:p>
          <a:p>
            <a:r>
              <a:rPr lang="en-US" sz="2800" dirty="0" smtClean="0"/>
              <a:t>Niche markets, like llamas, herbs, etc.</a:t>
            </a:r>
          </a:p>
          <a:p>
            <a:r>
              <a:rPr lang="en-US" sz="2800" dirty="0" smtClean="0"/>
              <a:t>Floriculture</a:t>
            </a:r>
          </a:p>
          <a:p>
            <a:r>
              <a:rPr lang="en-US" sz="2800" dirty="0" smtClean="0"/>
              <a:t>Aquaculture</a:t>
            </a:r>
          </a:p>
          <a:p>
            <a:r>
              <a:rPr lang="en-US" sz="2800" dirty="0" smtClean="0"/>
              <a:t>Hydroponics</a:t>
            </a:r>
          </a:p>
          <a:p>
            <a:r>
              <a:rPr lang="en-US" sz="2800" dirty="0" err="1" smtClean="0"/>
              <a:t>Aquaponics</a:t>
            </a:r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1792" y="1636693"/>
            <a:ext cx="821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Just as disability is wide continuum, agriculture is also: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27829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3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AgrAbility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AgrAbility began in 1991 as part of the USDA Cooperative State Research, Education, and Extension Service (now NIFA)</a:t>
            </a:r>
          </a:p>
          <a:p>
            <a:r>
              <a:rPr lang="en-US" dirty="0" smtClean="0"/>
              <a:t>In 1991, there were 8 </a:t>
            </a:r>
            <a:r>
              <a:rPr lang="en-US" dirty="0"/>
              <a:t>funded state and regional AgrAbility projects (SRAPS</a:t>
            </a:r>
            <a:r>
              <a:rPr lang="en-US" dirty="0" smtClean="0"/>
              <a:t>); as of 2016, there are 20 SRAPs and several previously-funded affiliate projects</a:t>
            </a:r>
          </a:p>
          <a:p>
            <a:r>
              <a:rPr lang="en-US" dirty="0" smtClean="0"/>
              <a:t>One National AgrAbility Project (NAP) supports the SRAPs</a:t>
            </a:r>
          </a:p>
          <a:p>
            <a:r>
              <a:rPr lang="en-US" dirty="0" smtClean="0"/>
              <a:t>Competitive funding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/>
          <a:lstStyle/>
          <a:p>
            <a:pPr algn="ctr"/>
            <a:r>
              <a:rPr lang="en-US" dirty="0" smtClean="0"/>
              <a:t>AgrAbility Projects 2015</a:t>
            </a:r>
            <a:endParaRPr lang="en-US" dirty="0"/>
          </a:p>
        </p:txBody>
      </p:sp>
      <p:sp>
        <p:nvSpPr>
          <p:cNvPr id="4" name="AutoShape 2" descr="imap://jonesp@pasture.ecn.purdue.edu:993/fetch%3EUID%3E/INBOX%3E449014?part=1.2.2&amp;filename=jbacddi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69987"/>
            <a:ext cx="7273670" cy="4952550"/>
          </a:xfrm>
        </p:spPr>
      </p:pic>
    </p:spTree>
    <p:extLst>
      <p:ext uri="{BB962C8B-B14F-4D97-AF65-F5344CB8AC3E}">
        <p14:creationId xmlns:p14="http://schemas.microsoft.com/office/powerpoint/2010/main" val="33137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AgrAbility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All AgrAbility projects – state </a:t>
            </a:r>
            <a:r>
              <a:rPr lang="en-US" dirty="0" smtClean="0"/>
              <a:t>projects </a:t>
            </a:r>
            <a:r>
              <a:rPr lang="en-US" dirty="0"/>
              <a:t>and the national project – are partnerships between </a:t>
            </a:r>
            <a:r>
              <a:rPr lang="en-US" dirty="0" smtClean="0"/>
              <a:t>a land-grant </a:t>
            </a:r>
            <a:r>
              <a:rPr lang="en-US" dirty="0"/>
              <a:t>university and at least one </a:t>
            </a:r>
            <a:r>
              <a:rPr lang="en-US" dirty="0" smtClean="0"/>
              <a:t>disability-services </a:t>
            </a:r>
            <a:r>
              <a:rPr lang="en-US" dirty="0"/>
              <a:t>program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CILs can be, have been, and are currently partners (subcontractors) on AgrAbility Projects.</a:t>
            </a:r>
          </a:p>
        </p:txBody>
      </p:sp>
    </p:spTree>
    <p:extLst>
      <p:ext uri="{BB962C8B-B14F-4D97-AF65-F5344CB8AC3E}">
        <p14:creationId xmlns:p14="http://schemas.microsoft.com/office/powerpoint/2010/main" val="12573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Special Responsibilities of the NAP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Provide support to the state and regional AgrAbility Projects</a:t>
            </a:r>
          </a:p>
          <a:p>
            <a:pPr lvl="1" eaLnBrk="1" hangingPunct="1">
              <a:defRPr/>
            </a:pPr>
            <a:r>
              <a:rPr lang="en-US" dirty="0" smtClean="0"/>
              <a:t>Training </a:t>
            </a:r>
          </a:p>
          <a:p>
            <a:pPr lvl="1" eaLnBrk="1" hangingPunct="1">
              <a:defRPr/>
            </a:pPr>
            <a:r>
              <a:rPr lang="en-US" dirty="0" smtClean="0"/>
              <a:t>Resources</a:t>
            </a:r>
          </a:p>
          <a:p>
            <a:pPr lvl="1" eaLnBrk="1" hangingPunct="1">
              <a:defRPr/>
            </a:pPr>
            <a:r>
              <a:rPr lang="en-US" dirty="0" smtClean="0"/>
              <a:t>Consultations with NAP specialists</a:t>
            </a:r>
          </a:p>
          <a:p>
            <a:pPr eaLnBrk="1" hangingPunct="1">
              <a:defRPr/>
            </a:pPr>
            <a:r>
              <a:rPr lang="en-US" dirty="0" smtClean="0"/>
              <a:t>Provide direct services to customers in states without AgrAbility Projects</a:t>
            </a:r>
          </a:p>
        </p:txBody>
      </p:sp>
      <p:sp>
        <p:nvSpPr>
          <p:cNvPr id="1126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682F1D-F5AC-45C2-942A-EFBC78984505}" type="slidenum">
              <a:rPr lang="en-US" sz="1400" smtClean="0"/>
              <a:pPr eaLnBrk="1" hangingPunct="1"/>
              <a:t>27</a:t>
            </a:fld>
            <a:endParaRPr lang="en-US" sz="1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What Does AgrAbility </a:t>
            </a:r>
            <a:r>
              <a:rPr lang="en-US" sz="4000" u="sng" dirty="0" smtClean="0"/>
              <a:t>Not</a:t>
            </a:r>
            <a:r>
              <a:rPr lang="en-US" sz="4000" dirty="0" smtClean="0"/>
              <a:t> Provide?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Funding</a:t>
            </a:r>
          </a:p>
          <a:p>
            <a:pPr eaLnBrk="1" hangingPunct="1">
              <a:defRPr/>
            </a:pPr>
            <a:r>
              <a:rPr lang="en-US" dirty="0" smtClean="0"/>
              <a:t>Equipment (though some Tech Act Project partners provide certain AT)</a:t>
            </a:r>
          </a:p>
          <a:p>
            <a:pPr lvl="1" eaLnBrk="1" hangingPunct="1">
              <a:defRPr/>
            </a:pPr>
            <a:r>
              <a:rPr lang="en-US" dirty="0" smtClean="0"/>
              <a:t>Most funding for assistive technology comes through state vocational rehabilitation systems</a:t>
            </a:r>
          </a:p>
          <a:p>
            <a:pPr lvl="1" eaLnBrk="1" hangingPunct="1">
              <a:defRPr/>
            </a:pPr>
            <a:r>
              <a:rPr lang="en-US" dirty="0" smtClean="0"/>
              <a:t>Other sources of grants and loans are available</a:t>
            </a:r>
            <a:endParaRPr lang="en-US" dirty="0"/>
          </a:p>
        </p:txBody>
      </p:sp>
      <p:sp>
        <p:nvSpPr>
          <p:cNvPr id="1229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02E0F7-D0EC-4664-A3C9-58F32B5ECE44}" type="slidenum">
              <a:rPr lang="en-US" sz="1400" smtClean="0"/>
              <a:pPr eaLnBrk="1" hangingPunct="1"/>
              <a:t>28</a:t>
            </a:fld>
            <a:endParaRPr lang="en-US" sz="1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AgrAbility Services/Priorities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244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Workshops; resource development; online education</a:t>
            </a:r>
          </a:p>
          <a:p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Leveraging efforts with other groups; peer support</a:t>
            </a:r>
          </a:p>
          <a:p>
            <a:r>
              <a:rPr lang="en-US" dirty="0" smtClean="0"/>
              <a:t>Direct Assistance</a:t>
            </a:r>
          </a:p>
          <a:p>
            <a:pPr lvl="1"/>
            <a:r>
              <a:rPr lang="en-US" dirty="0" smtClean="0"/>
              <a:t>Site visits; consultations; business planning</a:t>
            </a:r>
          </a:p>
          <a:p>
            <a:r>
              <a:rPr lang="en-US" dirty="0" smtClean="0"/>
              <a:t>Marketing</a:t>
            </a:r>
          </a:p>
          <a:p>
            <a:pPr lvl="1"/>
            <a:r>
              <a:rPr lang="en-US" dirty="0" smtClean="0"/>
              <a:t>Publics awareness activities and materials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867400"/>
            <a:ext cx="4164724" cy="929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AgrAbility – APRIL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AgrAbility Project grant 2016-20</a:t>
            </a:r>
          </a:p>
          <a:p>
            <a:pPr lvl="1"/>
            <a:r>
              <a:rPr lang="en-US" dirty="0" smtClean="0"/>
              <a:t>APRIL is subcontractor</a:t>
            </a:r>
          </a:p>
          <a:p>
            <a:pPr lvl="1"/>
            <a:r>
              <a:rPr lang="en-US" dirty="0" smtClean="0"/>
              <a:t>Billy </a:t>
            </a:r>
            <a:r>
              <a:rPr lang="en-US" dirty="0" err="1" smtClean="0"/>
              <a:t>Altom</a:t>
            </a:r>
            <a:r>
              <a:rPr lang="en-US" dirty="0" smtClean="0"/>
              <a:t> = APRIL project director and member of AgrAbility advisory team</a:t>
            </a:r>
          </a:p>
          <a:p>
            <a:pPr lvl="1"/>
            <a:r>
              <a:rPr lang="en-US" dirty="0" smtClean="0"/>
              <a:t>Sierra Royster = outreach coordinator for AgrAbility – APRIL activities</a:t>
            </a:r>
          </a:p>
          <a:p>
            <a:pPr lvl="1"/>
            <a:r>
              <a:rPr lang="en-US" dirty="0" smtClean="0"/>
              <a:t>Specific initiatives to capitalize on strengths of both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AgrAbility: It’s About Hope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41376"/>
            <a:ext cx="5029200" cy="5000826"/>
          </a:xfrm>
        </p:spPr>
      </p:pic>
    </p:spTree>
    <p:extLst>
      <p:ext uri="{BB962C8B-B14F-4D97-AF65-F5344CB8AC3E}">
        <p14:creationId xmlns:p14="http://schemas.microsoft.com/office/powerpoint/2010/main" val="37512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AgrAbility – CIL “Win-Win”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AgrAbility offer to enhance services provided by CILs?</a:t>
            </a:r>
          </a:p>
          <a:p>
            <a:r>
              <a:rPr lang="en-US" dirty="0"/>
              <a:t>What can </a:t>
            </a:r>
            <a:r>
              <a:rPr lang="en-US" dirty="0" smtClean="0"/>
              <a:t>CILs offer </a:t>
            </a:r>
            <a:r>
              <a:rPr lang="en-US" dirty="0"/>
              <a:t>to enhance services provided </a:t>
            </a:r>
            <a:r>
              <a:rPr lang="en-US" dirty="0" smtClean="0"/>
              <a:t>by AgrAbility?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AgrAbility can provide…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73936"/>
            <a:ext cx="4038600" cy="4623816"/>
          </a:xfrm>
        </p:spPr>
        <p:txBody>
          <a:bodyPr/>
          <a:lstStyle/>
          <a:p>
            <a:r>
              <a:rPr lang="en-US" dirty="0" smtClean="0"/>
              <a:t>Agricultural expertise</a:t>
            </a:r>
          </a:p>
          <a:p>
            <a:pPr lvl="1"/>
            <a:r>
              <a:rPr lang="en-US" dirty="0" smtClean="0"/>
              <a:t>Unique issues faced by producers</a:t>
            </a:r>
          </a:p>
          <a:p>
            <a:pPr lvl="1"/>
            <a:r>
              <a:rPr lang="en-US" dirty="0" smtClean="0"/>
              <a:t>Unique culture of farming</a:t>
            </a:r>
          </a:p>
          <a:p>
            <a:pPr lvl="2"/>
            <a:r>
              <a:rPr lang="en-US" dirty="0" smtClean="0"/>
              <a:t>“Speaking the language”</a:t>
            </a:r>
          </a:p>
          <a:p>
            <a:pPr lvl="1"/>
            <a:r>
              <a:rPr lang="en-US" dirty="0" smtClean="0"/>
              <a:t>Networking within the agricultural community and its organizations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9" y="1905000"/>
            <a:ext cx="4470401" cy="2514600"/>
          </a:xfrm>
        </p:spPr>
      </p:pic>
    </p:spTree>
    <p:extLst>
      <p:ext uri="{BB962C8B-B14F-4D97-AF65-F5344CB8AC3E}">
        <p14:creationId xmlns:p14="http://schemas.microsoft.com/office/powerpoint/2010/main" val="38278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AgrAbility can provide…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73936"/>
            <a:ext cx="4038600" cy="4623816"/>
          </a:xfrm>
        </p:spPr>
        <p:txBody>
          <a:bodyPr/>
          <a:lstStyle/>
          <a:p>
            <a:r>
              <a:rPr lang="en-US" dirty="0" smtClean="0"/>
              <a:t>Expertise in agricultural assistive technology</a:t>
            </a:r>
          </a:p>
          <a:p>
            <a:r>
              <a:rPr lang="en-US" dirty="0" smtClean="0"/>
              <a:t>Knowledge of modified work practices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1773936"/>
            <a:ext cx="5045945" cy="378866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273176"/>
            <a:ext cx="2438400" cy="246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AgrAbility can provide…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73936"/>
            <a:ext cx="4038600" cy="4623816"/>
          </a:xfrm>
        </p:spPr>
        <p:txBody>
          <a:bodyPr/>
          <a:lstStyle/>
          <a:p>
            <a:r>
              <a:rPr lang="en-US" dirty="0" smtClean="0"/>
              <a:t>Agricultural         worksite and farmstead assessments and recommendations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00" y="1981200"/>
            <a:ext cx="5030742" cy="3773057"/>
          </a:xfrm>
        </p:spPr>
      </p:pic>
    </p:spTree>
    <p:extLst>
      <p:ext uri="{BB962C8B-B14F-4D97-AF65-F5344CB8AC3E}">
        <p14:creationId xmlns:p14="http://schemas.microsoft.com/office/powerpoint/2010/main" val="11085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AgrAbility can provide…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73936"/>
            <a:ext cx="4038600" cy="4623816"/>
          </a:xfrm>
        </p:spPr>
        <p:txBody>
          <a:bodyPr/>
          <a:lstStyle/>
          <a:p>
            <a:r>
              <a:rPr lang="en-US" dirty="0" smtClean="0"/>
              <a:t>Networking with other organizations</a:t>
            </a:r>
          </a:p>
          <a:p>
            <a:pPr lvl="1"/>
            <a:r>
              <a:rPr lang="en-US" dirty="0" smtClean="0"/>
              <a:t>Vocational Rehabilitation</a:t>
            </a:r>
          </a:p>
          <a:p>
            <a:pPr lvl="1"/>
            <a:r>
              <a:rPr lang="en-US" dirty="0" smtClean="0"/>
              <a:t>Veterans’ groups</a:t>
            </a:r>
          </a:p>
          <a:p>
            <a:pPr lvl="1"/>
            <a:r>
              <a:rPr lang="en-US" dirty="0" smtClean="0"/>
              <a:t>Cooperative Extension</a:t>
            </a:r>
          </a:p>
          <a:p>
            <a:pPr lvl="1"/>
            <a:r>
              <a:rPr lang="en-US" dirty="0" smtClean="0"/>
              <a:t>Land-grant universities</a:t>
            </a:r>
          </a:p>
          <a:p>
            <a:pPr lvl="1"/>
            <a:r>
              <a:rPr lang="en-US" dirty="0" smtClean="0"/>
              <a:t>Funding sources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12" y="1809741"/>
            <a:ext cx="4038600" cy="266148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11" y="4419600"/>
            <a:ext cx="226740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AgrAbility can provide…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73936"/>
            <a:ext cx="7848600" cy="4623816"/>
          </a:xfrm>
        </p:spPr>
        <p:txBody>
          <a:bodyPr/>
          <a:lstStyle/>
          <a:p>
            <a:r>
              <a:rPr lang="en-US" dirty="0" smtClean="0"/>
              <a:t>Potential funding through subcontracts or         fee-for-service agreements </a:t>
            </a:r>
          </a:p>
          <a:p>
            <a:r>
              <a:rPr lang="en-US" dirty="0"/>
              <a:t>Public awareness of </a:t>
            </a:r>
            <a:r>
              <a:rPr lang="en-US" dirty="0" smtClean="0"/>
              <a:t>CIL </a:t>
            </a:r>
            <a:r>
              <a:rPr lang="en-US" dirty="0"/>
              <a:t>services, resources, and activities</a:t>
            </a:r>
          </a:p>
          <a:p>
            <a:r>
              <a:rPr lang="en-US" dirty="0"/>
              <a:t>Participation in AgrAbility activities, such as conferences and workshops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60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73936"/>
            <a:ext cx="5334000" cy="4623816"/>
          </a:xfrm>
        </p:spPr>
        <p:txBody>
          <a:bodyPr>
            <a:normAutofit fontScale="925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/>
              <a:t>Information and </a:t>
            </a:r>
            <a:r>
              <a:rPr lang="en-US" dirty="0" smtClean="0"/>
              <a:t>referral</a:t>
            </a:r>
            <a:endParaRPr lang="en-US" dirty="0"/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IL skills </a:t>
            </a:r>
            <a:r>
              <a:rPr lang="en-US" dirty="0" smtClean="0"/>
              <a:t>training</a:t>
            </a:r>
            <a:endParaRPr lang="en-US" dirty="0"/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Peer </a:t>
            </a:r>
            <a:r>
              <a:rPr lang="en-US" dirty="0" smtClean="0"/>
              <a:t>counseling</a:t>
            </a:r>
            <a:endParaRPr lang="en-US" dirty="0"/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Individual and systems </a:t>
            </a:r>
            <a:r>
              <a:rPr lang="en-US" dirty="0" smtClean="0"/>
              <a:t>advocacy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Services </a:t>
            </a:r>
            <a:r>
              <a:rPr lang="en-US" dirty="0"/>
              <a:t>that facilitate transition from nursing homes and other institutions to the community, provide assistance to those at risk of entering institutions, and facilitate transition of youth to postsecondary life.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CILs can provide…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76400"/>
            <a:ext cx="3102864" cy="3102864"/>
          </a:xfrm>
        </p:spPr>
      </p:pic>
    </p:spTree>
    <p:extLst>
      <p:ext uri="{BB962C8B-B14F-4D97-AF65-F5344CB8AC3E}">
        <p14:creationId xmlns:p14="http://schemas.microsoft.com/office/powerpoint/2010/main" val="34772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73936"/>
            <a:ext cx="4114800" cy="5007864"/>
          </a:xfrm>
        </p:spPr>
        <p:txBody>
          <a:bodyPr>
            <a:normAutofit/>
          </a:bodyPr>
          <a:lstStyle/>
          <a:p>
            <a:r>
              <a:rPr lang="en-US" b="1" dirty="0"/>
              <a:t>Information </a:t>
            </a:r>
            <a:r>
              <a:rPr lang="en-US" b="1" dirty="0" smtClean="0"/>
              <a:t>&amp; referral</a:t>
            </a:r>
            <a:endParaRPr lang="en-US" b="1" dirty="0"/>
          </a:p>
          <a:p>
            <a:r>
              <a:rPr lang="en-US" b="1" dirty="0"/>
              <a:t>IL skills </a:t>
            </a:r>
            <a:r>
              <a:rPr lang="en-US" b="1" dirty="0" smtClean="0"/>
              <a:t>training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Newly injured farmers may have little/no knowledge of disability and rehabilitation resources. They may have never dealt with systems related to their conditions.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CILs can provide…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4229100" cy="2819400"/>
          </a:xfrm>
        </p:spPr>
      </p:pic>
    </p:spTree>
    <p:extLst>
      <p:ext uri="{BB962C8B-B14F-4D97-AF65-F5344CB8AC3E}">
        <p14:creationId xmlns:p14="http://schemas.microsoft.com/office/powerpoint/2010/main" val="25186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73936"/>
            <a:ext cx="3505200" cy="4623816"/>
          </a:xfrm>
        </p:spPr>
        <p:txBody>
          <a:bodyPr>
            <a:normAutofit/>
          </a:bodyPr>
          <a:lstStyle/>
          <a:p>
            <a:r>
              <a:rPr lang="en-US" b="1" dirty="0" smtClean="0"/>
              <a:t>Peer counseling</a:t>
            </a:r>
          </a:p>
          <a:p>
            <a:pPr marL="633222" indent="-514350">
              <a:buFont typeface="+mj-lt"/>
              <a:buAutoNum type="arabicPeriod"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Farmers and ranchers can be socially isolated and have an independent mindset that keeps them from reaching out.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CILs can provide…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70" y="2057400"/>
            <a:ext cx="480360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AgrAbility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181600" cy="2873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vision of AgrAbility is to enhance quality of life for farmers, ranchers, and other agricultural workers with disabilities. </a:t>
            </a:r>
          </a:p>
        </p:txBody>
      </p:sp>
      <p:pic>
        <p:nvPicPr>
          <p:cNvPr id="4098" name="Picture 2" descr="N:\NAP\Public Awareness\NAP Powerpoint\OK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114800"/>
            <a:ext cx="8382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0AD00"/>
              </a:buClr>
              <a:buSzPct val="80000"/>
            </a:pPr>
            <a:r>
              <a:rPr lang="en-US" sz="3200" dirty="0">
                <a:solidFill>
                  <a:prstClr val="black"/>
                </a:solidFill>
              </a:rPr>
              <a:t>Through education and </a:t>
            </a:r>
            <a:endParaRPr lang="en-US" sz="3200" dirty="0"/>
          </a:p>
          <a:p>
            <a:pPr lvl="0">
              <a:buClr>
                <a:srgbClr val="F0AD00"/>
              </a:buClr>
              <a:buSzPct val="80000"/>
            </a:pPr>
            <a:r>
              <a:rPr lang="en-US" sz="3200" dirty="0" smtClean="0">
                <a:solidFill>
                  <a:prstClr val="black"/>
                </a:solidFill>
              </a:rPr>
              <a:t>assistance</a:t>
            </a:r>
            <a:r>
              <a:rPr lang="en-US" sz="3200" dirty="0">
                <a:solidFill>
                  <a:prstClr val="black"/>
                </a:solidFill>
              </a:rPr>
              <a:t>, AgrAbility helps to eliminate (or at least minimize) obstacles that block success in production agriculture or agriculture-related occupations.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73936"/>
            <a:ext cx="3962400" cy="4623816"/>
          </a:xfrm>
        </p:spPr>
        <p:txBody>
          <a:bodyPr>
            <a:normAutofit/>
          </a:bodyPr>
          <a:lstStyle/>
          <a:p>
            <a:r>
              <a:rPr lang="en-US" b="1" dirty="0" smtClean="0"/>
              <a:t>Individual </a:t>
            </a:r>
            <a:r>
              <a:rPr lang="en-US" b="1" dirty="0"/>
              <a:t>and systems </a:t>
            </a:r>
            <a:r>
              <a:rPr lang="en-US" b="1" dirty="0" smtClean="0"/>
              <a:t>advocacy</a:t>
            </a:r>
          </a:p>
          <a:p>
            <a:pPr marL="118872" indent="0">
              <a:buNone/>
            </a:pPr>
            <a:endParaRPr lang="en-US" b="1" dirty="0"/>
          </a:p>
          <a:p>
            <a:pPr marL="118872" indent="0">
              <a:buNone/>
            </a:pPr>
            <a:r>
              <a:rPr lang="en-US" dirty="0" smtClean="0"/>
              <a:t>Agricultural workers may be reluctant to confront barriers or unaware of how to do so.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CILs can provide…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80" y="2057400"/>
            <a:ext cx="4575484" cy="2846967"/>
          </a:xfrm>
        </p:spPr>
      </p:pic>
    </p:spTree>
    <p:extLst>
      <p:ext uri="{BB962C8B-B14F-4D97-AF65-F5344CB8AC3E}">
        <p14:creationId xmlns:p14="http://schemas.microsoft.com/office/powerpoint/2010/main" val="35978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73936"/>
            <a:ext cx="4038600" cy="462381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Services </a:t>
            </a:r>
            <a:r>
              <a:rPr lang="en-US" b="1" dirty="0"/>
              <a:t>that facilitate </a:t>
            </a:r>
            <a:r>
              <a:rPr lang="en-US" b="1" dirty="0" smtClean="0"/>
              <a:t>transition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Farm youth may need assistance in moving into post-secondary education or employment. Others may need assistance with nursing home-related issues.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CILs can provide…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08" y="1981200"/>
            <a:ext cx="4744961" cy="3581400"/>
          </a:xfrm>
        </p:spPr>
      </p:pic>
    </p:spTree>
    <p:extLst>
      <p:ext uri="{BB962C8B-B14F-4D97-AF65-F5344CB8AC3E}">
        <p14:creationId xmlns:p14="http://schemas.microsoft.com/office/powerpoint/2010/main" val="3448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73936"/>
            <a:ext cx="8229600" cy="4623816"/>
          </a:xfrm>
        </p:spPr>
        <p:txBody>
          <a:bodyPr>
            <a:normAutofit/>
          </a:bodyPr>
          <a:lstStyle/>
          <a:p>
            <a:r>
              <a:rPr lang="en-US" dirty="0" smtClean="0"/>
              <a:t>Public awareness of AgrAbility services, resources, and activities</a:t>
            </a:r>
          </a:p>
          <a:p>
            <a:r>
              <a:rPr lang="en-US" dirty="0" smtClean="0"/>
              <a:t>Participation in CIL activities, such as conferences and workshops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CILs can provide…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Specific AgrAbility – APRIL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4582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AgrAbility </a:t>
            </a:r>
            <a:r>
              <a:rPr lang="en-US" dirty="0"/>
              <a:t>resources </a:t>
            </a:r>
            <a:r>
              <a:rPr lang="en-US" dirty="0" smtClean="0"/>
              <a:t>distributed </a:t>
            </a:r>
            <a:r>
              <a:rPr lang="en-US" dirty="0"/>
              <a:t>to each APRIL member </a:t>
            </a:r>
            <a:r>
              <a:rPr lang="en-US" dirty="0" smtClean="0"/>
              <a:t>organization</a:t>
            </a:r>
          </a:p>
          <a:p>
            <a:r>
              <a:rPr lang="en-US" dirty="0"/>
              <a:t>Participation at each organization’s national </a:t>
            </a:r>
            <a:r>
              <a:rPr lang="en-US" dirty="0" smtClean="0"/>
              <a:t>meetings</a:t>
            </a:r>
          </a:p>
          <a:p>
            <a:r>
              <a:rPr lang="en-US" dirty="0" smtClean="0"/>
              <a:t>AgrAbility participation in IL Conversations</a:t>
            </a:r>
          </a:p>
          <a:p>
            <a:r>
              <a:rPr lang="en-US" dirty="0"/>
              <a:t>APRIL </a:t>
            </a:r>
            <a:r>
              <a:rPr lang="en-US" dirty="0" smtClean="0"/>
              <a:t>will </a:t>
            </a:r>
            <a:r>
              <a:rPr lang="en-US" dirty="0"/>
              <a:t>conduct an assessment of </a:t>
            </a:r>
            <a:r>
              <a:rPr lang="en-US" dirty="0" smtClean="0"/>
              <a:t>its </a:t>
            </a:r>
            <a:r>
              <a:rPr lang="en-US" dirty="0"/>
              <a:t>membership </a:t>
            </a:r>
            <a:r>
              <a:rPr lang="en-US" dirty="0" smtClean="0"/>
              <a:t>to </a:t>
            </a:r>
            <a:r>
              <a:rPr lang="en-US" dirty="0"/>
              <a:t>determine the level of services being provided to AgrAbility clientele </a:t>
            </a:r>
            <a:endParaRPr lang="en-US" dirty="0" smtClean="0"/>
          </a:p>
          <a:p>
            <a:r>
              <a:rPr lang="en-US" dirty="0" smtClean="0"/>
              <a:t>Meetings </a:t>
            </a:r>
            <a:r>
              <a:rPr lang="en-US" dirty="0"/>
              <a:t>between the </a:t>
            </a:r>
            <a:r>
              <a:rPr lang="en-US" dirty="0" smtClean="0"/>
              <a:t>state </a:t>
            </a:r>
            <a:r>
              <a:rPr lang="en-US" dirty="0"/>
              <a:t>AgrAbility </a:t>
            </a:r>
            <a:r>
              <a:rPr lang="en-US" dirty="0" smtClean="0"/>
              <a:t>Projects </a:t>
            </a:r>
            <a:r>
              <a:rPr lang="en-US" dirty="0"/>
              <a:t>and representatives of APRIL members operating in </a:t>
            </a:r>
            <a:r>
              <a:rPr lang="en-US" dirty="0" smtClean="0"/>
              <a:t>each </a:t>
            </a:r>
            <a:r>
              <a:rPr lang="en-US" dirty="0"/>
              <a:t>state. </a:t>
            </a:r>
            <a:endParaRPr lang="en-US" dirty="0" smtClean="0"/>
          </a:p>
          <a:p>
            <a:r>
              <a:rPr lang="en-US" dirty="0" smtClean="0"/>
              <a:t>APRIL participation in the AgrAbility Webinar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CILs without AgrAbility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still get support from the National AgrAbility Project</a:t>
            </a:r>
          </a:p>
          <a:p>
            <a:r>
              <a:rPr lang="en-US" dirty="0" smtClean="0"/>
              <a:t>Resources available at </a:t>
            </a:r>
            <a:r>
              <a:rPr lang="en-US" dirty="0" smtClean="0">
                <a:hlinkClick r:id="rId2"/>
              </a:rPr>
              <a:t>www.agrability.org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Encourage your state’s land-grant university(s) to apply for an AgrAbility grant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Resources:</a:t>
            </a:r>
            <a:r>
              <a:rPr lang="en-US" dirty="0" smtClean="0">
                <a:hlinkClick r:id="rId3"/>
              </a:rPr>
              <a:t/>
            </a:r>
            <a:br>
              <a:rPr lang="en-US" dirty="0" smtClean="0">
                <a:hlinkClick r:id="rId3"/>
              </a:rPr>
            </a:br>
            <a:r>
              <a:rPr lang="en-US" dirty="0" smtClean="0">
                <a:hlinkClick r:id="rId3"/>
              </a:rPr>
              <a:t>www.agrability.org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3581400" cy="4625609"/>
          </a:xfrm>
        </p:spPr>
        <p:txBody>
          <a:bodyPr/>
          <a:lstStyle/>
          <a:p>
            <a:pPr>
              <a:defRPr/>
            </a:pPr>
            <a:r>
              <a:rPr lang="en-US" dirty="0"/>
              <a:t>Project </a:t>
            </a:r>
            <a:r>
              <a:rPr lang="en-US" dirty="0" smtClean="0"/>
              <a:t>information and contacts</a:t>
            </a:r>
          </a:p>
          <a:p>
            <a:pPr>
              <a:defRPr/>
            </a:pPr>
            <a:r>
              <a:rPr lang="en-US" dirty="0" smtClean="0"/>
              <a:t>Downloadable resources</a:t>
            </a:r>
          </a:p>
          <a:p>
            <a:pPr>
              <a:defRPr/>
            </a:pPr>
            <a:r>
              <a:rPr lang="en-US" dirty="0" smtClean="0"/>
              <a:t>Online training</a:t>
            </a:r>
          </a:p>
          <a:p>
            <a:pPr>
              <a:defRPr/>
            </a:pPr>
            <a:r>
              <a:rPr lang="en-US" dirty="0" smtClean="0"/>
              <a:t>News and upcoming events</a:t>
            </a:r>
          </a:p>
          <a:p>
            <a:pPr>
              <a:defRPr/>
            </a:pPr>
            <a:r>
              <a:rPr lang="en-US" u="sng" dirty="0" smtClean="0"/>
              <a:t>Mobile-friendly</a:t>
            </a:r>
          </a:p>
          <a:p>
            <a:pPr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0" y="1756902"/>
            <a:ext cx="4212336" cy="462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 Toolbox Assistive Technology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724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Print, CD, and web versions </a:t>
            </a:r>
            <a:r>
              <a:rPr lang="en-US" dirty="0" smtClean="0"/>
              <a:t> </a:t>
            </a:r>
            <a:r>
              <a:rPr lang="en-US" sz="2800" dirty="0" smtClean="0">
                <a:hlinkClick r:id="rId3"/>
              </a:rPr>
              <a:t>www.agrability.org/Toolbox</a:t>
            </a:r>
            <a:r>
              <a:rPr lang="en-US" sz="2800" dirty="0"/>
              <a:t> </a:t>
            </a:r>
            <a:r>
              <a:rPr lang="en-US" sz="2800" dirty="0" smtClean="0">
                <a:hlinkClick r:id="rId4"/>
              </a:rPr>
              <a:t>www.thetoolbox.info</a:t>
            </a:r>
            <a:r>
              <a:rPr lang="en-US" sz="2800" dirty="0" smtClean="0"/>
              <a:t>  </a:t>
            </a:r>
          </a:p>
          <a:p>
            <a:pPr eaLnBrk="1" hangingPunct="1">
              <a:defRPr/>
            </a:pPr>
            <a:r>
              <a:rPr lang="en-US" dirty="0" smtClean="0"/>
              <a:t>More than 1250 products to help farmers and ranchers with disabilities</a:t>
            </a:r>
            <a:endParaRPr lang="en-US" dirty="0"/>
          </a:p>
        </p:txBody>
      </p:sp>
      <p:pic>
        <p:nvPicPr>
          <p:cNvPr id="27652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113" y="2133600"/>
            <a:ext cx="3592927" cy="3657600"/>
          </a:xfrm>
        </p:spPr>
      </p:pic>
      <p:sp>
        <p:nvSpPr>
          <p:cNvPr id="2765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0D2DD-B0DD-4F9B-8A58-C487B876E2EA}" type="slidenum">
              <a:rPr lang="en-US" sz="1400" smtClean="0"/>
              <a:pPr eaLnBrk="1" hangingPunct="1"/>
              <a:t>46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 Toolbox Assistive Technology Database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41159"/>
            <a:ext cx="4800600" cy="504391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92" y="1641160"/>
            <a:ext cx="3230208" cy="50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35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Arthritis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419600" cy="4114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>
                <a:hlinkClick r:id="rId3"/>
              </a:rPr>
              <a:t>www.arthritis-ag.org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Arthritis and Agriculture</a:t>
            </a:r>
          </a:p>
          <a:p>
            <a:pPr eaLnBrk="1" hangingPunct="1">
              <a:defRPr/>
            </a:pPr>
            <a:r>
              <a:rPr lang="en-US" sz="2800" dirty="0" smtClean="0"/>
              <a:t>Plain Facts about Arthritis</a:t>
            </a:r>
          </a:p>
          <a:p>
            <a:pPr eaLnBrk="1" hangingPunct="1">
              <a:defRPr/>
            </a:pPr>
            <a:r>
              <a:rPr lang="en-US" sz="2800" dirty="0"/>
              <a:t>¿Podrá ser la Artritis lo que me causa Dolor? (Could Arthritis be the cause of my Pain</a:t>
            </a:r>
            <a:r>
              <a:rPr lang="en-US" sz="2800" dirty="0" smtClean="0"/>
              <a:t>?)</a:t>
            </a:r>
          </a:p>
          <a:p>
            <a:pPr eaLnBrk="1" hangingPunct="1">
              <a:defRPr/>
            </a:pPr>
            <a:r>
              <a:rPr lang="en-US" sz="2800" dirty="0" smtClean="0"/>
              <a:t>Gaining Ground on Arthritis DVD</a:t>
            </a:r>
            <a:endParaRPr lang="en-US" sz="2800" dirty="0"/>
          </a:p>
        </p:txBody>
      </p:sp>
      <p:sp>
        <p:nvSpPr>
          <p:cNvPr id="2765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0D2DD-B0DD-4F9B-8A58-C487B876E2EA}" type="slidenum">
              <a:rPr lang="en-US" sz="1400" smtClean="0"/>
              <a:pPr eaLnBrk="1" hangingPunct="1"/>
              <a:t>48</a:t>
            </a:fld>
            <a:endParaRPr lang="en-US" sz="1400" dirty="0" smtClean="0"/>
          </a:p>
        </p:txBody>
      </p:sp>
      <p:pic>
        <p:nvPicPr>
          <p:cNvPr id="2050" name="Picture 2" descr="Z:\Arthritis\Arthritis and Ag Brochure\Reprint 2011\A&amp;A cover image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828800"/>
            <a:ext cx="1430461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Arthritis\Plain Facts Brochure\Amish Cover image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23" y="1874394"/>
            <a:ext cx="1430461" cy="22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Arthritis\Spanish\front 12-16-09.t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1430461" cy="220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Arthritis\Video\Gaining Ground cover 5-19-07.t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21" y="4218039"/>
            <a:ext cx="1428003" cy="191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57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Arthritis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419600" cy="4114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i="1" dirty="0" smtClean="0"/>
              <a:t>Arthritis and Gardening</a:t>
            </a:r>
          </a:p>
          <a:p>
            <a:pPr lvl="1">
              <a:defRPr/>
            </a:pPr>
            <a:r>
              <a:rPr lang="en-US" sz="2400" dirty="0" smtClean="0"/>
              <a:t>New in 2016</a:t>
            </a:r>
          </a:p>
          <a:p>
            <a:pPr lvl="1">
              <a:defRPr/>
            </a:pPr>
            <a:r>
              <a:rPr lang="en-US" sz="2400" dirty="0" smtClean="0"/>
              <a:t>Designed to replace Arthritis Foundation booklet Gardening and Arthritis</a:t>
            </a:r>
          </a:p>
          <a:p>
            <a:pPr lvl="1">
              <a:defRPr/>
            </a:pPr>
            <a:r>
              <a:rPr lang="en-US" sz="2400" dirty="0" smtClean="0"/>
              <a:t>Topics include:</a:t>
            </a:r>
          </a:p>
          <a:p>
            <a:pPr lvl="2">
              <a:defRPr/>
            </a:pPr>
            <a:r>
              <a:rPr lang="en-US" sz="2400" dirty="0" smtClean="0"/>
              <a:t>Garden pre-planning</a:t>
            </a:r>
          </a:p>
          <a:p>
            <a:pPr lvl="2">
              <a:defRPr/>
            </a:pPr>
            <a:r>
              <a:rPr lang="en-US" sz="2400" dirty="0" smtClean="0"/>
              <a:t>Tools and accessories</a:t>
            </a:r>
          </a:p>
          <a:p>
            <a:pPr lvl="2">
              <a:defRPr/>
            </a:pPr>
            <a:r>
              <a:rPr lang="en-US" sz="2400" dirty="0" smtClean="0"/>
              <a:t>Preparing the body for gardening</a:t>
            </a:r>
          </a:p>
          <a:p>
            <a:pPr lvl="2">
              <a:defRPr/>
            </a:pPr>
            <a:r>
              <a:rPr lang="en-US" sz="2400" dirty="0" smtClean="0"/>
              <a:t>Minimizing discomfort</a:t>
            </a:r>
            <a:endParaRPr lang="en-US" sz="2400" dirty="0"/>
          </a:p>
        </p:txBody>
      </p:sp>
      <p:sp>
        <p:nvSpPr>
          <p:cNvPr id="2765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0D2DD-B0DD-4F9B-8A58-C487B876E2EA}" type="slidenum">
              <a:rPr lang="en-US" sz="1400" smtClean="0"/>
              <a:pPr eaLnBrk="1" hangingPunct="1"/>
              <a:t>49</a:t>
            </a:fld>
            <a:endParaRPr lang="en-US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52600"/>
            <a:ext cx="319063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5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Whom Does AgrAbility Serve?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040188" cy="395128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Amputation</a:t>
            </a:r>
          </a:p>
          <a:p>
            <a:r>
              <a:rPr lang="en-US" sz="2600" dirty="0" smtClean="0"/>
              <a:t>Arthritis</a:t>
            </a:r>
          </a:p>
          <a:p>
            <a:r>
              <a:rPr lang="en-US" sz="2600" dirty="0" smtClean="0"/>
              <a:t>Back impairment</a:t>
            </a:r>
          </a:p>
          <a:p>
            <a:r>
              <a:rPr lang="en-US" sz="2600" dirty="0" smtClean="0"/>
              <a:t>Deafness/hearing impairment</a:t>
            </a:r>
          </a:p>
          <a:p>
            <a:r>
              <a:rPr lang="en-US" sz="2600" dirty="0" smtClean="0"/>
              <a:t>Development disabilities, such </a:t>
            </a:r>
            <a:r>
              <a:rPr lang="en-US" sz="2600" dirty="0"/>
              <a:t>as cerebral palsy or </a:t>
            </a:r>
            <a:r>
              <a:rPr lang="en-US" sz="2600" dirty="0" smtClean="0"/>
              <a:t>autism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2743200"/>
            <a:ext cx="4041775" cy="395128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Disabling diseases, such as cancer or heart disease</a:t>
            </a:r>
          </a:p>
          <a:p>
            <a:r>
              <a:rPr lang="en-US" sz="2800" dirty="0" smtClean="0"/>
              <a:t>Mental/behavioral </a:t>
            </a:r>
            <a:r>
              <a:rPr lang="en-US" sz="2800" dirty="0"/>
              <a:t>health problems</a:t>
            </a:r>
          </a:p>
          <a:p>
            <a:r>
              <a:rPr lang="en-US" sz="2800" dirty="0" smtClean="0"/>
              <a:t>Respiratory diseases</a:t>
            </a:r>
          </a:p>
          <a:p>
            <a:r>
              <a:rPr lang="en-US" sz="2800" dirty="0" smtClean="0"/>
              <a:t>Spinal </a:t>
            </a:r>
            <a:r>
              <a:rPr lang="en-US" sz="2800" dirty="0"/>
              <a:t>cord </a:t>
            </a:r>
            <a:r>
              <a:rPr lang="en-US" sz="2800" dirty="0" smtClean="0"/>
              <a:t>injuries</a:t>
            </a:r>
          </a:p>
          <a:p>
            <a:r>
              <a:rPr lang="en-US" sz="2800" dirty="0" smtClean="0"/>
              <a:t>Stroke</a:t>
            </a:r>
          </a:p>
          <a:p>
            <a:r>
              <a:rPr lang="en-US" sz="2800" dirty="0" smtClean="0"/>
              <a:t>Traumatic </a:t>
            </a:r>
            <a:r>
              <a:rPr lang="en-US" sz="2800" dirty="0"/>
              <a:t>brain </a:t>
            </a:r>
            <a:r>
              <a:rPr lang="en-US" sz="2800" dirty="0" smtClean="0"/>
              <a:t>injury</a:t>
            </a:r>
          </a:p>
          <a:p>
            <a:r>
              <a:rPr lang="en-US" sz="2800" dirty="0" smtClean="0"/>
              <a:t>Visual impairments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1792" y="1636693"/>
            <a:ext cx="8287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AgrAbility addresses a wide variety of </a:t>
            </a:r>
            <a:r>
              <a:rPr lang="en-US" sz="2800" b="1" u="sng" dirty="0" smtClean="0"/>
              <a:t>functional limitations</a:t>
            </a:r>
            <a:r>
              <a:rPr lang="en-US" sz="2800" dirty="0" smtClean="0"/>
              <a:t> </a:t>
            </a:r>
            <a:r>
              <a:rPr lang="en-US" sz="2800" dirty="0"/>
              <a:t>in agriculture, including, but not limited to: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27829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BACK on the Farm, </a:t>
            </a:r>
            <a:br>
              <a:rPr lang="en-US" dirty="0" smtClean="0"/>
            </a:br>
            <a:r>
              <a:rPr lang="en-US" dirty="0" smtClean="0"/>
              <a:t>BACK in the Saddle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849812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3500" dirty="0" smtClean="0"/>
              <a:t>Back problems = most </a:t>
            </a:r>
            <a:r>
              <a:rPr lang="en-US" sz="3500" dirty="0"/>
              <a:t>common disabling conditions reported by AgrAbility clients. </a:t>
            </a:r>
            <a:endParaRPr lang="en-US" sz="3500" dirty="0" smtClean="0"/>
          </a:p>
          <a:p>
            <a:pPr eaLnBrk="1" hangingPunct="1">
              <a:defRPr/>
            </a:pPr>
            <a:r>
              <a:rPr lang="en-US" sz="3500" dirty="0" smtClean="0"/>
              <a:t>21-page booklet discusses </a:t>
            </a:r>
            <a:r>
              <a:rPr lang="en-US" sz="3500" dirty="0"/>
              <a:t>many aspects of back problems in </a:t>
            </a:r>
            <a:r>
              <a:rPr lang="en-US" sz="3500" dirty="0" smtClean="0"/>
              <a:t>ag settings</a:t>
            </a:r>
          </a:p>
          <a:p>
            <a:pPr eaLnBrk="1" hangingPunct="1">
              <a:defRPr/>
            </a:pPr>
            <a:r>
              <a:rPr lang="en-US" sz="3500" dirty="0" smtClean="0">
                <a:hlinkClick r:id="rId3"/>
              </a:rPr>
              <a:t>www.agrability.org/  resources/back</a:t>
            </a:r>
            <a:r>
              <a:rPr lang="en-US" sz="3500" dirty="0" smtClean="0"/>
              <a:t> </a:t>
            </a:r>
          </a:p>
          <a:p>
            <a:pPr marL="0" indent="0" eaLnBrk="1" hangingPunct="1">
              <a:buNone/>
              <a:defRPr/>
            </a:pPr>
            <a:endParaRPr lang="en-US" sz="2800" dirty="0" smtClean="0"/>
          </a:p>
        </p:txBody>
      </p:sp>
      <p:sp>
        <p:nvSpPr>
          <p:cNvPr id="307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66EB61-3ED7-441D-BEF4-C5EAEB7ECB2E}" type="slidenum">
              <a:rPr lang="en-US" sz="1400" smtClean="0"/>
              <a:pPr eaLnBrk="1" hangingPunct="1"/>
              <a:t>50</a:t>
            </a:fld>
            <a:endParaRPr lang="en-US" sz="14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05000"/>
            <a:ext cx="2761797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AgrAbility</a:t>
            </a:r>
            <a:r>
              <a:rPr lang="en-US" dirty="0" smtClean="0"/>
              <a:t> 1991 – 2016:</a:t>
            </a:r>
            <a:br>
              <a:rPr lang="en-US" dirty="0" smtClean="0"/>
            </a:br>
            <a:r>
              <a:rPr lang="en-US" dirty="0" smtClean="0"/>
              <a:t>25 Years, 25 Stories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849812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500" dirty="0" smtClean="0"/>
              <a:t>25 stories of </a:t>
            </a:r>
            <a:r>
              <a:rPr lang="en-US" sz="3500" dirty="0" err="1" smtClean="0"/>
              <a:t>AgrAbility</a:t>
            </a:r>
            <a:r>
              <a:rPr lang="en-US" sz="3500" dirty="0" smtClean="0"/>
              <a:t> client and program success</a:t>
            </a:r>
          </a:p>
          <a:p>
            <a:pPr eaLnBrk="1" hangingPunct="1">
              <a:defRPr/>
            </a:pPr>
            <a:r>
              <a:rPr lang="en-US" sz="3500" dirty="0" smtClean="0"/>
              <a:t>Program information</a:t>
            </a:r>
          </a:p>
          <a:p>
            <a:pPr eaLnBrk="1" hangingPunct="1">
              <a:defRPr/>
            </a:pPr>
            <a:r>
              <a:rPr lang="en-US" sz="3500" dirty="0" smtClean="0"/>
              <a:t>Impact statistics</a:t>
            </a:r>
          </a:p>
          <a:p>
            <a:pPr eaLnBrk="1" hangingPunct="1">
              <a:defRPr/>
            </a:pPr>
            <a:r>
              <a:rPr lang="en-US" sz="3500" dirty="0" smtClean="0">
                <a:hlinkClick r:id="rId3"/>
              </a:rPr>
              <a:t>www.agrability.org/  25years</a:t>
            </a:r>
            <a:r>
              <a:rPr lang="en-US" sz="3500" dirty="0" smtClean="0"/>
              <a:t> </a:t>
            </a:r>
          </a:p>
          <a:p>
            <a:pPr marL="0" indent="0" eaLnBrk="1" hangingPunct="1">
              <a:buNone/>
              <a:defRPr/>
            </a:pPr>
            <a:endParaRPr lang="en-US" sz="2800" dirty="0" smtClean="0"/>
          </a:p>
        </p:txBody>
      </p:sp>
      <p:sp>
        <p:nvSpPr>
          <p:cNvPr id="307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66EB61-3ED7-441D-BEF4-C5EAEB7ECB2E}" type="slidenum">
              <a:rPr lang="en-US" sz="1400" smtClean="0"/>
              <a:pPr eaLnBrk="1" hangingPunct="1"/>
              <a:t>51</a:t>
            </a:fld>
            <a:endParaRPr lang="en-US" sz="14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59" y="1752600"/>
            <a:ext cx="3518142" cy="4495800"/>
          </a:xfrm>
        </p:spPr>
      </p:pic>
    </p:spTree>
    <p:extLst>
      <p:ext uri="{BB962C8B-B14F-4D97-AF65-F5344CB8AC3E}">
        <p14:creationId xmlns:p14="http://schemas.microsoft.com/office/powerpoint/2010/main" val="108513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smtClean="0"/>
              <a:t>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</a:t>
            </a:r>
            <a:r>
              <a:rPr lang="en-US" dirty="0" err="1" smtClean="0"/>
              <a:t>Discusssion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</a:t>
            </a:r>
            <a:r>
              <a:rPr lang="en-US" dirty="0" smtClean="0"/>
              <a:t>examples of serving </a:t>
            </a:r>
            <a:r>
              <a:rPr lang="en-US" dirty="0"/>
              <a:t>agricultural workers in your CIL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are some opportunities for serving agricultural workers in your CIL?</a:t>
            </a:r>
          </a:p>
          <a:p>
            <a:r>
              <a:rPr lang="en-US" dirty="0"/>
              <a:t>What are some </a:t>
            </a:r>
            <a:r>
              <a:rPr lang="en-US" dirty="0" smtClean="0"/>
              <a:t>barriers to </a:t>
            </a:r>
            <a:r>
              <a:rPr lang="en-US" dirty="0"/>
              <a:t>serving agricultural workers in your CIL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are some </a:t>
            </a:r>
            <a:r>
              <a:rPr lang="en-US" dirty="0" smtClean="0"/>
              <a:t>creative ideas for serving </a:t>
            </a:r>
            <a:r>
              <a:rPr lang="en-US" dirty="0"/>
              <a:t>agricultural workers in your CIL?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dirty="0"/>
              <a:t>Paul Jones</a:t>
            </a:r>
          </a:p>
          <a:p>
            <a:pPr marL="118872" indent="0">
              <a:buNone/>
            </a:pPr>
            <a:r>
              <a:rPr lang="en-US" dirty="0" smtClean="0"/>
              <a:t>AgrAbility Project</a:t>
            </a:r>
          </a:p>
          <a:p>
            <a:pPr marL="118872" indent="0">
              <a:buNone/>
            </a:pPr>
            <a:r>
              <a:rPr lang="en-US" dirty="0" smtClean="0"/>
              <a:t>Breaking </a:t>
            </a:r>
            <a:r>
              <a:rPr lang="en-US" dirty="0"/>
              <a:t>New Ground Resource Center</a:t>
            </a:r>
          </a:p>
          <a:p>
            <a:pPr marL="118872" indent="0">
              <a:buNone/>
            </a:pPr>
            <a:r>
              <a:rPr lang="en-US" dirty="0"/>
              <a:t>Purdue University</a:t>
            </a:r>
          </a:p>
          <a:p>
            <a:pPr marL="118872" indent="0">
              <a:buNone/>
            </a:pPr>
            <a:r>
              <a:rPr lang="en-US" dirty="0"/>
              <a:t>ABE Bldg., 225 S. University St.</a:t>
            </a:r>
          </a:p>
          <a:p>
            <a:pPr marL="118872" indent="0">
              <a:buNone/>
            </a:pPr>
            <a:r>
              <a:rPr lang="en-US" dirty="0"/>
              <a:t>West Lafayette IN 47907-2093</a:t>
            </a:r>
          </a:p>
          <a:p>
            <a:pPr marL="118872" indent="0">
              <a:buNone/>
            </a:pPr>
            <a:r>
              <a:rPr lang="en-US" dirty="0" smtClean="0"/>
              <a:t>800-825-4264</a:t>
            </a:r>
            <a:endParaRPr lang="en-US" dirty="0"/>
          </a:p>
          <a:p>
            <a:pPr marL="118872" indent="0">
              <a:buNone/>
            </a:pPr>
            <a:r>
              <a:rPr lang="en-US" dirty="0" smtClean="0">
                <a:hlinkClick r:id="rId3"/>
              </a:rPr>
              <a:t>www.agrability.org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>
                <a:hlinkClick r:id="rId4"/>
              </a:rPr>
              <a:t>agrability@agrability.org</a:t>
            </a:r>
            <a:r>
              <a:rPr lang="en-US" dirty="0" smtClean="0"/>
              <a:t> 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sz="2200" dirty="0"/>
              <a:t>The National </a:t>
            </a:r>
            <a:r>
              <a:rPr lang="en-US" sz="2200" dirty="0" err="1"/>
              <a:t>AgrAbility</a:t>
            </a:r>
            <a:r>
              <a:rPr lang="en-US" sz="2200" dirty="0"/>
              <a:t> Project is supported by </a:t>
            </a:r>
            <a:r>
              <a:rPr lang="en-US" sz="2200" dirty="0" err="1"/>
              <a:t>AgrAbility</a:t>
            </a:r>
            <a:r>
              <a:rPr lang="en-US" sz="2200" dirty="0"/>
              <a:t> Project, USDA/NIFA Special Project </a:t>
            </a:r>
            <a:r>
              <a:rPr lang="en-US" sz="2200" dirty="0" smtClean="0"/>
              <a:t>2012-41590-20173</a:t>
            </a:r>
            <a:endParaRPr lang="en-US" sz="2200" dirty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Disability within the Agricultural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Causes of disability</a:t>
            </a:r>
          </a:p>
          <a:p>
            <a:pPr marL="914400" lvl="1" indent="-220663">
              <a:buClrTx/>
            </a:pPr>
            <a:r>
              <a:rPr lang="en-US" dirty="0" smtClean="0"/>
              <a:t>Traumatic injury (agriculture is one of the most hazardous occupations). Many injuries also come from off-farm incidents.</a:t>
            </a:r>
          </a:p>
          <a:p>
            <a:pPr marL="914400" lvl="1" indent="-220663">
              <a:buClrTx/>
            </a:pPr>
            <a:r>
              <a:rPr lang="en-US" dirty="0" smtClean="0"/>
              <a:t>Disease </a:t>
            </a:r>
          </a:p>
          <a:p>
            <a:pPr marL="914400" lvl="1" indent="-220663">
              <a:buClrTx/>
            </a:pPr>
            <a:r>
              <a:rPr lang="en-US" dirty="0" smtClean="0"/>
              <a:t>Aging (Average age of U.S. farmers is 57+)</a:t>
            </a:r>
          </a:p>
          <a:p>
            <a:r>
              <a:rPr lang="en-US" dirty="0" smtClean="0"/>
              <a:t>Prevalence of disability</a:t>
            </a:r>
          </a:p>
          <a:p>
            <a:pPr marL="914400" lvl="1" indent="-220663">
              <a:buClrTx/>
            </a:pPr>
            <a:r>
              <a:rPr lang="en-US" dirty="0" smtClean="0"/>
              <a:t>Approximately 15-20% of farm population impacted by disability</a:t>
            </a:r>
          </a:p>
          <a:p>
            <a:pPr marL="914400" lvl="1" indent="-220663">
              <a:buClrTx/>
            </a:pPr>
            <a:r>
              <a:rPr lang="en-US" dirty="0" smtClean="0"/>
              <a:t>1.04 – 2.23 million of the U.S. farm, ranch, and agricultural community impacted by disability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30053"/>
            <a:ext cx="7734300" cy="5093319"/>
          </a:xfrm>
        </p:spPr>
      </p:pic>
    </p:spTree>
    <p:extLst>
      <p:ext uri="{BB962C8B-B14F-4D97-AF65-F5344CB8AC3E}">
        <p14:creationId xmlns:p14="http://schemas.microsoft.com/office/powerpoint/2010/main" val="13456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98612"/>
            <a:ext cx="7734300" cy="5156201"/>
          </a:xfrm>
        </p:spPr>
      </p:pic>
    </p:spTree>
    <p:extLst>
      <p:ext uri="{BB962C8B-B14F-4D97-AF65-F5344CB8AC3E}">
        <p14:creationId xmlns:p14="http://schemas.microsoft.com/office/powerpoint/2010/main" val="34362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7" y="1630053"/>
            <a:ext cx="7449465" cy="5093319"/>
          </a:xfrm>
        </p:spPr>
      </p:pic>
    </p:spTree>
    <p:extLst>
      <p:ext uri="{BB962C8B-B14F-4D97-AF65-F5344CB8AC3E}">
        <p14:creationId xmlns:p14="http://schemas.microsoft.com/office/powerpoint/2010/main" val="34755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2298</TotalTime>
  <Words>1645</Words>
  <Application>Microsoft Office PowerPoint</Application>
  <PresentationFormat>On-screen Show (4:3)</PresentationFormat>
  <Paragraphs>270</Paragraphs>
  <Slides>54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Module</vt:lpstr>
      <vt:lpstr>AgrAbility and APRIL:  Is Your CIL Farm Friendly?</vt:lpstr>
      <vt:lpstr>Session Overview</vt:lpstr>
      <vt:lpstr>New AgrAbility – APRIL partnership</vt:lpstr>
      <vt:lpstr>AgrAbility Mission</vt:lpstr>
      <vt:lpstr>Whom Does AgrAbility Serve?</vt:lpstr>
      <vt:lpstr>Disability within the Agricultural Community</vt:lpstr>
      <vt:lpstr>Agriculture</vt:lpstr>
      <vt:lpstr>Agriculture</vt:lpstr>
      <vt:lpstr>Agriculture</vt:lpstr>
      <vt:lpstr>Agriculture</vt:lpstr>
      <vt:lpstr>Agriculture</vt:lpstr>
      <vt:lpstr>Agriculture</vt:lpstr>
      <vt:lpstr>Agriculture</vt:lpstr>
      <vt:lpstr>Agriculture</vt:lpstr>
      <vt:lpstr>Agriculture</vt:lpstr>
      <vt:lpstr>Agriculture</vt:lpstr>
      <vt:lpstr>Agriculture</vt:lpstr>
      <vt:lpstr>Agriculture</vt:lpstr>
      <vt:lpstr>Agriculture</vt:lpstr>
      <vt:lpstr>Agriculture</vt:lpstr>
      <vt:lpstr>Agriculture</vt:lpstr>
      <vt:lpstr>Agriculture</vt:lpstr>
      <vt:lpstr>Whom Does AgrAbility Serve?</vt:lpstr>
      <vt:lpstr>AgrAbility History</vt:lpstr>
      <vt:lpstr>AgrAbility Projects 2015</vt:lpstr>
      <vt:lpstr>AgrAbility Partnerships</vt:lpstr>
      <vt:lpstr>Special Responsibilities of the NAP</vt:lpstr>
      <vt:lpstr>What Does AgrAbility Not Provide?</vt:lpstr>
      <vt:lpstr>AgrAbility Services/Priorities</vt:lpstr>
      <vt:lpstr>AgrAbility: It’s About Hope</vt:lpstr>
      <vt:lpstr>The AgrAbility – CIL “Win-Win”</vt:lpstr>
      <vt:lpstr>AgrAbility can provide…</vt:lpstr>
      <vt:lpstr>AgrAbility can provide…</vt:lpstr>
      <vt:lpstr>AgrAbility can provide…</vt:lpstr>
      <vt:lpstr>AgrAbility can provide…</vt:lpstr>
      <vt:lpstr>AgrAbility can provide…</vt:lpstr>
      <vt:lpstr>CILs can provide…</vt:lpstr>
      <vt:lpstr>CILs can provide…</vt:lpstr>
      <vt:lpstr>CILs can provide…</vt:lpstr>
      <vt:lpstr>CILs can provide…</vt:lpstr>
      <vt:lpstr>CILs can provide…</vt:lpstr>
      <vt:lpstr>CILs can provide…</vt:lpstr>
      <vt:lpstr>Specific AgrAbility – APRIL Initiatives</vt:lpstr>
      <vt:lpstr>CILs without AgrAbility Projects</vt:lpstr>
      <vt:lpstr>Resources: www.agrability.org </vt:lpstr>
      <vt:lpstr>The Toolbox Assistive Technology Database</vt:lpstr>
      <vt:lpstr>The Toolbox Assistive Technology Database</vt:lpstr>
      <vt:lpstr>Arthritis Resources</vt:lpstr>
      <vt:lpstr>Arthritis Resources</vt:lpstr>
      <vt:lpstr>BACK on the Farm,  BACK in the Saddle</vt:lpstr>
      <vt:lpstr>AgrAbility 1991 – 2016: 25 Years, 25 Stories </vt:lpstr>
      <vt:lpstr>Social Media</vt:lpstr>
      <vt:lpstr>Questions and Discusssion</vt:lpstr>
      <vt:lpstr>Contact Info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heathd</dc:creator>
  <cp:lastModifiedBy>Steve</cp:lastModifiedBy>
  <cp:revision>97</cp:revision>
  <cp:lastPrinted>2016-10-06T21:37:46Z</cp:lastPrinted>
  <dcterms:created xsi:type="dcterms:W3CDTF">2010-09-09T15:47:32Z</dcterms:created>
  <dcterms:modified xsi:type="dcterms:W3CDTF">2016-10-25T04:36:30Z</dcterms:modified>
</cp:coreProperties>
</file>