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7" r:id="rId4"/>
    <p:sldId id="258" r:id="rId5"/>
    <p:sldId id="259" r:id="rId6"/>
    <p:sldId id="271" r:id="rId7"/>
    <p:sldId id="260" r:id="rId8"/>
    <p:sldId id="272" r:id="rId9"/>
    <p:sldId id="279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82" r:id="rId19"/>
    <p:sldId id="284" r:id="rId20"/>
    <p:sldId id="285" r:id="rId21"/>
    <p:sldId id="283" r:id="rId22"/>
    <p:sldId id="286" r:id="rId23"/>
    <p:sldId id="287" r:id="rId24"/>
    <p:sldId id="288" r:id="rId25"/>
    <p:sldId id="299" r:id="rId26"/>
    <p:sldId id="300" r:id="rId27"/>
    <p:sldId id="289" r:id="rId28"/>
    <p:sldId id="261" r:id="rId29"/>
    <p:sldId id="263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68" r:id="rId40"/>
    <p:sldId id="262" r:id="rId41"/>
    <p:sldId id="266" r:id="rId42"/>
    <p:sldId id="269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26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3F508-6474-4003-B9A8-92E241E174F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C35A6-6D79-42B8-BC24-1AD5A1DDAA8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Disability Community</a:t>
          </a:r>
          <a:endParaRPr lang="en-US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1B24710-B928-44E0-92BE-59A35026B40D}" type="parTrans" cxnId="{C18C21C2-D849-4E0B-9F58-117F13FA1DDD}">
      <dgm:prSet/>
      <dgm:spPr/>
      <dgm:t>
        <a:bodyPr/>
        <a:lstStyle/>
        <a:p>
          <a:endParaRPr lang="en-US"/>
        </a:p>
      </dgm:t>
    </dgm:pt>
    <dgm:pt modelId="{32684C8A-4871-4DFD-88D6-1F2A9B8528CD}" type="sibTrans" cxnId="{C18C21C2-D849-4E0B-9F58-117F13FA1DDD}">
      <dgm:prSet/>
      <dgm:spPr/>
      <dgm:t>
        <a:bodyPr/>
        <a:lstStyle/>
        <a:p>
          <a:endParaRPr lang="en-US"/>
        </a:p>
      </dgm:t>
    </dgm:pt>
    <dgm:pt modelId="{D8B3CEF0-7D4A-41FF-BEDF-3D4B7E79ABBE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Registered Voters</a:t>
          </a:r>
          <a:endParaRPr lang="en-US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EC0CC02B-1E51-49C2-80A5-3D584F0E0EEA}" type="parTrans" cxnId="{EC553964-97D9-4C83-8B41-AF05D4206599}">
      <dgm:prSet/>
      <dgm:spPr/>
      <dgm:t>
        <a:bodyPr/>
        <a:lstStyle/>
        <a:p>
          <a:endParaRPr lang="en-US"/>
        </a:p>
      </dgm:t>
    </dgm:pt>
    <dgm:pt modelId="{B59274B5-4088-435A-B3A8-1A309AF1EF42}" type="sibTrans" cxnId="{EC553964-97D9-4C83-8B41-AF05D4206599}">
      <dgm:prSet/>
      <dgm:spPr/>
      <dgm:t>
        <a:bodyPr/>
        <a:lstStyle/>
        <a:p>
          <a:endParaRPr lang="en-US"/>
        </a:p>
      </dgm:t>
    </dgm:pt>
    <dgm:pt modelId="{91C044C7-8969-4E14-A503-B0167C959599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Likely Voters</a:t>
          </a:r>
          <a:endParaRPr lang="en-US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99ADDA6-5259-45AA-A10D-1853A298E0FF}" type="parTrans" cxnId="{C07CB111-2551-44DE-B0D4-9ADDE4102162}">
      <dgm:prSet/>
      <dgm:spPr/>
      <dgm:t>
        <a:bodyPr/>
        <a:lstStyle/>
        <a:p>
          <a:endParaRPr lang="en-US"/>
        </a:p>
      </dgm:t>
    </dgm:pt>
    <dgm:pt modelId="{9B1FFB22-78EA-472C-B813-ADDFF4C55628}" type="sibTrans" cxnId="{C07CB111-2551-44DE-B0D4-9ADDE4102162}">
      <dgm:prSet/>
      <dgm:spPr/>
      <dgm:t>
        <a:bodyPr/>
        <a:lstStyle/>
        <a:p>
          <a:endParaRPr lang="en-US"/>
        </a:p>
      </dgm:t>
    </dgm:pt>
    <dgm:pt modelId="{B0BE863A-1D8E-4D08-AF40-EFE7FF49508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50%+1=Win</a:t>
          </a:r>
          <a:endParaRPr lang="en-US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83D7F2C-838F-4623-A6BE-5B55936FA034}" type="parTrans" cxnId="{29A35129-F6BE-426F-BC17-B46C19EEBA47}">
      <dgm:prSet/>
      <dgm:spPr/>
      <dgm:t>
        <a:bodyPr/>
        <a:lstStyle/>
        <a:p>
          <a:endParaRPr lang="en-US"/>
        </a:p>
      </dgm:t>
    </dgm:pt>
    <dgm:pt modelId="{A36B251A-527E-45CC-8284-5158AA69DEDE}" type="sibTrans" cxnId="{29A35129-F6BE-426F-BC17-B46C19EEBA47}">
      <dgm:prSet/>
      <dgm:spPr/>
      <dgm:t>
        <a:bodyPr/>
        <a:lstStyle/>
        <a:p>
          <a:endParaRPr lang="en-US"/>
        </a:p>
      </dgm:t>
    </dgm:pt>
    <dgm:pt modelId="{C0E5E7B0-E4ED-4F23-95EB-78D115C3E0C4}" type="pres">
      <dgm:prSet presAssocID="{62C3F508-6474-4003-B9A8-92E241E174F3}" presName="Name0" presStyleCnt="0">
        <dgm:presLayoutVars>
          <dgm:chMax val="7"/>
          <dgm:resizeHandles val="exact"/>
        </dgm:presLayoutVars>
      </dgm:prSet>
      <dgm:spPr/>
    </dgm:pt>
    <dgm:pt modelId="{93A25882-76FB-4B53-B9FA-F93B1322E507}" type="pres">
      <dgm:prSet presAssocID="{62C3F508-6474-4003-B9A8-92E241E174F3}" presName="comp1" presStyleCnt="0"/>
      <dgm:spPr/>
    </dgm:pt>
    <dgm:pt modelId="{A8416C02-03D6-445E-BF3E-F4C0164EC032}" type="pres">
      <dgm:prSet presAssocID="{62C3F508-6474-4003-B9A8-92E241E174F3}" presName="circle1" presStyleLbl="node1" presStyleIdx="0" presStyleCnt="4" custScaleX="130435"/>
      <dgm:spPr/>
    </dgm:pt>
    <dgm:pt modelId="{CEF6A756-8F06-47EB-B9AE-4CA2DEB66737}" type="pres">
      <dgm:prSet presAssocID="{62C3F508-6474-4003-B9A8-92E241E174F3}" presName="c1text" presStyleLbl="node1" presStyleIdx="0" presStyleCnt="4">
        <dgm:presLayoutVars>
          <dgm:bulletEnabled val="1"/>
        </dgm:presLayoutVars>
      </dgm:prSet>
      <dgm:spPr/>
    </dgm:pt>
    <dgm:pt modelId="{B3DB1739-750E-468F-9938-AB77C061AF7A}" type="pres">
      <dgm:prSet presAssocID="{62C3F508-6474-4003-B9A8-92E241E174F3}" presName="comp2" presStyleCnt="0"/>
      <dgm:spPr/>
    </dgm:pt>
    <dgm:pt modelId="{0B0D1140-4623-4475-A360-CF70254922E4}" type="pres">
      <dgm:prSet presAssocID="{62C3F508-6474-4003-B9A8-92E241E174F3}" presName="circle2" presStyleLbl="node1" presStyleIdx="1" presStyleCnt="4" custScaleX="130435"/>
      <dgm:spPr/>
    </dgm:pt>
    <dgm:pt modelId="{98A673CF-F955-4101-855C-C3069878EA68}" type="pres">
      <dgm:prSet presAssocID="{62C3F508-6474-4003-B9A8-92E241E174F3}" presName="c2text" presStyleLbl="node1" presStyleIdx="1" presStyleCnt="4">
        <dgm:presLayoutVars>
          <dgm:bulletEnabled val="1"/>
        </dgm:presLayoutVars>
      </dgm:prSet>
      <dgm:spPr/>
    </dgm:pt>
    <dgm:pt modelId="{12F917A1-76E8-4747-A934-0128E2214980}" type="pres">
      <dgm:prSet presAssocID="{62C3F508-6474-4003-B9A8-92E241E174F3}" presName="comp3" presStyleCnt="0"/>
      <dgm:spPr/>
    </dgm:pt>
    <dgm:pt modelId="{0D38B649-E39B-4125-BA32-74B58610AFF2}" type="pres">
      <dgm:prSet presAssocID="{62C3F508-6474-4003-B9A8-92E241E174F3}" presName="circle3" presStyleLbl="node1" presStyleIdx="2" presStyleCnt="4" custLinFactNeighborY="38542"/>
      <dgm:spPr/>
    </dgm:pt>
    <dgm:pt modelId="{F54520AF-FC2B-41F8-91A9-451232AFF7FE}" type="pres">
      <dgm:prSet presAssocID="{62C3F508-6474-4003-B9A8-92E241E174F3}" presName="c3text" presStyleLbl="node1" presStyleIdx="2" presStyleCnt="4">
        <dgm:presLayoutVars>
          <dgm:bulletEnabled val="1"/>
        </dgm:presLayoutVars>
      </dgm:prSet>
      <dgm:spPr/>
    </dgm:pt>
    <dgm:pt modelId="{3503870C-8BBA-40A1-9941-18B40CDAE33E}" type="pres">
      <dgm:prSet presAssocID="{62C3F508-6474-4003-B9A8-92E241E174F3}" presName="comp4" presStyleCnt="0"/>
      <dgm:spPr/>
    </dgm:pt>
    <dgm:pt modelId="{223C5ED7-CAAF-42AC-8775-4E871D047538}" type="pres">
      <dgm:prSet presAssocID="{62C3F508-6474-4003-B9A8-92E241E174F3}" presName="circle4" presStyleLbl="node1" presStyleIdx="3" presStyleCnt="4"/>
      <dgm:spPr/>
      <dgm:t>
        <a:bodyPr/>
        <a:lstStyle/>
        <a:p>
          <a:endParaRPr lang="en-US"/>
        </a:p>
      </dgm:t>
    </dgm:pt>
    <dgm:pt modelId="{7FEF9895-A9A9-4820-9EF8-5559D7754B44}" type="pres">
      <dgm:prSet presAssocID="{62C3F508-6474-4003-B9A8-92E241E174F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79164-8253-4DAA-B4E1-E0E74266897C}" type="presOf" srcId="{91C044C7-8969-4E14-A503-B0167C959599}" destId="{F54520AF-FC2B-41F8-91A9-451232AFF7FE}" srcOrd="1" destOrd="0" presId="urn:microsoft.com/office/officeart/2005/8/layout/venn2"/>
    <dgm:cxn modelId="{29A35129-F6BE-426F-BC17-B46C19EEBA47}" srcId="{62C3F508-6474-4003-B9A8-92E241E174F3}" destId="{B0BE863A-1D8E-4D08-AF40-EFE7FF495086}" srcOrd="3" destOrd="0" parTransId="{C83D7F2C-838F-4623-A6BE-5B55936FA034}" sibTransId="{A36B251A-527E-45CC-8284-5158AA69DEDE}"/>
    <dgm:cxn modelId="{03D5B4EE-7C7B-4522-91DC-01D3FF150F65}" type="presOf" srcId="{91C044C7-8969-4E14-A503-B0167C959599}" destId="{0D38B649-E39B-4125-BA32-74B58610AFF2}" srcOrd="0" destOrd="0" presId="urn:microsoft.com/office/officeart/2005/8/layout/venn2"/>
    <dgm:cxn modelId="{58D38341-7098-49FD-B8BE-FF98115E924C}" type="presOf" srcId="{D8B3CEF0-7D4A-41FF-BEDF-3D4B7E79ABBE}" destId="{0B0D1140-4623-4475-A360-CF70254922E4}" srcOrd="0" destOrd="0" presId="urn:microsoft.com/office/officeart/2005/8/layout/venn2"/>
    <dgm:cxn modelId="{C18C21C2-D849-4E0B-9F58-117F13FA1DDD}" srcId="{62C3F508-6474-4003-B9A8-92E241E174F3}" destId="{885C35A6-6D79-42B8-BC24-1AD5A1DDAA86}" srcOrd="0" destOrd="0" parTransId="{91B24710-B928-44E0-92BE-59A35026B40D}" sibTransId="{32684C8A-4871-4DFD-88D6-1F2A9B8528CD}"/>
    <dgm:cxn modelId="{6BACDC1A-1E3E-4F41-9410-94DF2E534749}" type="presOf" srcId="{62C3F508-6474-4003-B9A8-92E241E174F3}" destId="{C0E5E7B0-E4ED-4F23-95EB-78D115C3E0C4}" srcOrd="0" destOrd="0" presId="urn:microsoft.com/office/officeart/2005/8/layout/venn2"/>
    <dgm:cxn modelId="{753F5FFE-1840-46B1-8200-FEEC5DCBC289}" type="presOf" srcId="{B0BE863A-1D8E-4D08-AF40-EFE7FF495086}" destId="{223C5ED7-CAAF-42AC-8775-4E871D047538}" srcOrd="0" destOrd="0" presId="urn:microsoft.com/office/officeart/2005/8/layout/venn2"/>
    <dgm:cxn modelId="{EC553964-97D9-4C83-8B41-AF05D4206599}" srcId="{62C3F508-6474-4003-B9A8-92E241E174F3}" destId="{D8B3CEF0-7D4A-41FF-BEDF-3D4B7E79ABBE}" srcOrd="1" destOrd="0" parTransId="{EC0CC02B-1E51-49C2-80A5-3D584F0E0EEA}" sibTransId="{B59274B5-4088-435A-B3A8-1A309AF1EF42}"/>
    <dgm:cxn modelId="{BE450278-D1EF-4D45-95E2-936BB9018BF9}" type="presOf" srcId="{885C35A6-6D79-42B8-BC24-1AD5A1DDAA86}" destId="{CEF6A756-8F06-47EB-B9AE-4CA2DEB66737}" srcOrd="1" destOrd="0" presId="urn:microsoft.com/office/officeart/2005/8/layout/venn2"/>
    <dgm:cxn modelId="{528BA3A9-9025-46A2-8AFD-D52A4FF25361}" type="presOf" srcId="{B0BE863A-1D8E-4D08-AF40-EFE7FF495086}" destId="{7FEF9895-A9A9-4820-9EF8-5559D7754B44}" srcOrd="1" destOrd="0" presId="urn:microsoft.com/office/officeart/2005/8/layout/venn2"/>
    <dgm:cxn modelId="{C07CB111-2551-44DE-B0D4-9ADDE4102162}" srcId="{62C3F508-6474-4003-B9A8-92E241E174F3}" destId="{91C044C7-8969-4E14-A503-B0167C959599}" srcOrd="2" destOrd="0" parTransId="{999ADDA6-5259-45AA-A10D-1853A298E0FF}" sibTransId="{9B1FFB22-78EA-472C-B813-ADDFF4C55628}"/>
    <dgm:cxn modelId="{A09388C6-882F-4B3F-8EE9-A18451E900AD}" type="presOf" srcId="{D8B3CEF0-7D4A-41FF-BEDF-3D4B7E79ABBE}" destId="{98A673CF-F955-4101-855C-C3069878EA68}" srcOrd="1" destOrd="0" presId="urn:microsoft.com/office/officeart/2005/8/layout/venn2"/>
    <dgm:cxn modelId="{DB0298E4-312A-4416-BEAD-910C0F6BE274}" type="presOf" srcId="{885C35A6-6D79-42B8-BC24-1AD5A1DDAA86}" destId="{A8416C02-03D6-445E-BF3E-F4C0164EC032}" srcOrd="0" destOrd="0" presId="urn:microsoft.com/office/officeart/2005/8/layout/venn2"/>
    <dgm:cxn modelId="{5732D89E-D5DD-4570-A2A1-D5088E20F0C5}" type="presParOf" srcId="{C0E5E7B0-E4ED-4F23-95EB-78D115C3E0C4}" destId="{93A25882-76FB-4B53-B9FA-F93B1322E507}" srcOrd="0" destOrd="0" presId="urn:microsoft.com/office/officeart/2005/8/layout/venn2"/>
    <dgm:cxn modelId="{8EC14A19-48EE-4842-AFE1-14FB82289440}" type="presParOf" srcId="{93A25882-76FB-4B53-B9FA-F93B1322E507}" destId="{A8416C02-03D6-445E-BF3E-F4C0164EC032}" srcOrd="0" destOrd="0" presId="urn:microsoft.com/office/officeart/2005/8/layout/venn2"/>
    <dgm:cxn modelId="{CAA82A4B-940B-477D-9B5F-CD468A81F8D1}" type="presParOf" srcId="{93A25882-76FB-4B53-B9FA-F93B1322E507}" destId="{CEF6A756-8F06-47EB-B9AE-4CA2DEB66737}" srcOrd="1" destOrd="0" presId="urn:microsoft.com/office/officeart/2005/8/layout/venn2"/>
    <dgm:cxn modelId="{E0213DD5-311E-434D-992F-75EACD269DEA}" type="presParOf" srcId="{C0E5E7B0-E4ED-4F23-95EB-78D115C3E0C4}" destId="{B3DB1739-750E-468F-9938-AB77C061AF7A}" srcOrd="1" destOrd="0" presId="urn:microsoft.com/office/officeart/2005/8/layout/venn2"/>
    <dgm:cxn modelId="{15095822-13C8-43C1-8C8F-873A5AB21430}" type="presParOf" srcId="{B3DB1739-750E-468F-9938-AB77C061AF7A}" destId="{0B0D1140-4623-4475-A360-CF70254922E4}" srcOrd="0" destOrd="0" presId="urn:microsoft.com/office/officeart/2005/8/layout/venn2"/>
    <dgm:cxn modelId="{743BCF4B-FAFC-43C0-8204-5BD99A5C44F6}" type="presParOf" srcId="{B3DB1739-750E-468F-9938-AB77C061AF7A}" destId="{98A673CF-F955-4101-855C-C3069878EA68}" srcOrd="1" destOrd="0" presId="urn:microsoft.com/office/officeart/2005/8/layout/venn2"/>
    <dgm:cxn modelId="{435EB3B7-06D5-408E-80DA-12A9BBFF8345}" type="presParOf" srcId="{C0E5E7B0-E4ED-4F23-95EB-78D115C3E0C4}" destId="{12F917A1-76E8-4747-A934-0128E2214980}" srcOrd="2" destOrd="0" presId="urn:microsoft.com/office/officeart/2005/8/layout/venn2"/>
    <dgm:cxn modelId="{77FC0123-DEA1-452D-B483-6B0597C2C29E}" type="presParOf" srcId="{12F917A1-76E8-4747-A934-0128E2214980}" destId="{0D38B649-E39B-4125-BA32-74B58610AFF2}" srcOrd="0" destOrd="0" presId="urn:microsoft.com/office/officeart/2005/8/layout/venn2"/>
    <dgm:cxn modelId="{1467EA81-D685-46F5-93B7-08659E77C505}" type="presParOf" srcId="{12F917A1-76E8-4747-A934-0128E2214980}" destId="{F54520AF-FC2B-41F8-91A9-451232AFF7FE}" srcOrd="1" destOrd="0" presId="urn:microsoft.com/office/officeart/2005/8/layout/venn2"/>
    <dgm:cxn modelId="{644C9754-DD5E-454A-A1FF-8D1185BBD355}" type="presParOf" srcId="{C0E5E7B0-E4ED-4F23-95EB-78D115C3E0C4}" destId="{3503870C-8BBA-40A1-9941-18B40CDAE33E}" srcOrd="3" destOrd="0" presId="urn:microsoft.com/office/officeart/2005/8/layout/venn2"/>
    <dgm:cxn modelId="{7489A89F-79D8-4527-9E5A-50F0029F2C50}" type="presParOf" srcId="{3503870C-8BBA-40A1-9941-18B40CDAE33E}" destId="{223C5ED7-CAAF-42AC-8775-4E871D047538}" srcOrd="0" destOrd="0" presId="urn:microsoft.com/office/officeart/2005/8/layout/venn2"/>
    <dgm:cxn modelId="{E602D2B0-8C7F-4350-AF05-395F082355F2}" type="presParOf" srcId="{3503870C-8BBA-40A1-9941-18B40CDAE33E}" destId="{7FEF9895-A9A9-4820-9EF8-5559D7754B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C3F508-6474-4003-B9A8-92E241E174F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C35A6-6D79-42B8-BC24-1AD5A1DDAA86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200K PWD</a:t>
          </a:r>
          <a:endParaRPr lang="en-US" sz="2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1B24710-B928-44E0-92BE-59A35026B40D}" type="parTrans" cxnId="{C18C21C2-D849-4E0B-9F58-117F13FA1DDD}">
      <dgm:prSet/>
      <dgm:spPr/>
      <dgm:t>
        <a:bodyPr/>
        <a:lstStyle/>
        <a:p>
          <a:endParaRPr lang="en-US"/>
        </a:p>
      </dgm:t>
    </dgm:pt>
    <dgm:pt modelId="{32684C8A-4871-4DFD-88D6-1F2A9B8528CD}" type="sibTrans" cxnId="{C18C21C2-D849-4E0B-9F58-117F13FA1DDD}">
      <dgm:prSet/>
      <dgm:spPr/>
      <dgm:t>
        <a:bodyPr/>
        <a:lstStyle/>
        <a:p>
          <a:endParaRPr lang="en-US"/>
        </a:p>
      </dgm:t>
    </dgm:pt>
    <dgm:pt modelId="{D8B3CEF0-7D4A-41FF-BEDF-3D4B7E79ABBE}">
      <dgm:prSet phldrT="[Text]" custT="1"/>
      <dgm:spPr/>
      <dgm:t>
        <a:bodyPr/>
        <a:lstStyle/>
        <a:p>
          <a:endParaRPr lang="en-US" sz="2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110K VWD</a:t>
          </a:r>
          <a:endParaRPr lang="en-US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EC0CC02B-1E51-49C2-80A5-3D584F0E0EEA}" type="parTrans" cxnId="{EC553964-97D9-4C83-8B41-AF05D4206599}">
      <dgm:prSet/>
      <dgm:spPr/>
      <dgm:t>
        <a:bodyPr/>
        <a:lstStyle/>
        <a:p>
          <a:endParaRPr lang="en-US"/>
        </a:p>
      </dgm:t>
    </dgm:pt>
    <dgm:pt modelId="{B59274B5-4088-435A-B3A8-1A309AF1EF42}" type="sibTrans" cxnId="{EC553964-97D9-4C83-8B41-AF05D4206599}">
      <dgm:prSet/>
      <dgm:spPr/>
      <dgm:t>
        <a:bodyPr/>
        <a:lstStyle/>
        <a:p>
          <a:endParaRPr lang="en-US"/>
        </a:p>
      </dgm:t>
    </dgm:pt>
    <dgm:pt modelId="{91C044C7-8969-4E14-A503-B0167C959599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44K Likely VWD</a:t>
          </a:r>
          <a:endParaRPr lang="en-US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99ADDA6-5259-45AA-A10D-1853A298E0FF}" type="parTrans" cxnId="{C07CB111-2551-44DE-B0D4-9ADDE4102162}">
      <dgm:prSet/>
      <dgm:spPr/>
      <dgm:t>
        <a:bodyPr/>
        <a:lstStyle/>
        <a:p>
          <a:endParaRPr lang="en-US"/>
        </a:p>
      </dgm:t>
    </dgm:pt>
    <dgm:pt modelId="{9B1FFB22-78EA-472C-B813-ADDFF4C55628}" type="sibTrans" cxnId="{C07CB111-2551-44DE-B0D4-9ADDE4102162}">
      <dgm:prSet/>
      <dgm:spPr/>
      <dgm:t>
        <a:bodyPr/>
        <a:lstStyle/>
        <a:p>
          <a:endParaRPr lang="en-US"/>
        </a:p>
      </dgm:t>
    </dgm:pt>
    <dgm:pt modelId="{B0BE863A-1D8E-4D08-AF40-EFE7FF495086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4500+1 New  VWD</a:t>
          </a:r>
          <a:endParaRPr lang="en-US" sz="2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83D7F2C-838F-4623-A6BE-5B55936FA034}" type="parTrans" cxnId="{29A35129-F6BE-426F-BC17-B46C19EEBA47}">
      <dgm:prSet/>
      <dgm:spPr/>
      <dgm:t>
        <a:bodyPr/>
        <a:lstStyle/>
        <a:p>
          <a:endParaRPr lang="en-US"/>
        </a:p>
      </dgm:t>
    </dgm:pt>
    <dgm:pt modelId="{A36B251A-527E-45CC-8284-5158AA69DEDE}" type="sibTrans" cxnId="{29A35129-F6BE-426F-BC17-B46C19EEBA47}">
      <dgm:prSet/>
      <dgm:spPr/>
      <dgm:t>
        <a:bodyPr/>
        <a:lstStyle/>
        <a:p>
          <a:endParaRPr lang="en-US"/>
        </a:p>
      </dgm:t>
    </dgm:pt>
    <dgm:pt modelId="{C0E5E7B0-E4ED-4F23-95EB-78D115C3E0C4}" type="pres">
      <dgm:prSet presAssocID="{62C3F508-6474-4003-B9A8-92E241E174F3}" presName="Name0" presStyleCnt="0">
        <dgm:presLayoutVars>
          <dgm:chMax val="7"/>
          <dgm:resizeHandles val="exact"/>
        </dgm:presLayoutVars>
      </dgm:prSet>
      <dgm:spPr/>
    </dgm:pt>
    <dgm:pt modelId="{93A25882-76FB-4B53-B9FA-F93B1322E507}" type="pres">
      <dgm:prSet presAssocID="{62C3F508-6474-4003-B9A8-92E241E174F3}" presName="comp1" presStyleCnt="0"/>
      <dgm:spPr/>
    </dgm:pt>
    <dgm:pt modelId="{A8416C02-03D6-445E-BF3E-F4C0164EC032}" type="pres">
      <dgm:prSet presAssocID="{62C3F508-6474-4003-B9A8-92E241E174F3}" presName="circle1" presStyleLbl="node1" presStyleIdx="0" presStyleCnt="4" custScaleX="118812"/>
      <dgm:spPr/>
      <dgm:t>
        <a:bodyPr/>
        <a:lstStyle/>
        <a:p>
          <a:endParaRPr lang="en-US"/>
        </a:p>
      </dgm:t>
    </dgm:pt>
    <dgm:pt modelId="{CEF6A756-8F06-47EB-B9AE-4CA2DEB66737}" type="pres">
      <dgm:prSet presAssocID="{62C3F508-6474-4003-B9A8-92E241E174F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B1739-750E-468F-9938-AB77C061AF7A}" type="pres">
      <dgm:prSet presAssocID="{62C3F508-6474-4003-B9A8-92E241E174F3}" presName="comp2" presStyleCnt="0"/>
      <dgm:spPr/>
    </dgm:pt>
    <dgm:pt modelId="{0B0D1140-4623-4475-A360-CF70254922E4}" type="pres">
      <dgm:prSet presAssocID="{62C3F508-6474-4003-B9A8-92E241E174F3}" presName="circle2" presStyleLbl="node1" presStyleIdx="1" presStyleCnt="4" custScaleX="118812"/>
      <dgm:spPr/>
      <dgm:t>
        <a:bodyPr/>
        <a:lstStyle/>
        <a:p>
          <a:endParaRPr lang="en-US"/>
        </a:p>
      </dgm:t>
    </dgm:pt>
    <dgm:pt modelId="{98A673CF-F955-4101-855C-C3069878EA68}" type="pres">
      <dgm:prSet presAssocID="{62C3F508-6474-4003-B9A8-92E241E174F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917A1-76E8-4747-A934-0128E2214980}" type="pres">
      <dgm:prSet presAssocID="{62C3F508-6474-4003-B9A8-92E241E174F3}" presName="comp3" presStyleCnt="0"/>
      <dgm:spPr/>
    </dgm:pt>
    <dgm:pt modelId="{0D38B649-E39B-4125-BA32-74B58610AFF2}" type="pres">
      <dgm:prSet presAssocID="{62C3F508-6474-4003-B9A8-92E241E174F3}" presName="circle3" presStyleLbl="node1" presStyleIdx="2" presStyleCnt="4" custScaleX="128713" custLinFactNeighborY="38542"/>
      <dgm:spPr/>
      <dgm:t>
        <a:bodyPr/>
        <a:lstStyle/>
        <a:p>
          <a:endParaRPr lang="en-US"/>
        </a:p>
      </dgm:t>
    </dgm:pt>
    <dgm:pt modelId="{F54520AF-FC2B-41F8-91A9-451232AFF7FE}" type="pres">
      <dgm:prSet presAssocID="{62C3F508-6474-4003-B9A8-92E241E174F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3870C-8BBA-40A1-9941-18B40CDAE33E}" type="pres">
      <dgm:prSet presAssocID="{62C3F508-6474-4003-B9A8-92E241E174F3}" presName="comp4" presStyleCnt="0"/>
      <dgm:spPr/>
    </dgm:pt>
    <dgm:pt modelId="{223C5ED7-CAAF-42AC-8775-4E871D047538}" type="pres">
      <dgm:prSet presAssocID="{62C3F508-6474-4003-B9A8-92E241E174F3}" presName="circle4" presStyleLbl="node1" presStyleIdx="3" presStyleCnt="4"/>
      <dgm:spPr/>
      <dgm:t>
        <a:bodyPr/>
        <a:lstStyle/>
        <a:p>
          <a:endParaRPr lang="en-US"/>
        </a:p>
      </dgm:t>
    </dgm:pt>
    <dgm:pt modelId="{7FEF9895-A9A9-4820-9EF8-5559D7754B44}" type="pres">
      <dgm:prSet presAssocID="{62C3F508-6474-4003-B9A8-92E241E174F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668B0-7ABC-4AB4-99C1-37C4DC944C10}" type="presOf" srcId="{B0BE863A-1D8E-4D08-AF40-EFE7FF495086}" destId="{7FEF9895-A9A9-4820-9EF8-5559D7754B44}" srcOrd="1" destOrd="0" presId="urn:microsoft.com/office/officeart/2005/8/layout/venn2"/>
    <dgm:cxn modelId="{29A35129-F6BE-426F-BC17-B46C19EEBA47}" srcId="{62C3F508-6474-4003-B9A8-92E241E174F3}" destId="{B0BE863A-1D8E-4D08-AF40-EFE7FF495086}" srcOrd="3" destOrd="0" parTransId="{C83D7F2C-838F-4623-A6BE-5B55936FA034}" sibTransId="{A36B251A-527E-45CC-8284-5158AA69DEDE}"/>
    <dgm:cxn modelId="{1F03AD1E-F352-4C4B-9B6B-8F7C2FEC5F74}" type="presOf" srcId="{91C044C7-8969-4E14-A503-B0167C959599}" destId="{0D38B649-E39B-4125-BA32-74B58610AFF2}" srcOrd="0" destOrd="0" presId="urn:microsoft.com/office/officeart/2005/8/layout/venn2"/>
    <dgm:cxn modelId="{C8515084-7BA6-4C8C-9175-6BC9F6CE9C9E}" type="presOf" srcId="{B0BE863A-1D8E-4D08-AF40-EFE7FF495086}" destId="{223C5ED7-CAAF-42AC-8775-4E871D047538}" srcOrd="0" destOrd="0" presId="urn:microsoft.com/office/officeart/2005/8/layout/venn2"/>
    <dgm:cxn modelId="{747715EC-DED5-49A3-A63C-E1B4AB38A5FD}" type="presOf" srcId="{885C35A6-6D79-42B8-BC24-1AD5A1DDAA86}" destId="{CEF6A756-8F06-47EB-B9AE-4CA2DEB66737}" srcOrd="1" destOrd="0" presId="urn:microsoft.com/office/officeart/2005/8/layout/venn2"/>
    <dgm:cxn modelId="{BA9150EA-9C96-4E14-AAB6-64B070A6C667}" type="presOf" srcId="{885C35A6-6D79-42B8-BC24-1AD5A1DDAA86}" destId="{A8416C02-03D6-445E-BF3E-F4C0164EC032}" srcOrd="0" destOrd="0" presId="urn:microsoft.com/office/officeart/2005/8/layout/venn2"/>
    <dgm:cxn modelId="{C18C21C2-D849-4E0B-9F58-117F13FA1DDD}" srcId="{62C3F508-6474-4003-B9A8-92E241E174F3}" destId="{885C35A6-6D79-42B8-BC24-1AD5A1DDAA86}" srcOrd="0" destOrd="0" parTransId="{91B24710-B928-44E0-92BE-59A35026B40D}" sibTransId="{32684C8A-4871-4DFD-88D6-1F2A9B8528CD}"/>
    <dgm:cxn modelId="{EB51FF58-5BC8-450D-8E37-ECF22CEE3FA6}" type="presOf" srcId="{91C044C7-8969-4E14-A503-B0167C959599}" destId="{F54520AF-FC2B-41F8-91A9-451232AFF7FE}" srcOrd="1" destOrd="0" presId="urn:microsoft.com/office/officeart/2005/8/layout/venn2"/>
    <dgm:cxn modelId="{EC553964-97D9-4C83-8B41-AF05D4206599}" srcId="{62C3F508-6474-4003-B9A8-92E241E174F3}" destId="{D8B3CEF0-7D4A-41FF-BEDF-3D4B7E79ABBE}" srcOrd="1" destOrd="0" parTransId="{EC0CC02B-1E51-49C2-80A5-3D584F0E0EEA}" sibTransId="{B59274B5-4088-435A-B3A8-1A309AF1EF42}"/>
    <dgm:cxn modelId="{6BC7FCAB-8DE7-497B-9623-294CE1A8E37D}" type="presOf" srcId="{D8B3CEF0-7D4A-41FF-BEDF-3D4B7E79ABBE}" destId="{98A673CF-F955-4101-855C-C3069878EA68}" srcOrd="1" destOrd="0" presId="urn:microsoft.com/office/officeart/2005/8/layout/venn2"/>
    <dgm:cxn modelId="{6B7A2518-1559-41DD-B2EE-93F176195963}" type="presOf" srcId="{62C3F508-6474-4003-B9A8-92E241E174F3}" destId="{C0E5E7B0-E4ED-4F23-95EB-78D115C3E0C4}" srcOrd="0" destOrd="0" presId="urn:microsoft.com/office/officeart/2005/8/layout/venn2"/>
    <dgm:cxn modelId="{17B64064-0C4A-4181-AF28-F6419A6FC119}" type="presOf" srcId="{D8B3CEF0-7D4A-41FF-BEDF-3D4B7E79ABBE}" destId="{0B0D1140-4623-4475-A360-CF70254922E4}" srcOrd="0" destOrd="0" presId="urn:microsoft.com/office/officeart/2005/8/layout/venn2"/>
    <dgm:cxn modelId="{C07CB111-2551-44DE-B0D4-9ADDE4102162}" srcId="{62C3F508-6474-4003-B9A8-92E241E174F3}" destId="{91C044C7-8969-4E14-A503-B0167C959599}" srcOrd="2" destOrd="0" parTransId="{999ADDA6-5259-45AA-A10D-1853A298E0FF}" sibTransId="{9B1FFB22-78EA-472C-B813-ADDFF4C55628}"/>
    <dgm:cxn modelId="{B0959204-07F1-4BF5-8F77-42E1903881F8}" type="presParOf" srcId="{C0E5E7B0-E4ED-4F23-95EB-78D115C3E0C4}" destId="{93A25882-76FB-4B53-B9FA-F93B1322E507}" srcOrd="0" destOrd="0" presId="urn:microsoft.com/office/officeart/2005/8/layout/venn2"/>
    <dgm:cxn modelId="{B5D8F403-1389-4870-9611-5C838A055F2F}" type="presParOf" srcId="{93A25882-76FB-4B53-B9FA-F93B1322E507}" destId="{A8416C02-03D6-445E-BF3E-F4C0164EC032}" srcOrd="0" destOrd="0" presId="urn:microsoft.com/office/officeart/2005/8/layout/venn2"/>
    <dgm:cxn modelId="{DD29A212-6F41-4EC3-8325-2F7BF00F77AF}" type="presParOf" srcId="{93A25882-76FB-4B53-B9FA-F93B1322E507}" destId="{CEF6A756-8F06-47EB-B9AE-4CA2DEB66737}" srcOrd="1" destOrd="0" presId="urn:microsoft.com/office/officeart/2005/8/layout/venn2"/>
    <dgm:cxn modelId="{AFB35EE4-28A5-4EE0-B5E2-C71669A4A16D}" type="presParOf" srcId="{C0E5E7B0-E4ED-4F23-95EB-78D115C3E0C4}" destId="{B3DB1739-750E-468F-9938-AB77C061AF7A}" srcOrd="1" destOrd="0" presId="urn:microsoft.com/office/officeart/2005/8/layout/venn2"/>
    <dgm:cxn modelId="{635AEF22-CCAB-42D3-99C0-42EE55054E93}" type="presParOf" srcId="{B3DB1739-750E-468F-9938-AB77C061AF7A}" destId="{0B0D1140-4623-4475-A360-CF70254922E4}" srcOrd="0" destOrd="0" presId="urn:microsoft.com/office/officeart/2005/8/layout/venn2"/>
    <dgm:cxn modelId="{D6D235D9-111F-4626-B99E-04D392B09268}" type="presParOf" srcId="{B3DB1739-750E-468F-9938-AB77C061AF7A}" destId="{98A673CF-F955-4101-855C-C3069878EA68}" srcOrd="1" destOrd="0" presId="urn:microsoft.com/office/officeart/2005/8/layout/venn2"/>
    <dgm:cxn modelId="{D043A8BC-6720-4295-A6FE-701105DB6FB0}" type="presParOf" srcId="{C0E5E7B0-E4ED-4F23-95EB-78D115C3E0C4}" destId="{12F917A1-76E8-4747-A934-0128E2214980}" srcOrd="2" destOrd="0" presId="urn:microsoft.com/office/officeart/2005/8/layout/venn2"/>
    <dgm:cxn modelId="{4D8F1FEF-6AD9-41F4-B737-FC319E35CBB2}" type="presParOf" srcId="{12F917A1-76E8-4747-A934-0128E2214980}" destId="{0D38B649-E39B-4125-BA32-74B58610AFF2}" srcOrd="0" destOrd="0" presId="urn:microsoft.com/office/officeart/2005/8/layout/venn2"/>
    <dgm:cxn modelId="{21DF8008-D931-47B5-A2BB-41F63D112DF0}" type="presParOf" srcId="{12F917A1-76E8-4747-A934-0128E2214980}" destId="{F54520AF-FC2B-41F8-91A9-451232AFF7FE}" srcOrd="1" destOrd="0" presId="urn:microsoft.com/office/officeart/2005/8/layout/venn2"/>
    <dgm:cxn modelId="{4C6D066F-9B34-4866-BDE3-6B6B077CADF0}" type="presParOf" srcId="{C0E5E7B0-E4ED-4F23-95EB-78D115C3E0C4}" destId="{3503870C-8BBA-40A1-9941-18B40CDAE33E}" srcOrd="3" destOrd="0" presId="urn:microsoft.com/office/officeart/2005/8/layout/venn2"/>
    <dgm:cxn modelId="{9F7B0DAC-00AC-4AB6-A794-BB15B8826E93}" type="presParOf" srcId="{3503870C-8BBA-40A1-9941-18B40CDAE33E}" destId="{223C5ED7-CAAF-42AC-8775-4E871D047538}" srcOrd="0" destOrd="0" presId="urn:microsoft.com/office/officeart/2005/8/layout/venn2"/>
    <dgm:cxn modelId="{125691F6-AC8C-4656-AD0C-251216792726}" type="presParOf" srcId="{3503870C-8BBA-40A1-9941-18B40CDAE33E}" destId="{7FEF9895-A9A9-4820-9EF8-5559D7754B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9161B1-C419-465E-A191-65818AD03B9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2A06619-96D7-4281-8D22-BA7F3060929A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The 5</a:t>
          </a:r>
          <a:endParaRPr lang="en-US" sz="2000" b="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r>
            <a:rPr lang="en-US" sz="20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Leaders - like a part time job.</a:t>
          </a:r>
          <a:endParaRPr lang="en-US" sz="2000" dirty="0">
            <a:solidFill>
              <a:srgbClr val="002060"/>
            </a:solidFill>
          </a:endParaRPr>
        </a:p>
      </dgm:t>
    </dgm:pt>
    <dgm:pt modelId="{4576C5D9-3931-4053-9DC3-96FC118F0362}" type="parTrans" cxnId="{88EB65D1-D87C-4521-ACF5-9026A4D523C7}">
      <dgm:prSet/>
      <dgm:spPr/>
    </dgm:pt>
    <dgm:pt modelId="{50DB61BF-4219-4409-A998-3B9E9C882195}" type="sibTrans" cxnId="{88EB65D1-D87C-4521-ACF5-9026A4D523C7}">
      <dgm:prSet/>
      <dgm:spPr/>
    </dgm:pt>
    <dgm:pt modelId="{341A666D-6F59-42B9-9C45-56DB6817D9DA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The 50</a:t>
          </a:r>
        </a:p>
        <a:p>
          <a:r>
            <a:rPr lang="en-US" sz="20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Volunteers who interact on a recurring basis</a:t>
          </a:r>
          <a:endParaRPr lang="en-US" sz="2000" dirty="0">
            <a:solidFill>
              <a:srgbClr val="002060"/>
            </a:solidFill>
          </a:endParaRPr>
        </a:p>
      </dgm:t>
    </dgm:pt>
    <dgm:pt modelId="{EB0B4F7E-979A-48E7-BA70-8D2CE4B9E5F3}" type="parTrans" cxnId="{30759446-0E8D-4001-9FA3-923D55622E1E}">
      <dgm:prSet/>
      <dgm:spPr/>
    </dgm:pt>
    <dgm:pt modelId="{CE0757DE-C815-4F82-8F04-095042E3E632}" type="sibTrans" cxnId="{30759446-0E8D-4001-9FA3-923D55622E1E}">
      <dgm:prSet/>
      <dgm:spPr/>
    </dgm:pt>
    <dgm:pt modelId="{DC51DB3A-2407-4A8A-BF05-DB35C598E903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The 500</a:t>
          </a:r>
        </a:p>
        <a:p>
          <a:r>
            <a:rPr lang="en-US" sz="20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Participants who </a:t>
          </a:r>
          <a:r>
            <a:rPr lang="en-US" sz="2000" b="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interract</a:t>
          </a:r>
          <a:r>
            <a:rPr lang="en-US" sz="20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once or twice</a:t>
          </a:r>
          <a:endParaRPr lang="en-US" sz="2000" dirty="0">
            <a:solidFill>
              <a:srgbClr val="002060"/>
            </a:solidFill>
          </a:endParaRPr>
        </a:p>
      </dgm:t>
    </dgm:pt>
    <dgm:pt modelId="{0DA2EE52-753E-424D-8A7F-90F3B8AFC5D0}" type="parTrans" cxnId="{1B49E2B8-4BBA-49A8-AEF7-E70E86BF551F}">
      <dgm:prSet/>
      <dgm:spPr/>
    </dgm:pt>
    <dgm:pt modelId="{550980FF-2BF7-419A-98C8-20604038696C}" type="sibTrans" cxnId="{1B49E2B8-4BBA-49A8-AEF7-E70E86BF551F}">
      <dgm:prSet/>
      <dgm:spPr/>
    </dgm:pt>
    <dgm:pt modelId="{8FF70A11-EB15-48CC-ABAB-B49A6DDFECBF}" type="pres">
      <dgm:prSet presAssocID="{9D9161B1-C419-465E-A191-65818AD03B9F}" presName="compositeShape" presStyleCnt="0">
        <dgm:presLayoutVars>
          <dgm:dir/>
          <dgm:resizeHandles/>
        </dgm:presLayoutVars>
      </dgm:prSet>
      <dgm:spPr/>
    </dgm:pt>
    <dgm:pt modelId="{E2EFC7F4-A89A-46CD-A1CB-D5FBB6E74F39}" type="pres">
      <dgm:prSet presAssocID="{9D9161B1-C419-465E-A191-65818AD03B9F}" presName="pyramid" presStyleLbl="node1" presStyleIdx="0" presStyleCnt="1"/>
      <dgm:spPr/>
    </dgm:pt>
    <dgm:pt modelId="{69080D09-2386-4452-A2ED-8076A3413F7A}" type="pres">
      <dgm:prSet presAssocID="{9D9161B1-C419-465E-A191-65818AD03B9F}" presName="theList" presStyleCnt="0"/>
      <dgm:spPr/>
    </dgm:pt>
    <dgm:pt modelId="{1A70063F-EA1E-43A8-95DB-1BCB0D641305}" type="pres">
      <dgm:prSet presAssocID="{72A06619-96D7-4281-8D22-BA7F3060929A}" presName="aNode" presStyleLbl="fgAcc1" presStyleIdx="0" presStyleCnt="3" custScaleX="165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C7C0A-22BF-4DCE-B7BB-523CB4B28FE9}" type="pres">
      <dgm:prSet presAssocID="{72A06619-96D7-4281-8D22-BA7F3060929A}" presName="aSpace" presStyleCnt="0"/>
      <dgm:spPr/>
    </dgm:pt>
    <dgm:pt modelId="{C1C87DED-1986-41BE-A532-3495999A5FC3}" type="pres">
      <dgm:prSet presAssocID="{341A666D-6F59-42B9-9C45-56DB6817D9DA}" presName="aNode" presStyleLbl="fgAcc1" presStyleIdx="1" presStyleCnt="3" custScaleX="163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11F06-1985-45A1-92C3-9AB5CEE8A9F5}" type="pres">
      <dgm:prSet presAssocID="{341A666D-6F59-42B9-9C45-56DB6817D9DA}" presName="aSpace" presStyleCnt="0"/>
      <dgm:spPr/>
    </dgm:pt>
    <dgm:pt modelId="{5C206753-BDA7-41CE-B9EF-0BD3C39C94C4}" type="pres">
      <dgm:prSet presAssocID="{DC51DB3A-2407-4A8A-BF05-DB35C598E903}" presName="aNode" presStyleLbl="fgAcc1" presStyleIdx="2" presStyleCnt="3" custScaleX="163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E9166-64A7-4D33-A5CF-B896836A668F}" type="pres">
      <dgm:prSet presAssocID="{DC51DB3A-2407-4A8A-BF05-DB35C598E903}" presName="aSpace" presStyleCnt="0"/>
      <dgm:spPr/>
    </dgm:pt>
  </dgm:ptLst>
  <dgm:cxnLst>
    <dgm:cxn modelId="{F982A71A-B882-4309-B4F0-0225E1E48E30}" type="presOf" srcId="{341A666D-6F59-42B9-9C45-56DB6817D9DA}" destId="{C1C87DED-1986-41BE-A532-3495999A5FC3}" srcOrd="0" destOrd="0" presId="urn:microsoft.com/office/officeart/2005/8/layout/pyramid2"/>
    <dgm:cxn modelId="{166203E0-C5FA-480E-AF97-48591862ECEB}" type="presOf" srcId="{72A06619-96D7-4281-8D22-BA7F3060929A}" destId="{1A70063F-EA1E-43A8-95DB-1BCB0D641305}" srcOrd="0" destOrd="0" presId="urn:microsoft.com/office/officeart/2005/8/layout/pyramid2"/>
    <dgm:cxn modelId="{30759446-0E8D-4001-9FA3-923D55622E1E}" srcId="{9D9161B1-C419-465E-A191-65818AD03B9F}" destId="{341A666D-6F59-42B9-9C45-56DB6817D9DA}" srcOrd="1" destOrd="0" parTransId="{EB0B4F7E-979A-48E7-BA70-8D2CE4B9E5F3}" sibTransId="{CE0757DE-C815-4F82-8F04-095042E3E632}"/>
    <dgm:cxn modelId="{48E8F93F-49DD-4839-8899-E5CC68430FED}" type="presOf" srcId="{DC51DB3A-2407-4A8A-BF05-DB35C598E903}" destId="{5C206753-BDA7-41CE-B9EF-0BD3C39C94C4}" srcOrd="0" destOrd="0" presId="urn:microsoft.com/office/officeart/2005/8/layout/pyramid2"/>
    <dgm:cxn modelId="{1B49E2B8-4BBA-49A8-AEF7-E70E86BF551F}" srcId="{9D9161B1-C419-465E-A191-65818AD03B9F}" destId="{DC51DB3A-2407-4A8A-BF05-DB35C598E903}" srcOrd="2" destOrd="0" parTransId="{0DA2EE52-753E-424D-8A7F-90F3B8AFC5D0}" sibTransId="{550980FF-2BF7-419A-98C8-20604038696C}"/>
    <dgm:cxn modelId="{88EB65D1-D87C-4521-ACF5-9026A4D523C7}" srcId="{9D9161B1-C419-465E-A191-65818AD03B9F}" destId="{72A06619-96D7-4281-8D22-BA7F3060929A}" srcOrd="0" destOrd="0" parTransId="{4576C5D9-3931-4053-9DC3-96FC118F0362}" sibTransId="{50DB61BF-4219-4409-A998-3B9E9C882195}"/>
    <dgm:cxn modelId="{7F34FA2C-5D78-46E1-9CE3-06FCF3F3D921}" type="presOf" srcId="{9D9161B1-C419-465E-A191-65818AD03B9F}" destId="{8FF70A11-EB15-48CC-ABAB-B49A6DDFECBF}" srcOrd="0" destOrd="0" presId="urn:microsoft.com/office/officeart/2005/8/layout/pyramid2"/>
    <dgm:cxn modelId="{25730225-157F-4578-85B9-453972612154}" type="presParOf" srcId="{8FF70A11-EB15-48CC-ABAB-B49A6DDFECBF}" destId="{E2EFC7F4-A89A-46CD-A1CB-D5FBB6E74F39}" srcOrd="0" destOrd="0" presId="urn:microsoft.com/office/officeart/2005/8/layout/pyramid2"/>
    <dgm:cxn modelId="{940E6061-CB17-4037-BD4E-913ED4CAC3B4}" type="presParOf" srcId="{8FF70A11-EB15-48CC-ABAB-B49A6DDFECBF}" destId="{69080D09-2386-4452-A2ED-8076A3413F7A}" srcOrd="1" destOrd="0" presId="urn:microsoft.com/office/officeart/2005/8/layout/pyramid2"/>
    <dgm:cxn modelId="{CCEB5F40-4ADA-4926-B21A-6356EABE026E}" type="presParOf" srcId="{69080D09-2386-4452-A2ED-8076A3413F7A}" destId="{1A70063F-EA1E-43A8-95DB-1BCB0D641305}" srcOrd="0" destOrd="0" presId="urn:microsoft.com/office/officeart/2005/8/layout/pyramid2"/>
    <dgm:cxn modelId="{0C62E7C7-766B-4FDE-AAF7-1066A0912E2A}" type="presParOf" srcId="{69080D09-2386-4452-A2ED-8076A3413F7A}" destId="{A83C7C0A-22BF-4DCE-B7BB-523CB4B28FE9}" srcOrd="1" destOrd="0" presId="urn:microsoft.com/office/officeart/2005/8/layout/pyramid2"/>
    <dgm:cxn modelId="{B99CDC39-A8DB-4BCC-8572-7D9E4F329291}" type="presParOf" srcId="{69080D09-2386-4452-A2ED-8076A3413F7A}" destId="{C1C87DED-1986-41BE-A532-3495999A5FC3}" srcOrd="2" destOrd="0" presId="urn:microsoft.com/office/officeart/2005/8/layout/pyramid2"/>
    <dgm:cxn modelId="{EF34DC51-F217-4A24-8457-3176A058CD23}" type="presParOf" srcId="{69080D09-2386-4452-A2ED-8076A3413F7A}" destId="{59411F06-1985-45A1-92C3-9AB5CEE8A9F5}" srcOrd="3" destOrd="0" presId="urn:microsoft.com/office/officeart/2005/8/layout/pyramid2"/>
    <dgm:cxn modelId="{45209D28-5987-4C49-854F-C000029C3786}" type="presParOf" srcId="{69080D09-2386-4452-A2ED-8076A3413F7A}" destId="{5C206753-BDA7-41CE-B9EF-0BD3C39C94C4}" srcOrd="4" destOrd="0" presId="urn:microsoft.com/office/officeart/2005/8/layout/pyramid2"/>
    <dgm:cxn modelId="{A76376F8-7D68-41C9-855B-5519FE3B1C27}" type="presParOf" srcId="{69080D09-2386-4452-A2ED-8076A3413F7A}" destId="{63FE9166-64A7-4D33-A5CF-B896836A668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416C02-03D6-445E-BF3E-F4C0164EC032}">
      <dsp:nvSpPr>
        <dsp:cNvPr id="0" name=""/>
        <dsp:cNvSpPr/>
      </dsp:nvSpPr>
      <dsp:spPr>
        <a:xfrm>
          <a:off x="-5" y="0"/>
          <a:ext cx="6096010" cy="4673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Disability Community</a:t>
          </a:r>
          <a:endParaRPr lang="en-US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95777" y="233679"/>
        <a:ext cx="1704444" cy="701040"/>
      </dsp:txXfrm>
    </dsp:sp>
    <dsp:sp modelId="{0B0D1140-4623-4475-A360-CF70254922E4}">
      <dsp:nvSpPr>
        <dsp:cNvPr id="0" name=""/>
        <dsp:cNvSpPr/>
      </dsp:nvSpPr>
      <dsp:spPr>
        <a:xfrm>
          <a:off x="609595" y="934719"/>
          <a:ext cx="4876808" cy="3738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Registered Voters</a:t>
          </a:r>
          <a:endParaRPr lang="en-US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95777" y="1159052"/>
        <a:ext cx="1704444" cy="672998"/>
      </dsp:txXfrm>
    </dsp:sp>
    <dsp:sp modelId="{0D38B649-E39B-4125-BA32-74B58610AFF2}">
      <dsp:nvSpPr>
        <dsp:cNvPr id="0" name=""/>
        <dsp:cNvSpPr/>
      </dsp:nvSpPr>
      <dsp:spPr>
        <a:xfrm>
          <a:off x="1645920" y="1869439"/>
          <a:ext cx="2804160" cy="2804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Likely Voters</a:t>
          </a:r>
          <a:endParaRPr lang="en-US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394630" y="2079751"/>
        <a:ext cx="1306738" cy="630936"/>
      </dsp:txXfrm>
    </dsp:sp>
    <dsp:sp modelId="{223C5ED7-CAAF-42AC-8775-4E871D047538}">
      <dsp:nvSpPr>
        <dsp:cNvPr id="0" name=""/>
        <dsp:cNvSpPr/>
      </dsp:nvSpPr>
      <dsp:spPr>
        <a:xfrm>
          <a:off x="2113280" y="2804160"/>
          <a:ext cx="1869440" cy="1869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50%+1=Win</a:t>
          </a:r>
          <a:endParaRPr lang="en-US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387053" y="3271519"/>
        <a:ext cx="1321893" cy="934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416C02-03D6-445E-BF3E-F4C0164EC032}">
      <dsp:nvSpPr>
        <dsp:cNvPr id="0" name=""/>
        <dsp:cNvSpPr/>
      </dsp:nvSpPr>
      <dsp:spPr>
        <a:xfrm>
          <a:off x="-3" y="0"/>
          <a:ext cx="6096006" cy="5130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200K PWD</a:t>
          </a:r>
          <a:endParaRPr lang="en-US" sz="2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95778" y="256539"/>
        <a:ext cx="1704443" cy="769620"/>
      </dsp:txXfrm>
    </dsp:sp>
    <dsp:sp modelId="{0B0D1140-4623-4475-A360-CF70254922E4}">
      <dsp:nvSpPr>
        <dsp:cNvPr id="0" name=""/>
        <dsp:cNvSpPr/>
      </dsp:nvSpPr>
      <dsp:spPr>
        <a:xfrm>
          <a:off x="609597" y="1026159"/>
          <a:ext cx="4876804" cy="4104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110K VWD</a:t>
          </a:r>
          <a:endParaRPr lang="en-US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95778" y="1272438"/>
        <a:ext cx="1704443" cy="738835"/>
      </dsp:txXfrm>
    </dsp:sp>
    <dsp:sp modelId="{0D38B649-E39B-4125-BA32-74B58610AFF2}">
      <dsp:nvSpPr>
        <dsp:cNvPr id="0" name=""/>
        <dsp:cNvSpPr/>
      </dsp:nvSpPr>
      <dsp:spPr>
        <a:xfrm>
          <a:off x="1066798" y="2052319"/>
          <a:ext cx="3962403" cy="3078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44K Likely VWD</a:t>
          </a:r>
          <a:endParaRPr lang="en-US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24759" y="2283205"/>
        <a:ext cx="1846480" cy="692658"/>
      </dsp:txXfrm>
    </dsp:sp>
    <dsp:sp modelId="{223C5ED7-CAAF-42AC-8775-4E871D047538}">
      <dsp:nvSpPr>
        <dsp:cNvPr id="0" name=""/>
        <dsp:cNvSpPr/>
      </dsp:nvSpPr>
      <dsp:spPr>
        <a:xfrm>
          <a:off x="2021840" y="3078479"/>
          <a:ext cx="2052320" cy="2052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4500+1 New  VWD</a:t>
          </a:r>
          <a:endParaRPr lang="en-US" sz="2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322395" y="3591559"/>
        <a:ext cx="1451209" cy="10261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EFC7F4-A89A-46CD-A1CB-D5FBB6E74F39}">
      <dsp:nvSpPr>
        <dsp:cNvPr id="0" name=""/>
        <dsp:cNvSpPr/>
      </dsp:nvSpPr>
      <dsp:spPr>
        <a:xfrm>
          <a:off x="279397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0063F-EA1E-43A8-95DB-1BCB0D641305}">
      <dsp:nvSpPr>
        <dsp:cNvPr id="0" name=""/>
        <dsp:cNvSpPr/>
      </dsp:nvSpPr>
      <dsp:spPr>
        <a:xfrm>
          <a:off x="1447792" y="408582"/>
          <a:ext cx="436881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The 5</a:t>
          </a:r>
          <a:endParaRPr lang="en-US" sz="2000" b="0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Leaders - like a part time job.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1447792" y="408582"/>
        <a:ext cx="4368810" cy="962025"/>
      </dsp:txXfrm>
    </dsp:sp>
    <dsp:sp modelId="{C1C87DED-1986-41BE-A532-3495999A5FC3}">
      <dsp:nvSpPr>
        <dsp:cNvPr id="0" name=""/>
        <dsp:cNvSpPr/>
      </dsp:nvSpPr>
      <dsp:spPr>
        <a:xfrm>
          <a:off x="1473191" y="1490860"/>
          <a:ext cx="4318012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The 50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Volunteers who interact on a recurring basis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1473191" y="1490860"/>
        <a:ext cx="4318012" cy="962025"/>
      </dsp:txXfrm>
    </dsp:sp>
    <dsp:sp modelId="{5C206753-BDA7-41CE-B9EF-0BD3C39C94C4}">
      <dsp:nvSpPr>
        <dsp:cNvPr id="0" name=""/>
        <dsp:cNvSpPr/>
      </dsp:nvSpPr>
      <dsp:spPr>
        <a:xfrm>
          <a:off x="1473191" y="2573139"/>
          <a:ext cx="4318012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The 500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Participants who </a:t>
          </a:r>
          <a:r>
            <a:rPr lang="en-US" sz="2000" b="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interract</a:t>
          </a:r>
          <a:r>
            <a:rPr lang="en-US" sz="20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once or twice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1473191" y="2573139"/>
        <a:ext cx="4318012" cy="962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7509CE-C26C-4DF5-9C12-7E9B832AC8D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21987F-7F38-450D-A22E-D42409BA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362200"/>
            <a:ext cx="6172200" cy="685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VoteDisability</a:t>
            </a:r>
            <a:endParaRPr lang="en-US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81400"/>
            <a:ext cx="6172200" cy="279352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Election 2016: </a:t>
            </a:r>
            <a:endParaRPr lang="en-US" sz="24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ncreasing </a:t>
            </a: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Disability </a:t>
            </a: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ote </a:t>
            </a: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Impact</a:t>
            </a:r>
          </a:p>
          <a:p>
            <a:pPr algn="ctr"/>
            <a:endParaRPr lang="en-US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Conference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donet-logo-rev-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2733675" cy="1885950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1000"/>
            <a:ext cx="459562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021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So What Is Power Really?</a:t>
            </a:r>
            <a:endParaRPr lang="en-US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 is…the ability to act to create change, while undergoing a change in the process.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ability to act is the most basic understanding of power. It means we are alive and have free agency.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creation of change is how we measure our level of power, as well as what gives it meaning and purpose.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Undergoing a change is how we know we are using our power collectively to build the movement and how we evaluate our work.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So Once Again…How Powerful Are We?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No one even knows who we are or have heard of our organizations.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We are considered a great charity.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We meet with our legislators annually and take photos.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We meet with our legislators routinely but have trouble getting meetings.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We meet with our legislators routinely and sometimes get our “asks.”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We are asked for our input, but after a closed planning/drafting process.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Legislators fear upsetting our community in decision-making.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We are always part of the planning process, and our input is used.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Elected officials try to woo our community for votes.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Our priorities become the governor’s/president’s “to do” list.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All This Talk About Power…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 and empowerment are not the same thing.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That voting is part of personal empowerment is great.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the end- voting is about POWER, not empowerment.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requires action but only has meaning when it creates change.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order to be effective, it requires shared power and collective action – which force us to undergo a change.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In Politics, There Are Two Types of Power: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Money power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People power</a:t>
            </a:r>
          </a:p>
          <a:p>
            <a:pPr>
              <a:buNone/>
            </a:pPr>
            <a:endParaRPr 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752600"/>
            <a:ext cx="1659214" cy="1495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724400"/>
            <a:ext cx="260032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Which Levels Need a Voting Bloc to Achieve?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No one even knows who we are or have heard of our organizations.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We are considered a great charity.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We meet with our legislators annually and take photos.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We meet with our legislators routinely but have trouble getting meetings.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We meet with our legislators routinely and sometimes get our “asks.”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We are asked for our input, but after a closed planning/drafting process.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Legislators fear upsetting our community in decision-making.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We are always part of the planning process, and our input is used.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Elected officials try to woo our community for votes.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Our priorities become the governor’s/president’s “to do” list.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We Have To MAKE Them Honor Our Credo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100931" y="368300"/>
            <a:ext cx="10515600" cy="132556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828800"/>
            <a:ext cx="4351338" cy="435133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Electoral Power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 Electoral  Power – The New Math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Organized People </a:t>
            </a:r>
          </a:p>
          <a:p>
            <a:pPr algn="ctr">
              <a:buNone/>
            </a:pP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Organized Money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Political Power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Delivering Votes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Electoral Power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Lessons from the Field</a:t>
            </a: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Massachusetts: Protecting Marriage Equality</a:t>
            </a: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Cincinnati:  Repealing Article  XII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Electoral Power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Who do we  need  to  Get Out To  Vote?</a:t>
            </a: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The Community Circle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828800"/>
          <a:ext cx="60960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Electoral Power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559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Let me introduce you to Senator Peacock…</a:t>
            </a:r>
          </a:p>
          <a:p>
            <a:pPr>
              <a:buNone/>
            </a:pPr>
            <a:endParaRPr lang="en-US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Senator Julius Peacock  (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Xanadu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Came to CIL Candidate Forum 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 with Disability Advocates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Voted against us on  expanding IHSS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Voted  for  an Access Notification Bill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Was  quoted saying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“The ADA was intended to be limited, it doesn’t cover everything. You can’t have everything  in this life.”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Won  his  last election  by 4500 votes.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Xanadu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has  1 Million Citizens  with 55% Voter Registration</a:t>
            </a:r>
          </a:p>
          <a:p>
            <a:pPr algn="ctr"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600200"/>
            <a:ext cx="2105025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Today’s Presenters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Michelle  Bishop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Disability Advocacy Specialist for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Voting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Rights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National Disability Rights  Network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Ted Jackson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Community  Organizing  Director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California Foundation for  Independent Living Centers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762000"/>
            <a:ext cx="2143125" cy="2143125"/>
          </a:xfrm>
          <a:prstGeom prst="rect">
            <a:avLst/>
          </a:prstGeom>
        </p:spPr>
      </p:pic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657600"/>
            <a:ext cx="19431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Electoral Power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559552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Lets look at the Senate race from the state of  </a:t>
            </a:r>
            <a:r>
              <a:rPr lang="en-US" i="1" dirty="0" err="1" smtClean="0"/>
              <a:t>Xanadu</a:t>
            </a:r>
            <a:r>
              <a:rPr lang="en-US" i="1" dirty="0" smtClean="0"/>
              <a:t>!</a:t>
            </a:r>
            <a:endParaRPr lang="en-US" i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371600"/>
          <a:ext cx="60960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Electoral Power - Strategy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01000" cy="533095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Who are these NEW  voters with disabilities?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People who didn’t vote last time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People  who weren’t voting age yet last time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Peacock  voters from last  time-switching sides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we find these NEW voters with disabilities?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Call them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Visit  them (Home  or  CIL)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 Festivals and Fairs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4501 / Time  Until Election (Nov 2015-Sept  2016)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409 per Month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94 per week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13-14 per day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Effective Messaging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 have a bit of an uphill battle.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Disenfranchisement = powerlessness that looks like apathy.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is our job to engage our community: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believe that we can be powerful.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That voting is everyone’s role to play.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Effective Messaging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Messaging is how we talk to each other to engage our own community.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Voting is not particularly sexy.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Traditional messaging has not been effective.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Connect voting to power.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 means REAL CHANGE in people’s lives.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Voting is about our everyday lives and circumstances. 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The Bottom Line For Messaging</a:t>
            </a:r>
            <a:endParaRPr lang="en-US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Connect voting to issues that matter in our community.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we know what issues matter most to our people?</a:t>
            </a:r>
          </a:p>
          <a:p>
            <a:pPr marL="0" indent="0" algn="ctr">
              <a:buNone/>
            </a:pPr>
            <a:r>
              <a:rPr lang="en-US" sz="4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ASK THEM!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000500"/>
            <a:ext cx="24479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Message Strategy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14-7-3: Boiling down the message…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6-12 Months  Out: 14  word statements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3-4  Months Out: 7 words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1-2 Months Out: 3 words or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Hashtag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Words: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Proposition X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is  an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anti-disability law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that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unfairly segregates people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with 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disabilities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blocking their access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equal healthcare coverage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Words: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 X blocks people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disabilities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from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getting  equal healthcare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Words: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Vote “NO”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  X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–or- #</a:t>
            </a:r>
            <a:r>
              <a:rPr lang="en-US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VoteNOX</a:t>
            </a:r>
            <a:endParaRPr lang="en-US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Social Media Messaging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VoteDisability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Short, sweet and ready to tweet!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 Word Messaging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Instructive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Pictures are Worth a 1000 Words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Memes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People + Action = Success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Lessons from  the Field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Facebook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Twitter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Storms: Many clouds create a storm!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533400"/>
            <a:ext cx="4038600" cy="5735671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Handbook Review: Who is responsible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for your organization: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ourself in the Campaign</a:t>
            </a:r>
          </a:p>
          <a:p>
            <a:pPr marL="0" indent="0" algn="ctr">
              <a:buNone/>
            </a:pPr>
            <a:endParaRPr lang="en-US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1: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2: Background and 2016 Election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Landscape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3: The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– The Decider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4: The Program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- The Supervisor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5: The Advocate or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 – The Leader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Addendum Materials</a:t>
            </a:r>
          </a:p>
          <a:p>
            <a:pPr lvl="2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and Feeding of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GOTV Materials	</a:t>
            </a:r>
          </a:p>
          <a:p>
            <a:pPr lvl="2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Tool Kit		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696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Handbook Review: Who is responsible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– The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Decider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Approval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Assignment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GOTV Plan Approval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Manager - The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Organizer Supervision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Tracking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Time Allocation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Advocate or Organizer – The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Develops GOTV Plan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Implements GOTV Plan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Reports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GOTV Campaign Director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53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Election 2016 Landscape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and Present Voter Turnout &amp;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 without a disability- 52%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 with a disability- 41%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of 11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365760" lvl="1" indent="0"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 without a disability- 62.5%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 with a disability- 56.8%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of 5.7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lvl="1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*Registration has improved since 2000 when registration was estimated at 62% (with disability) versus 78% (without disability), a 16% gap versus a 2.3% gap in 2012 (69.2% vs. 71.5%).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1600200"/>
            <a:ext cx="2171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420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 Your 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Organizational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Commitment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 and senior staff must “buy-in” to the mission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Dedicate time and resources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Include vote work in the budgeting process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Carve out staff time for vote work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Empower talented volunteers to fill staff/budgeting gaps</a:t>
            </a:r>
          </a:p>
          <a:p>
            <a:pPr lvl="1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 Your 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Community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Commitment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 partnerships with “common ground” organizations.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one organization has the time/money resources for this work.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one organization typically has sufficient expertise.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one organization has a large enough contact list to build a voting bloc.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Partnerships add to our ranking on the 1-10 power scale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 Your 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Community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Commitment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Creating a real/named coalition enhances resources by: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Solidifying organizational level commitment/buy in.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Assisting in name recognition and messaging.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Opening new opportunities for obtaining funding.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Develops a structure for group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accountability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 Your 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Quick Word 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Accountability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Coalitions fail because they are not effective at holding each other accountable.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Set goals that are concrete/measurable and have a firm timeline. Identify a partner responsible for completion of each goal.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 Your 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Quick Word 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Accountability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Create ground rules for effective communication.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Use the ground rules to have a real conversation, up front about how we will hold each other accountable.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Assign an “enforcer” to ensure that we don’t let each other off the hook.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 Your 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One-On-One Conversation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Questions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Who?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Why? Why? Why?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Probing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Transparent and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Truthful: Reciprocal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but Professional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Round 2: The Catch Up 1 on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olding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accountable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676400"/>
            <a:ext cx="3065721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Your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Team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Pyramid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Identification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They Choose: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Self 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Identification = Accountability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Building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Everyone  Counts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Take no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 for granted-your next leader is  someone your not thinking about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umbers driven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Report outcomes  in numbers and words that imply evaluation of  size or growth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Counting: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numbers tell the truth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7687917" cy="5181600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Local Team Plan Development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Developing Your GOTV Timeline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/>
          <a:lstStyle/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 typical GOTV timeline look like</a:t>
            </a:r>
            <a:r>
              <a:rPr lang="en-US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1" indent="0" algn="ctr">
              <a:spcBef>
                <a:spcPts val="600"/>
              </a:spcBef>
              <a:buSzPct val="70000"/>
              <a:buNone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6-9 Months Before Election Day: Structure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Budget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Assignments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Match-List Enhancement Consultants Planning</a:t>
            </a:r>
          </a:p>
          <a:p>
            <a:pPr marL="365760" lvl="1" indent="0">
              <a:buNone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 Before Election Day: Building the Team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 Building - MOU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GOTV Plan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Registration Drive</a:t>
            </a:r>
          </a:p>
          <a:p>
            <a:pPr lvl="1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18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Election 2016 Landscape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disabilities have had made successful advances in both voter turnout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41% to 56.8%)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registration rates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62% to 69.2%)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the years (from 2000 to 2012), yet persistent gaps still exist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2012 presidential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registered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 with disabilities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voted nearly 6% less than registered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 without a disability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Accordingly, </a:t>
            </a:r>
            <a:r>
              <a:rPr lang="en-US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would be 3 million more voters with disabilities if they voted at the same rate as people without disabilities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are otherwise similar in age and other demographic characteristics. 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717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Local Team Plan Development:</a:t>
            </a:r>
            <a:b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Developing Your GOTV Timeline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Your GOTV timeline look like in your community</a:t>
            </a:r>
            <a:r>
              <a:rPr lang="en-US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1" indent="0" algn="ctr">
              <a:spcBef>
                <a:spcPts val="600"/>
              </a:spcBef>
              <a:buSzPct val="70000"/>
              <a:buNone/>
            </a:pPr>
            <a:endParaRPr lang="en-US" sz="2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to 5 Months Before Election Day: Growing the Team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In-Person Volunteer Recruitment (IPVR)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Voter Match – List Enhancement Process</a:t>
            </a:r>
          </a:p>
          <a:p>
            <a:pPr marL="274320" lvl="2" indent="0">
              <a:spcBef>
                <a:spcPts val="600"/>
              </a:spcBef>
              <a:buSzPct val="70000"/>
              <a:buNone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3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to 4 Months Before Election Day: Education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Progress Report to Director/Board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GOTV Phone Banks Begin: Intro &amp; Voter Education</a:t>
            </a:r>
          </a:p>
          <a:p>
            <a:pPr marL="274320" lvl="2" indent="0">
              <a:spcBef>
                <a:spcPts val="600"/>
              </a:spcBef>
              <a:buSzPct val="70000"/>
              <a:buNone/>
            </a:pPr>
            <a:endParaRPr lang="en-US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1168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Local Team Plan Development:</a:t>
            </a:r>
            <a:b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Developing Your GOTV Timeline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Your GOTV timeline look like in your community</a:t>
            </a:r>
            <a:r>
              <a:rPr lang="en-US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to 3 Months Before Election Day: Campaign Begins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Mail Prep 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Registration Final Push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Phone Bank Logistics Plan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Month: Final Push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Swing GOTV: Volunteer Confirmation, Voter Contact Phone Banks, Direct Mail, </a:t>
            </a: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Robocalls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Day: Last Chance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Day Phone Banks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 Check: Knock n’ Drag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to 4 Months After Election Day</a:t>
            </a:r>
          </a:p>
          <a:p>
            <a:pPr marL="617220" lvl="2" indent="-342900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Evaluate: Learn and Plan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>
              <a:spcBef>
                <a:spcPts val="600"/>
              </a:spcBef>
              <a:buSzPct val="70000"/>
              <a:buNone/>
            </a:pPr>
            <a:endParaRPr lang="en-US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1081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Local Team Plan Development:</a:t>
            </a:r>
            <a:b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Developing Your GOTV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Resources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Money: Fundraise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People: Volunteers  and Voters</a:t>
            </a: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Start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 lvl="1"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Unleash the Dragon!!!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Driven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Training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Do it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 Golden Rule:  </a:t>
            </a:r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decisions you  make early on will most determine you success in  the end.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2209800"/>
            <a:ext cx="3023286" cy="273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0812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Developing  Your Campaign Plan	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Handout Worksheets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Breakouts: Geographic  and Colleague Groups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 Backwards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Let’s Build Electoral Power!	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Sharing Your Local GOTV Plans</a:t>
            </a:r>
          </a:p>
          <a:p>
            <a:pPr algn="ctr">
              <a:buNone/>
            </a:pP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5119688" cy="383482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Protection &amp; Advocacy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Network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Established by Congress to protect the rights of people with disabilities through legal support, advocacy, referral, and education.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all 50 states, DC, Puerto Rico, US Territories, and the Native American Consortium (Hopi, Navaho and Piute Nations in the Four Corner region of the Southwest).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Largest provider of legal advocacy services to people with disabilities in the US.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0"/>
            <a:ext cx="4825409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PAVA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Protection &amp; Advocacy for Voter Access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Federal mandate to the P&amp;As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unique, responsive project of every P&amp;A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Established under HAVA to “ensure the full participation in the electoral process for individuals with disabilities, including registering to vote, casting a vote, and accessing polling places.” 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0"/>
            <a:ext cx="4800600" cy="1591973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NDRN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National Disability Rights Network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nonprofit membership organization for the federally mandated Protection and Advocacy (P&amp;A) Systems for individuals with disabilities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Michelle Bishop, specialist/subject matter expert for the PAVA program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5181600" cy="171832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California Foundation  for</a:t>
            </a:r>
            <a:b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Independent  Living  Centers</a:t>
            </a:r>
            <a:endParaRPr lang="en-US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Content Placeholder 3" descr="donet-logo-rev-i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2733675" cy="1885950"/>
          </a:xfrm>
        </p:spPr>
      </p:pic>
      <p:pic>
        <p:nvPicPr>
          <p:cNvPr id="5" name="Picture 4" descr="images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191000"/>
            <a:ext cx="2171700" cy="2105025"/>
          </a:xfrm>
          <a:prstGeom prst="rect">
            <a:avLst/>
          </a:prstGeom>
        </p:spPr>
      </p:pic>
      <p:pic>
        <p:nvPicPr>
          <p:cNvPr id="6" name="Picture 5" descr="logo-digital-access-project-373x12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876800"/>
            <a:ext cx="3552825" cy="1209675"/>
          </a:xfrm>
          <a:prstGeom prst="rect">
            <a:avLst/>
          </a:prstGeom>
        </p:spPr>
      </p:pic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2438400"/>
            <a:ext cx="3657600" cy="1589518"/>
          </a:xfrm>
          <a:prstGeom prst="rect">
            <a:avLst/>
          </a:prstGeom>
        </p:spPr>
      </p:pic>
      <p:pic>
        <p:nvPicPr>
          <p:cNvPr id="9" name="Picture 8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0"/>
            <a:ext cx="2133600" cy="2291644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We organize  accessible communities where people with  disabilities live, work learn shop play and vote!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 Line Voter Registration - #1 Nationwide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Increased Voter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ducation Materials Alternate Formats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DOJ Polling  Place Access Campaign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Now: Building Electoral Power!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onet-logo-rev-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0"/>
            <a:ext cx="36449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Election 2016 Landscape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3 million extra voters look like</a:t>
            </a:r>
            <a:r>
              <a:rPr lang="en-US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buNone/>
            </a:pPr>
            <a:endParaRPr lang="en-US" sz="2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demographic groups (# of participating voters)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White, non-Hispanic- 98 million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Blacks- 17.8 million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w/ disabilities- 15.6 million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Hispanic-11.2million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Asians- 3.9million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million voters with disabilities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would make individuals with disabilities one of, if not the largest minority group of voting eligible Americans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(15.6+3 = 18.6 million)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VoteDisability</a:t>
            </a: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182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3036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The Ask: </a:t>
            </a:r>
            <a:r>
              <a:rPr lang="en-US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will 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you join a national election collaborative?</a:t>
            </a: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en-US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quick quiz on today’s workshop and let us know if you will make the commitment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and Answers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21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Election 2016 Landscape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 2016?</a:t>
            </a:r>
            <a:endParaRPr lang="en-US" sz="28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80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Anniversary  of  the ADA – Renewed Energy</a:t>
            </a: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Presidential Candidates</a:t>
            </a:r>
          </a:p>
          <a:p>
            <a:pPr lvl="1"/>
            <a:r>
              <a:rPr lang="en-US" sz="2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 Want to continue programs?</a:t>
            </a:r>
          </a:p>
          <a:p>
            <a:pPr lvl="1"/>
            <a:r>
              <a:rPr lang="en-US" sz="2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saying the ADA is unconstitutional?</a:t>
            </a:r>
            <a:endParaRPr lang="en-US" sz="25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Who’s  taking employment?</a:t>
            </a:r>
          </a:p>
          <a:p>
            <a:pPr lvl="1"/>
            <a:r>
              <a:rPr lang="en-US" sz="2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people with disabilities being characterized?</a:t>
            </a:r>
          </a:p>
          <a:p>
            <a:pPr lvl="1"/>
            <a:endParaRPr lang="en-US" sz="2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at stake?</a:t>
            </a:r>
          </a:p>
          <a:p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Door has  opened-this is  our year!</a:t>
            </a:r>
          </a:p>
          <a:p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6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Electoral Power</a:t>
            </a:r>
            <a:endParaRPr lang="en-US" sz="6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1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Power Analysis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Power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65760" lvl="1" indent="0">
              <a:buNone/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you define power?</a:t>
            </a:r>
          </a:p>
          <a:p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simple definition: the ability to act</a:t>
            </a:r>
          </a:p>
          <a:p>
            <a:pPr marL="365760" lvl="1" indent="0">
              <a:buNone/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18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How Powerful Are We?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No one even knows who we are or have heard of our organizations.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We are considered a great charity.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We meet with our legislators annually and take photos.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We meet with our legislators routinely but have trouble getting meetings.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We meet with our legislators routinely and sometimes get our “asks.”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We are asked for our input, but after a closed planning/drafting process.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Legislators fear upsetting our community in decision-making.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We are always part of the planning process, and our input is used.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Elected officials try to woo our community for votes.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Our priorities become the governor’s/president’s “to do” list</a:t>
            </a:r>
            <a:r>
              <a:rPr 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How Do We Know Where We Rate?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are some important challenges that we have won?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does this show power that we have?</a:t>
            </a:r>
          </a:p>
          <a:p>
            <a:pPr lvl="1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are some important challenges that we have lost?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does this show a need for more power?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464</TotalTime>
  <Words>2475</Words>
  <Application>Microsoft Office PowerPoint</Application>
  <PresentationFormat>On-screen Show (4:3)</PresentationFormat>
  <Paragraphs>428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Oriel</vt:lpstr>
      <vt:lpstr>#VoteDisability</vt:lpstr>
      <vt:lpstr>Today’s Presenters</vt:lpstr>
      <vt:lpstr>Election 2016 Landscape</vt:lpstr>
      <vt:lpstr>Election 2016 Landscape</vt:lpstr>
      <vt:lpstr>Election 2016 Landscape</vt:lpstr>
      <vt:lpstr>Election 2016 Landscape</vt:lpstr>
      <vt:lpstr>Power Analysis</vt:lpstr>
      <vt:lpstr>How Powerful Are We?</vt:lpstr>
      <vt:lpstr>How Do We Know Where We Rate?</vt:lpstr>
      <vt:lpstr>So What Is Power Really?</vt:lpstr>
      <vt:lpstr>So Once Again…How Powerful Are We?</vt:lpstr>
      <vt:lpstr>All This Talk About Power…</vt:lpstr>
      <vt:lpstr>In Politics, There Are Two Types of Power:</vt:lpstr>
      <vt:lpstr>Which Levels Need a Voting Bloc to Achieve?</vt:lpstr>
      <vt:lpstr>We Have To MAKE Them Honor Our Credo</vt:lpstr>
      <vt:lpstr>Electoral Power - Strategy</vt:lpstr>
      <vt:lpstr>Electoral Power - Strategy</vt:lpstr>
      <vt:lpstr>Electoral Power - Strategy</vt:lpstr>
      <vt:lpstr>Electoral Power - Strategy</vt:lpstr>
      <vt:lpstr>Electoral Power - Strategy</vt:lpstr>
      <vt:lpstr>Electoral Power - Strategy</vt:lpstr>
      <vt:lpstr>Effective Messaging</vt:lpstr>
      <vt:lpstr>Effective Messaging</vt:lpstr>
      <vt:lpstr>The Bottom Line For Messaging</vt:lpstr>
      <vt:lpstr>Message Strategy</vt:lpstr>
      <vt:lpstr>Social Media Messaging</vt:lpstr>
      <vt:lpstr>Slide 27</vt:lpstr>
      <vt:lpstr>Handbook Review: Who is responsible</vt:lpstr>
      <vt:lpstr>Handbook Review: Who is responsible</vt:lpstr>
      <vt:lpstr>Building  Your Team</vt:lpstr>
      <vt:lpstr>Building  Your Team</vt:lpstr>
      <vt:lpstr>Building  Your Team</vt:lpstr>
      <vt:lpstr>Building  Your Team</vt:lpstr>
      <vt:lpstr>Building  Your Team</vt:lpstr>
      <vt:lpstr>Building  Your Team</vt:lpstr>
      <vt:lpstr>Building Your Team</vt:lpstr>
      <vt:lpstr>Building Your Team</vt:lpstr>
      <vt:lpstr>Slide 38</vt:lpstr>
      <vt:lpstr>Local Team Plan Development: Developing Your GOTV Timeline</vt:lpstr>
      <vt:lpstr>Local Team Plan Development: Developing Your GOTV Timeline</vt:lpstr>
      <vt:lpstr>Local Team Plan Development: Developing Your GOTV Timeline</vt:lpstr>
      <vt:lpstr>Local Team Plan Development: Developing Your GOTV Timeline</vt:lpstr>
      <vt:lpstr>Developing  Your Campaign Plan </vt:lpstr>
      <vt:lpstr>Let’s Build Electoral Power! </vt:lpstr>
      <vt:lpstr> </vt:lpstr>
      <vt:lpstr>Slide 46</vt:lpstr>
      <vt:lpstr>Slide 47</vt:lpstr>
      <vt:lpstr>California Foundation  for Independent  Living  Centers</vt:lpstr>
      <vt:lpstr>Slide 49</vt:lpstr>
      <vt:lpstr>The Ask:  will you join a national election collaborative?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Jackson</dc:creator>
  <cp:lastModifiedBy>cfilc</cp:lastModifiedBy>
  <cp:revision>59</cp:revision>
  <dcterms:created xsi:type="dcterms:W3CDTF">2015-07-20T19:03:07Z</dcterms:created>
  <dcterms:modified xsi:type="dcterms:W3CDTF">2015-10-15T18:34:48Z</dcterms:modified>
</cp:coreProperties>
</file>