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 id="2147483668" r:id="rId3"/>
    <p:sldMasterId id="2147483676" r:id="rId4"/>
    <p:sldMasterId id="2147483689" r:id="rId5"/>
  </p:sldMasterIdLst>
  <p:notesMasterIdLst>
    <p:notesMasterId r:id="rId44"/>
  </p:notesMasterIdLst>
  <p:sldIdLst>
    <p:sldId id="268" r:id="rId6"/>
    <p:sldId id="271" r:id="rId7"/>
    <p:sldId id="272" r:id="rId8"/>
    <p:sldId id="273" r:id="rId9"/>
    <p:sldId id="256" r:id="rId10"/>
    <p:sldId id="257" r:id="rId11"/>
    <p:sldId id="258" r:id="rId12"/>
    <p:sldId id="269" r:id="rId13"/>
    <p:sldId id="259" r:id="rId14"/>
    <p:sldId id="261" r:id="rId15"/>
    <p:sldId id="260" r:id="rId16"/>
    <p:sldId id="262" r:id="rId17"/>
    <p:sldId id="263" r:id="rId18"/>
    <p:sldId id="11723" r:id="rId19"/>
    <p:sldId id="11758" r:id="rId20"/>
    <p:sldId id="11778" r:id="rId21"/>
    <p:sldId id="11777" r:id="rId22"/>
    <p:sldId id="11776" r:id="rId23"/>
    <p:sldId id="11743" r:id="rId24"/>
    <p:sldId id="11764" r:id="rId25"/>
    <p:sldId id="11762" r:id="rId26"/>
    <p:sldId id="11769" r:id="rId27"/>
    <p:sldId id="11779" r:id="rId28"/>
    <p:sldId id="11770" r:id="rId29"/>
    <p:sldId id="11774" r:id="rId30"/>
    <p:sldId id="11771" r:id="rId31"/>
    <p:sldId id="11773" r:id="rId32"/>
    <p:sldId id="11775" r:id="rId33"/>
    <p:sldId id="828" r:id="rId34"/>
    <p:sldId id="265" r:id="rId35"/>
    <p:sldId id="267" r:id="rId36"/>
    <p:sldId id="266" r:id="rId37"/>
    <p:sldId id="270" r:id="rId38"/>
    <p:sldId id="11780" r:id="rId39"/>
    <p:sldId id="11781" r:id="rId40"/>
    <p:sldId id="11782" r:id="rId41"/>
    <p:sldId id="11783" r:id="rId42"/>
    <p:sldId id="11784" r:id="rId43"/>
  </p:sldIdLst>
  <p:sldSz cx="20104100" cy="11303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3560" userDrawn="1">
          <p15:clr>
            <a:srgbClr val="A4A3A4"/>
          </p15:clr>
        </p15:guide>
        <p15:guide id="2" pos="63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68817" autoAdjust="0"/>
  </p:normalViewPr>
  <p:slideViewPr>
    <p:cSldViewPr snapToGrid="0" showGuides="1">
      <p:cViewPr varScale="1">
        <p:scale>
          <a:sx n="53" d="100"/>
          <a:sy n="53" d="100"/>
        </p:scale>
        <p:origin x="1560" y="102"/>
      </p:cViewPr>
      <p:guideLst>
        <p:guide orient="horz" pos="3560"/>
        <p:guide pos="635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0C39-2BDA-4640-9936-7C41280E9127}" type="doc">
      <dgm:prSet loTypeId="urn:microsoft.com/office/officeart/2005/8/layout/vList3" loCatId="" qsTypeId="urn:microsoft.com/office/officeart/2005/8/quickstyle/simple1" qsCatId="simple" csTypeId="urn:microsoft.com/office/officeart/2005/8/colors/accent1_2" csCatId="accent1" phldr="1"/>
      <dgm:spPr/>
    </dgm:pt>
    <dgm:pt modelId="{2F981D42-08FB-584A-BEF5-AD588C1CF300}">
      <dgm:prSet phldrT="[Text]"/>
      <dgm:spPr/>
      <dgm:t>
        <a:bodyPr/>
        <a:lstStyle/>
        <a:p>
          <a:pPr rtl="0"/>
          <a:r>
            <a:rPr lang="en-US" dirty="0"/>
            <a:t>Disaster or Threat of Disaster </a:t>
          </a:r>
        </a:p>
      </dgm:t>
    </dgm:pt>
    <dgm:pt modelId="{EB32EB40-95A3-2643-80D4-C8E229A2D7EE}" type="parTrans" cxnId="{2FF01908-0806-5A45-A2AA-7643A1F0F048}">
      <dgm:prSet/>
      <dgm:spPr/>
      <dgm:t>
        <a:bodyPr/>
        <a:lstStyle/>
        <a:p>
          <a:endParaRPr lang="en-US"/>
        </a:p>
      </dgm:t>
    </dgm:pt>
    <dgm:pt modelId="{2CA6E5AB-E392-5A46-A301-42484B8286B4}" type="sibTrans" cxnId="{2FF01908-0806-5A45-A2AA-7643A1F0F048}">
      <dgm:prSet/>
      <dgm:spPr/>
      <dgm:t>
        <a:bodyPr/>
        <a:lstStyle/>
        <a:p>
          <a:endParaRPr lang="en-US"/>
        </a:p>
      </dgm:t>
    </dgm:pt>
    <dgm:pt modelId="{B6D9030F-2B88-F74A-9140-576788521E86}">
      <dgm:prSet phldrT="[Text]"/>
      <dgm:spPr/>
      <dgm:t>
        <a:bodyPr/>
        <a:lstStyle/>
        <a:p>
          <a:pPr rtl="0"/>
          <a:r>
            <a:rPr lang="en-US" dirty="0"/>
            <a:t>State Resources Overwhelmed</a:t>
          </a:r>
        </a:p>
      </dgm:t>
    </dgm:pt>
    <dgm:pt modelId="{E531E4C1-9CE9-B24A-AAE0-4B5B3EEAF5AF}" type="parTrans" cxnId="{7BFF9B07-609F-3F40-BEE8-10227BA2D692}">
      <dgm:prSet/>
      <dgm:spPr/>
      <dgm:t>
        <a:bodyPr/>
        <a:lstStyle/>
        <a:p>
          <a:endParaRPr lang="en-US"/>
        </a:p>
      </dgm:t>
    </dgm:pt>
    <dgm:pt modelId="{257ADA5C-5CF6-C449-AACD-7F0762ACD961}" type="sibTrans" cxnId="{7BFF9B07-609F-3F40-BEE8-10227BA2D692}">
      <dgm:prSet/>
      <dgm:spPr/>
      <dgm:t>
        <a:bodyPr/>
        <a:lstStyle/>
        <a:p>
          <a:endParaRPr lang="en-US"/>
        </a:p>
      </dgm:t>
    </dgm:pt>
    <dgm:pt modelId="{A760BE9F-0E32-7E41-A702-2D82860C06BC}">
      <dgm:prSet phldrT="[Text]"/>
      <dgm:spPr/>
      <dgm:t>
        <a:bodyPr/>
        <a:lstStyle/>
        <a:p>
          <a:pPr rtl="0"/>
          <a:r>
            <a:rPr lang="en-US" dirty="0"/>
            <a:t>Governor requests federal assistance</a:t>
          </a:r>
        </a:p>
      </dgm:t>
    </dgm:pt>
    <dgm:pt modelId="{D5F7DD5C-9FD8-EF4F-A03B-4E8E7A845E59}" type="parTrans" cxnId="{999D9881-FC8D-0744-A985-6AED76E9E3F3}">
      <dgm:prSet/>
      <dgm:spPr/>
      <dgm:t>
        <a:bodyPr/>
        <a:lstStyle/>
        <a:p>
          <a:endParaRPr lang="en-US"/>
        </a:p>
      </dgm:t>
    </dgm:pt>
    <dgm:pt modelId="{A755BE20-A247-9A42-BAAE-174A427297DB}" type="sibTrans" cxnId="{999D9881-FC8D-0744-A985-6AED76E9E3F3}">
      <dgm:prSet/>
      <dgm:spPr/>
      <dgm:t>
        <a:bodyPr/>
        <a:lstStyle/>
        <a:p>
          <a:endParaRPr lang="en-US"/>
        </a:p>
      </dgm:t>
    </dgm:pt>
    <dgm:pt modelId="{AA779F53-B04A-CE4E-A438-2123E9DEB0E3}">
      <dgm:prSet/>
      <dgm:spPr/>
      <dgm:t>
        <a:bodyPr/>
        <a:lstStyle/>
        <a:p>
          <a:r>
            <a:rPr lang="en-US" dirty="0"/>
            <a:t>Presidential Declaration</a:t>
          </a:r>
        </a:p>
      </dgm:t>
    </dgm:pt>
    <dgm:pt modelId="{A040B480-4A0E-0F4C-9BA5-D1D725C47596}" type="parTrans" cxnId="{65B572E3-5588-C148-8045-21887B34F0DC}">
      <dgm:prSet/>
      <dgm:spPr/>
      <dgm:t>
        <a:bodyPr/>
        <a:lstStyle/>
        <a:p>
          <a:endParaRPr lang="en-US"/>
        </a:p>
      </dgm:t>
    </dgm:pt>
    <dgm:pt modelId="{047F2164-D677-FF43-AFFE-BA49E3634617}" type="sibTrans" cxnId="{65B572E3-5588-C148-8045-21887B34F0DC}">
      <dgm:prSet/>
      <dgm:spPr/>
      <dgm:t>
        <a:bodyPr/>
        <a:lstStyle/>
        <a:p>
          <a:endParaRPr lang="en-US"/>
        </a:p>
      </dgm:t>
    </dgm:pt>
    <dgm:pt modelId="{00676B79-D790-A64A-B7B4-4F4017338606}" type="pres">
      <dgm:prSet presAssocID="{CB7D0C39-2BDA-4640-9936-7C41280E9127}" presName="linearFlow" presStyleCnt="0">
        <dgm:presLayoutVars>
          <dgm:dir/>
          <dgm:resizeHandles val="exact"/>
        </dgm:presLayoutVars>
      </dgm:prSet>
      <dgm:spPr/>
    </dgm:pt>
    <dgm:pt modelId="{F5AB2C0F-8D5B-9D41-B919-DBF28A2242EC}" type="pres">
      <dgm:prSet presAssocID="{2F981D42-08FB-584A-BEF5-AD588C1CF300}" presName="composite" presStyleCnt="0"/>
      <dgm:spPr/>
    </dgm:pt>
    <dgm:pt modelId="{0FE28399-49FF-7741-B33A-B33A782AD446}" type="pres">
      <dgm:prSet presAssocID="{2F981D42-08FB-584A-BEF5-AD588C1CF300}" presName="imgShp" presStyleLbl="fgImgPlace1" presStyleIdx="0" presStyleCnt="4"/>
      <dgm:spPr/>
    </dgm:pt>
    <dgm:pt modelId="{42FA1E54-B3F6-B646-9E8C-9F0E8BAB8028}" type="pres">
      <dgm:prSet presAssocID="{2F981D42-08FB-584A-BEF5-AD588C1CF300}" presName="txShp" presStyleLbl="node1" presStyleIdx="0" presStyleCnt="4">
        <dgm:presLayoutVars>
          <dgm:bulletEnabled val="1"/>
        </dgm:presLayoutVars>
      </dgm:prSet>
      <dgm:spPr/>
    </dgm:pt>
    <dgm:pt modelId="{EEE954E6-276F-6C43-9D89-9B8C519236DE}" type="pres">
      <dgm:prSet presAssocID="{2CA6E5AB-E392-5A46-A301-42484B8286B4}" presName="spacing" presStyleCnt="0"/>
      <dgm:spPr/>
    </dgm:pt>
    <dgm:pt modelId="{D0724573-5253-9040-A1BD-47064F15FF58}" type="pres">
      <dgm:prSet presAssocID="{B6D9030F-2B88-F74A-9140-576788521E86}" presName="composite" presStyleCnt="0"/>
      <dgm:spPr/>
    </dgm:pt>
    <dgm:pt modelId="{66346D26-7651-ED45-A689-562863227015}" type="pres">
      <dgm:prSet presAssocID="{B6D9030F-2B88-F74A-9140-576788521E86}" presName="imgShp" presStyleLbl="fgImgPlace1" presStyleIdx="1" presStyleCnt="4"/>
      <dgm:spPr/>
    </dgm:pt>
    <dgm:pt modelId="{C82B4D57-0B96-0F49-9BC4-91CD8B80D034}" type="pres">
      <dgm:prSet presAssocID="{B6D9030F-2B88-F74A-9140-576788521E86}" presName="txShp" presStyleLbl="node1" presStyleIdx="1" presStyleCnt="4">
        <dgm:presLayoutVars>
          <dgm:bulletEnabled val="1"/>
        </dgm:presLayoutVars>
      </dgm:prSet>
      <dgm:spPr/>
    </dgm:pt>
    <dgm:pt modelId="{BE14A5B2-6402-9141-8487-8E99B23C463E}" type="pres">
      <dgm:prSet presAssocID="{257ADA5C-5CF6-C449-AACD-7F0762ACD961}" presName="spacing" presStyleCnt="0"/>
      <dgm:spPr/>
    </dgm:pt>
    <dgm:pt modelId="{1ABA7C71-1C51-774B-A65D-F416B18296F1}" type="pres">
      <dgm:prSet presAssocID="{A760BE9F-0E32-7E41-A702-2D82860C06BC}" presName="composite" presStyleCnt="0"/>
      <dgm:spPr/>
    </dgm:pt>
    <dgm:pt modelId="{E86A4EE1-BE8D-314A-823B-979F07761534}" type="pres">
      <dgm:prSet presAssocID="{A760BE9F-0E32-7E41-A702-2D82860C06BC}" presName="imgShp" presStyleLbl="fgImgPlace1" presStyleIdx="2" presStyleCnt="4"/>
      <dgm:spPr/>
    </dgm:pt>
    <dgm:pt modelId="{4D22CAC1-559F-8944-8DC8-B71A06DAE85A}" type="pres">
      <dgm:prSet presAssocID="{A760BE9F-0E32-7E41-A702-2D82860C06BC}" presName="txShp" presStyleLbl="node1" presStyleIdx="2" presStyleCnt="4">
        <dgm:presLayoutVars>
          <dgm:bulletEnabled val="1"/>
        </dgm:presLayoutVars>
      </dgm:prSet>
      <dgm:spPr/>
    </dgm:pt>
    <dgm:pt modelId="{87DDE8AE-5D94-FD48-A47B-5AE93F812887}" type="pres">
      <dgm:prSet presAssocID="{A755BE20-A247-9A42-BAAE-174A427297DB}" presName="spacing" presStyleCnt="0"/>
      <dgm:spPr/>
    </dgm:pt>
    <dgm:pt modelId="{B408569E-D6B6-AE4E-B195-23C274978140}" type="pres">
      <dgm:prSet presAssocID="{AA779F53-B04A-CE4E-A438-2123E9DEB0E3}" presName="composite" presStyleCnt="0"/>
      <dgm:spPr/>
    </dgm:pt>
    <dgm:pt modelId="{426B64FE-C48D-664B-BDF9-CEF1B8DD476E}" type="pres">
      <dgm:prSet presAssocID="{AA779F53-B04A-CE4E-A438-2123E9DEB0E3}" presName="imgShp" presStyleLbl="fgImgPlace1" presStyleIdx="3" presStyleCnt="4"/>
      <dgm:spPr/>
    </dgm:pt>
    <dgm:pt modelId="{C33EE46F-F51A-4F4E-A17B-8573810B9DA0}" type="pres">
      <dgm:prSet presAssocID="{AA779F53-B04A-CE4E-A438-2123E9DEB0E3}" presName="txShp" presStyleLbl="node1" presStyleIdx="3" presStyleCnt="4">
        <dgm:presLayoutVars>
          <dgm:bulletEnabled val="1"/>
        </dgm:presLayoutVars>
      </dgm:prSet>
      <dgm:spPr/>
    </dgm:pt>
  </dgm:ptLst>
  <dgm:cxnLst>
    <dgm:cxn modelId="{7BFF9B07-609F-3F40-BEE8-10227BA2D692}" srcId="{CB7D0C39-2BDA-4640-9936-7C41280E9127}" destId="{B6D9030F-2B88-F74A-9140-576788521E86}" srcOrd="1" destOrd="0" parTransId="{E531E4C1-9CE9-B24A-AAE0-4B5B3EEAF5AF}" sibTransId="{257ADA5C-5CF6-C449-AACD-7F0762ACD961}"/>
    <dgm:cxn modelId="{2FF01908-0806-5A45-A2AA-7643A1F0F048}" srcId="{CB7D0C39-2BDA-4640-9936-7C41280E9127}" destId="{2F981D42-08FB-584A-BEF5-AD588C1CF300}" srcOrd="0" destOrd="0" parTransId="{EB32EB40-95A3-2643-80D4-C8E229A2D7EE}" sibTransId="{2CA6E5AB-E392-5A46-A301-42484B8286B4}"/>
    <dgm:cxn modelId="{26D9D15E-179B-D546-A5C3-B3CA78E46DF2}" type="presOf" srcId="{CB7D0C39-2BDA-4640-9936-7C41280E9127}" destId="{00676B79-D790-A64A-B7B4-4F4017338606}" srcOrd="0" destOrd="0" presId="urn:microsoft.com/office/officeart/2005/8/layout/vList3"/>
    <dgm:cxn modelId="{4EF86081-3004-504B-82D3-A21A3EA36662}" type="presOf" srcId="{2F981D42-08FB-584A-BEF5-AD588C1CF300}" destId="{42FA1E54-B3F6-B646-9E8C-9F0E8BAB8028}" srcOrd="0" destOrd="0" presId="urn:microsoft.com/office/officeart/2005/8/layout/vList3"/>
    <dgm:cxn modelId="{999D9881-FC8D-0744-A985-6AED76E9E3F3}" srcId="{CB7D0C39-2BDA-4640-9936-7C41280E9127}" destId="{A760BE9F-0E32-7E41-A702-2D82860C06BC}" srcOrd="2" destOrd="0" parTransId="{D5F7DD5C-9FD8-EF4F-A03B-4E8E7A845E59}" sibTransId="{A755BE20-A247-9A42-BAAE-174A427297DB}"/>
    <dgm:cxn modelId="{4B2119B1-9A00-0D48-A1CC-9230E768EDB1}" type="presOf" srcId="{A760BE9F-0E32-7E41-A702-2D82860C06BC}" destId="{4D22CAC1-559F-8944-8DC8-B71A06DAE85A}" srcOrd="0" destOrd="0" presId="urn:microsoft.com/office/officeart/2005/8/layout/vList3"/>
    <dgm:cxn modelId="{1D615CB6-C8D6-564C-AA65-C905EF63057C}" type="presOf" srcId="{B6D9030F-2B88-F74A-9140-576788521E86}" destId="{C82B4D57-0B96-0F49-9BC4-91CD8B80D034}" srcOrd="0" destOrd="0" presId="urn:microsoft.com/office/officeart/2005/8/layout/vList3"/>
    <dgm:cxn modelId="{65B572E3-5588-C148-8045-21887B34F0DC}" srcId="{CB7D0C39-2BDA-4640-9936-7C41280E9127}" destId="{AA779F53-B04A-CE4E-A438-2123E9DEB0E3}" srcOrd="3" destOrd="0" parTransId="{A040B480-4A0E-0F4C-9BA5-D1D725C47596}" sibTransId="{047F2164-D677-FF43-AFFE-BA49E3634617}"/>
    <dgm:cxn modelId="{A6C383F5-67C1-1F4A-8099-82D25F18AD5F}" type="presOf" srcId="{AA779F53-B04A-CE4E-A438-2123E9DEB0E3}" destId="{C33EE46F-F51A-4F4E-A17B-8573810B9DA0}" srcOrd="0" destOrd="0" presId="urn:microsoft.com/office/officeart/2005/8/layout/vList3"/>
    <dgm:cxn modelId="{44452237-4DAD-084F-A7DD-702ED38BF1EE}" type="presParOf" srcId="{00676B79-D790-A64A-B7B4-4F4017338606}" destId="{F5AB2C0F-8D5B-9D41-B919-DBF28A2242EC}" srcOrd="0" destOrd="0" presId="urn:microsoft.com/office/officeart/2005/8/layout/vList3"/>
    <dgm:cxn modelId="{71361BF3-9A0D-E04F-AC0D-B82D008DCA2F}" type="presParOf" srcId="{F5AB2C0F-8D5B-9D41-B919-DBF28A2242EC}" destId="{0FE28399-49FF-7741-B33A-B33A782AD446}" srcOrd="0" destOrd="0" presId="urn:microsoft.com/office/officeart/2005/8/layout/vList3"/>
    <dgm:cxn modelId="{50797079-8D08-5844-A3C5-AB81CF4ADE95}" type="presParOf" srcId="{F5AB2C0F-8D5B-9D41-B919-DBF28A2242EC}" destId="{42FA1E54-B3F6-B646-9E8C-9F0E8BAB8028}" srcOrd="1" destOrd="0" presId="urn:microsoft.com/office/officeart/2005/8/layout/vList3"/>
    <dgm:cxn modelId="{54AE098C-BFE7-234E-9088-934DEAC57581}" type="presParOf" srcId="{00676B79-D790-A64A-B7B4-4F4017338606}" destId="{EEE954E6-276F-6C43-9D89-9B8C519236DE}" srcOrd="1" destOrd="0" presId="urn:microsoft.com/office/officeart/2005/8/layout/vList3"/>
    <dgm:cxn modelId="{A7B96FD1-44E8-2942-9466-9BCEB845219C}" type="presParOf" srcId="{00676B79-D790-A64A-B7B4-4F4017338606}" destId="{D0724573-5253-9040-A1BD-47064F15FF58}" srcOrd="2" destOrd="0" presId="urn:microsoft.com/office/officeart/2005/8/layout/vList3"/>
    <dgm:cxn modelId="{69207C45-9674-5F4E-A648-43AE9BCA41F7}" type="presParOf" srcId="{D0724573-5253-9040-A1BD-47064F15FF58}" destId="{66346D26-7651-ED45-A689-562863227015}" srcOrd="0" destOrd="0" presId="urn:microsoft.com/office/officeart/2005/8/layout/vList3"/>
    <dgm:cxn modelId="{0A5A5A12-8E0A-BC4A-A61B-D03163BD01B5}" type="presParOf" srcId="{D0724573-5253-9040-A1BD-47064F15FF58}" destId="{C82B4D57-0B96-0F49-9BC4-91CD8B80D034}" srcOrd="1" destOrd="0" presId="urn:microsoft.com/office/officeart/2005/8/layout/vList3"/>
    <dgm:cxn modelId="{43BE1A10-A134-5341-949C-41D481EBA7A4}" type="presParOf" srcId="{00676B79-D790-A64A-B7B4-4F4017338606}" destId="{BE14A5B2-6402-9141-8487-8E99B23C463E}" srcOrd="3" destOrd="0" presId="urn:microsoft.com/office/officeart/2005/8/layout/vList3"/>
    <dgm:cxn modelId="{6A65CC25-BF8A-DE49-BAB9-CAC1B1285C96}" type="presParOf" srcId="{00676B79-D790-A64A-B7B4-4F4017338606}" destId="{1ABA7C71-1C51-774B-A65D-F416B18296F1}" srcOrd="4" destOrd="0" presId="urn:microsoft.com/office/officeart/2005/8/layout/vList3"/>
    <dgm:cxn modelId="{B6A77097-9CE5-8842-94C5-0D84317B8973}" type="presParOf" srcId="{1ABA7C71-1C51-774B-A65D-F416B18296F1}" destId="{E86A4EE1-BE8D-314A-823B-979F07761534}" srcOrd="0" destOrd="0" presId="urn:microsoft.com/office/officeart/2005/8/layout/vList3"/>
    <dgm:cxn modelId="{A5344D5A-338C-B44C-9331-140BEF563F29}" type="presParOf" srcId="{1ABA7C71-1C51-774B-A65D-F416B18296F1}" destId="{4D22CAC1-559F-8944-8DC8-B71A06DAE85A}" srcOrd="1" destOrd="0" presId="urn:microsoft.com/office/officeart/2005/8/layout/vList3"/>
    <dgm:cxn modelId="{E8203363-3443-9E47-B259-1CC98E1BD34F}" type="presParOf" srcId="{00676B79-D790-A64A-B7B4-4F4017338606}" destId="{87DDE8AE-5D94-FD48-A47B-5AE93F812887}" srcOrd="5" destOrd="0" presId="urn:microsoft.com/office/officeart/2005/8/layout/vList3"/>
    <dgm:cxn modelId="{06D7B65C-200D-B648-A9D5-FFF162C845EA}" type="presParOf" srcId="{00676B79-D790-A64A-B7B4-4F4017338606}" destId="{B408569E-D6B6-AE4E-B195-23C274978140}" srcOrd="6" destOrd="0" presId="urn:microsoft.com/office/officeart/2005/8/layout/vList3"/>
    <dgm:cxn modelId="{B558DF24-78A4-8D43-95E4-24C00CF64817}" type="presParOf" srcId="{B408569E-D6B6-AE4E-B195-23C274978140}" destId="{426B64FE-C48D-664B-BDF9-CEF1B8DD476E}" srcOrd="0" destOrd="0" presId="urn:microsoft.com/office/officeart/2005/8/layout/vList3"/>
    <dgm:cxn modelId="{43438A26-046E-3E49-9B27-76C643454227}" type="presParOf" srcId="{B408569E-D6B6-AE4E-B195-23C274978140}" destId="{C33EE46F-F51A-4F4E-A17B-8573810B9DA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CF35AE-38F7-8F41-93C7-784CBC93A84B}" type="doc">
      <dgm:prSet loTypeId="urn:microsoft.com/office/officeart/2009/layout/CirclePictureHierarchy" loCatId="" qsTypeId="urn:microsoft.com/office/officeart/2005/8/quickstyle/simple1" qsCatId="simple" csTypeId="urn:microsoft.com/office/officeart/2005/8/colors/accent1_2" csCatId="accent1" phldr="1"/>
      <dgm:spPr/>
      <dgm:t>
        <a:bodyPr/>
        <a:lstStyle/>
        <a:p>
          <a:endParaRPr lang="en-US"/>
        </a:p>
      </dgm:t>
    </dgm:pt>
    <dgm:pt modelId="{043226CD-1D45-C047-BF5D-A448482270E2}">
      <dgm:prSet phldrT="[Text]"/>
      <dgm:spPr/>
      <dgm:t>
        <a:bodyPr/>
        <a:lstStyle/>
        <a:p>
          <a:pPr rtl="0"/>
          <a:r>
            <a:rPr lang="en-US" dirty="0"/>
            <a:t>Presidential Declaration</a:t>
          </a:r>
        </a:p>
      </dgm:t>
    </dgm:pt>
    <dgm:pt modelId="{95744FF1-E021-C74A-B162-990B87F21455}" type="parTrans" cxnId="{74BAEF28-1B62-2B47-9267-AEE927B9ABD7}">
      <dgm:prSet/>
      <dgm:spPr/>
      <dgm:t>
        <a:bodyPr/>
        <a:lstStyle/>
        <a:p>
          <a:endParaRPr lang="en-US"/>
        </a:p>
      </dgm:t>
    </dgm:pt>
    <dgm:pt modelId="{70C26051-D4D4-644E-AC17-3AEE57158B63}" type="sibTrans" cxnId="{74BAEF28-1B62-2B47-9267-AEE927B9ABD7}">
      <dgm:prSet/>
      <dgm:spPr/>
      <dgm:t>
        <a:bodyPr/>
        <a:lstStyle/>
        <a:p>
          <a:endParaRPr lang="en-US"/>
        </a:p>
      </dgm:t>
    </dgm:pt>
    <dgm:pt modelId="{D448DFDC-3AD1-F246-BDC2-3BA29C5446CD}">
      <dgm:prSet phldrT="[Text]"/>
      <dgm:spPr/>
      <dgm:t>
        <a:bodyPr/>
        <a:lstStyle/>
        <a:p>
          <a:pPr rtl="0"/>
          <a:r>
            <a:rPr lang="en-US" dirty="0"/>
            <a:t>Major Disaster Declaration</a:t>
          </a:r>
        </a:p>
      </dgm:t>
    </dgm:pt>
    <dgm:pt modelId="{5745C7BC-AD93-6840-AF27-548184BA6AC6}" type="parTrans" cxnId="{A707CD38-8E0A-D845-99BB-FE50667C61B0}">
      <dgm:prSet/>
      <dgm:spPr/>
      <dgm:t>
        <a:bodyPr/>
        <a:lstStyle/>
        <a:p>
          <a:endParaRPr lang="en-US"/>
        </a:p>
      </dgm:t>
    </dgm:pt>
    <dgm:pt modelId="{A89B6897-447E-A345-B205-F2263B14AA2C}" type="sibTrans" cxnId="{A707CD38-8E0A-D845-99BB-FE50667C61B0}">
      <dgm:prSet/>
      <dgm:spPr/>
      <dgm:t>
        <a:bodyPr/>
        <a:lstStyle/>
        <a:p>
          <a:endParaRPr lang="en-US"/>
        </a:p>
      </dgm:t>
    </dgm:pt>
    <dgm:pt modelId="{911282CB-5504-BC41-A80F-AA9E719E8AF7}">
      <dgm:prSet phldrT="[Text]"/>
      <dgm:spPr/>
      <dgm:t>
        <a:bodyPr/>
        <a:lstStyle/>
        <a:p>
          <a:pPr rtl="0"/>
          <a:r>
            <a:rPr lang="en-US" dirty="0">
              <a:solidFill>
                <a:schemeClr val="tx1"/>
              </a:solidFill>
            </a:rPr>
            <a:t>Public Assistance</a:t>
          </a:r>
        </a:p>
      </dgm:t>
    </dgm:pt>
    <dgm:pt modelId="{6A81AAAD-F930-C345-9773-9EF20647A439}" type="parTrans" cxnId="{2384879E-70FE-6444-9D9E-86C8157E45E7}">
      <dgm:prSet/>
      <dgm:spPr/>
      <dgm:t>
        <a:bodyPr/>
        <a:lstStyle/>
        <a:p>
          <a:endParaRPr lang="en-US"/>
        </a:p>
      </dgm:t>
    </dgm:pt>
    <dgm:pt modelId="{C5960D4C-451D-BA4B-96C6-D9398298DFE2}" type="sibTrans" cxnId="{2384879E-70FE-6444-9D9E-86C8157E45E7}">
      <dgm:prSet/>
      <dgm:spPr/>
      <dgm:t>
        <a:bodyPr/>
        <a:lstStyle/>
        <a:p>
          <a:endParaRPr lang="en-US"/>
        </a:p>
      </dgm:t>
    </dgm:pt>
    <dgm:pt modelId="{552469BD-AC3C-6F49-A3C9-937FD35BCB46}">
      <dgm:prSet phldrT="[Text]"/>
      <dgm:spPr/>
      <dgm:t>
        <a:bodyPr/>
        <a:lstStyle/>
        <a:p>
          <a:pPr rtl="0"/>
          <a:r>
            <a:rPr lang="en-US" dirty="0"/>
            <a:t>Individual Assistance </a:t>
          </a:r>
        </a:p>
      </dgm:t>
    </dgm:pt>
    <dgm:pt modelId="{5DA67615-3E3D-7546-B9A0-A76F955B0D3B}" type="parTrans" cxnId="{AE3837FF-B3A4-3948-B741-09EAA4814227}">
      <dgm:prSet/>
      <dgm:spPr/>
      <dgm:t>
        <a:bodyPr/>
        <a:lstStyle/>
        <a:p>
          <a:endParaRPr lang="en-US"/>
        </a:p>
      </dgm:t>
    </dgm:pt>
    <dgm:pt modelId="{E58E1EAD-33FC-7341-97EE-B0577DD2FBE5}" type="sibTrans" cxnId="{AE3837FF-B3A4-3948-B741-09EAA4814227}">
      <dgm:prSet/>
      <dgm:spPr/>
      <dgm:t>
        <a:bodyPr/>
        <a:lstStyle/>
        <a:p>
          <a:endParaRPr lang="en-US"/>
        </a:p>
      </dgm:t>
    </dgm:pt>
    <dgm:pt modelId="{4E126FA6-74E0-C24E-8EB1-EE71B8335183}">
      <dgm:prSet phldrT="[Text]"/>
      <dgm:spPr/>
      <dgm:t>
        <a:bodyPr/>
        <a:lstStyle/>
        <a:p>
          <a:pPr rtl="0"/>
          <a:r>
            <a:rPr lang="en-US" dirty="0"/>
            <a:t>Emergency Declaration</a:t>
          </a:r>
        </a:p>
      </dgm:t>
    </dgm:pt>
    <dgm:pt modelId="{DCB86CFC-D4E4-F84C-BAFD-34718042CF9F}" type="parTrans" cxnId="{1A0DAC15-5BAA-B249-881E-60CAAB05CA5D}">
      <dgm:prSet/>
      <dgm:spPr/>
      <dgm:t>
        <a:bodyPr/>
        <a:lstStyle/>
        <a:p>
          <a:endParaRPr lang="en-US"/>
        </a:p>
      </dgm:t>
    </dgm:pt>
    <dgm:pt modelId="{D7C66281-321D-0048-8EDF-7CA9B8BDB50C}" type="sibTrans" cxnId="{1A0DAC15-5BAA-B249-881E-60CAAB05CA5D}">
      <dgm:prSet/>
      <dgm:spPr/>
      <dgm:t>
        <a:bodyPr/>
        <a:lstStyle/>
        <a:p>
          <a:endParaRPr lang="en-US"/>
        </a:p>
      </dgm:t>
    </dgm:pt>
    <dgm:pt modelId="{791B188D-E9B3-B54D-B085-D5A4BF06ACA5}">
      <dgm:prSet phldrT="[Text]"/>
      <dgm:spPr/>
      <dgm:t>
        <a:bodyPr/>
        <a:lstStyle/>
        <a:p>
          <a:pPr rtl="0"/>
          <a:r>
            <a:rPr lang="en-US" dirty="0"/>
            <a:t>Hazard Mitigation</a:t>
          </a:r>
        </a:p>
      </dgm:t>
    </dgm:pt>
    <dgm:pt modelId="{660D3BF6-3F56-7A45-ADD8-0EDA96241089}" type="parTrans" cxnId="{E494A17B-CE96-B14C-8B26-EC47A7FEB3E6}">
      <dgm:prSet/>
      <dgm:spPr/>
      <dgm:t>
        <a:bodyPr/>
        <a:lstStyle/>
        <a:p>
          <a:endParaRPr lang="en-US"/>
        </a:p>
      </dgm:t>
    </dgm:pt>
    <dgm:pt modelId="{FC52880A-4482-A445-94B5-BEAA73566815}" type="sibTrans" cxnId="{E494A17B-CE96-B14C-8B26-EC47A7FEB3E6}">
      <dgm:prSet/>
      <dgm:spPr/>
      <dgm:t>
        <a:bodyPr/>
        <a:lstStyle/>
        <a:p>
          <a:endParaRPr lang="en-US"/>
        </a:p>
      </dgm:t>
    </dgm:pt>
    <dgm:pt modelId="{4DEB3987-2458-3F43-AF80-55B588F10342}" type="pres">
      <dgm:prSet presAssocID="{1ECF35AE-38F7-8F41-93C7-784CBC93A84B}" presName="hierChild1" presStyleCnt="0">
        <dgm:presLayoutVars>
          <dgm:chPref val="1"/>
          <dgm:dir/>
          <dgm:animOne val="branch"/>
          <dgm:animLvl val="lvl"/>
          <dgm:resizeHandles/>
        </dgm:presLayoutVars>
      </dgm:prSet>
      <dgm:spPr/>
    </dgm:pt>
    <dgm:pt modelId="{CB91B3E7-EBC2-9A48-9566-081C8947EA1D}" type="pres">
      <dgm:prSet presAssocID="{043226CD-1D45-C047-BF5D-A448482270E2}" presName="hierRoot1" presStyleCnt="0"/>
      <dgm:spPr/>
    </dgm:pt>
    <dgm:pt modelId="{4C19B0E2-5C1E-8445-994F-BDCE3788EA2A}" type="pres">
      <dgm:prSet presAssocID="{043226CD-1D45-C047-BF5D-A448482270E2}" presName="composite" presStyleCnt="0"/>
      <dgm:spPr/>
    </dgm:pt>
    <dgm:pt modelId="{9A41C25A-2992-6140-A729-E7C74E7FF23F}" type="pres">
      <dgm:prSet presAssocID="{043226CD-1D45-C047-BF5D-A448482270E2}" presName="image" presStyleLbl="node0" presStyleIdx="0" presStyleCnt="1" custLinFactNeighborX="-60773" custLinFactNeighborY="2438"/>
      <dgm:spPr>
        <a:solidFill>
          <a:srgbClr val="FF0000"/>
        </a:solidFill>
      </dgm:spPr>
    </dgm:pt>
    <dgm:pt modelId="{7585B6D6-D426-7A4A-99DE-6E7E44595D1A}" type="pres">
      <dgm:prSet presAssocID="{043226CD-1D45-C047-BF5D-A448482270E2}" presName="text" presStyleLbl="revTx" presStyleIdx="0" presStyleCnt="6" custLinFactNeighborX="-30066" custLinFactNeighborY="2438">
        <dgm:presLayoutVars>
          <dgm:chPref val="3"/>
        </dgm:presLayoutVars>
      </dgm:prSet>
      <dgm:spPr/>
    </dgm:pt>
    <dgm:pt modelId="{B6314F6C-8D43-8143-975B-D1399835A68A}" type="pres">
      <dgm:prSet presAssocID="{043226CD-1D45-C047-BF5D-A448482270E2}" presName="hierChild2" presStyleCnt="0"/>
      <dgm:spPr/>
    </dgm:pt>
    <dgm:pt modelId="{18E5AAB5-5F83-EC47-9CFF-726EE8E1FC21}" type="pres">
      <dgm:prSet presAssocID="{5745C7BC-AD93-6840-AF27-548184BA6AC6}" presName="Name10" presStyleLbl="parChTrans1D2" presStyleIdx="0" presStyleCnt="2"/>
      <dgm:spPr/>
    </dgm:pt>
    <dgm:pt modelId="{DEF91702-4D9D-E94E-98E8-0961C66F9D3B}" type="pres">
      <dgm:prSet presAssocID="{D448DFDC-3AD1-F246-BDC2-3BA29C5446CD}" presName="hierRoot2" presStyleCnt="0"/>
      <dgm:spPr/>
    </dgm:pt>
    <dgm:pt modelId="{4095D59A-0511-1141-80F7-EB36B632FC4B}" type="pres">
      <dgm:prSet presAssocID="{D448DFDC-3AD1-F246-BDC2-3BA29C5446CD}" presName="composite2" presStyleCnt="0"/>
      <dgm:spPr/>
    </dgm:pt>
    <dgm:pt modelId="{633A1AAA-5BC1-8345-B831-357212B9DF92}" type="pres">
      <dgm:prSet presAssocID="{D448DFDC-3AD1-F246-BDC2-3BA29C5446CD}" presName="image2" presStyleLbl="node2" presStyleIdx="0" presStyleCnt="2" custLinFactX="-100000" custLinFactNeighborX="-126020" custLinFactNeighborY="-12839"/>
      <dgm:spPr>
        <a:solidFill>
          <a:srgbClr val="FF0000"/>
        </a:solidFill>
      </dgm:spPr>
    </dgm:pt>
    <dgm:pt modelId="{65F6DEDD-1434-864D-B2AF-808A890DAAEC}" type="pres">
      <dgm:prSet presAssocID="{D448DFDC-3AD1-F246-BDC2-3BA29C5446CD}" presName="text2" presStyleLbl="revTx" presStyleIdx="1" presStyleCnt="6" custLinFactX="-41796" custLinFactNeighborX="-100000" custLinFactNeighborY="-12589">
        <dgm:presLayoutVars>
          <dgm:chPref val="3"/>
        </dgm:presLayoutVars>
      </dgm:prSet>
      <dgm:spPr/>
    </dgm:pt>
    <dgm:pt modelId="{09EA2310-B23A-5441-B6AE-280BFF48D86B}" type="pres">
      <dgm:prSet presAssocID="{D448DFDC-3AD1-F246-BDC2-3BA29C5446CD}" presName="hierChild3" presStyleCnt="0"/>
      <dgm:spPr/>
    </dgm:pt>
    <dgm:pt modelId="{6830950B-E1B5-8441-9052-0F2A8D48E152}" type="pres">
      <dgm:prSet presAssocID="{6A81AAAD-F930-C345-9773-9EF20647A439}" presName="Name17" presStyleLbl="parChTrans1D3" presStyleIdx="0" presStyleCnt="3"/>
      <dgm:spPr/>
    </dgm:pt>
    <dgm:pt modelId="{D4E116C7-6A30-9344-800F-C2F2C42A42FC}" type="pres">
      <dgm:prSet presAssocID="{911282CB-5504-BC41-A80F-AA9E719E8AF7}" presName="hierRoot3" presStyleCnt="0"/>
      <dgm:spPr/>
    </dgm:pt>
    <dgm:pt modelId="{6C1A641A-6051-4144-A1FD-E68097FB7B70}" type="pres">
      <dgm:prSet presAssocID="{911282CB-5504-BC41-A80F-AA9E719E8AF7}" presName="composite3" presStyleCnt="0"/>
      <dgm:spPr/>
    </dgm:pt>
    <dgm:pt modelId="{21D9E1C7-06A5-894A-BA45-4A9C8262E749}" type="pres">
      <dgm:prSet presAssocID="{911282CB-5504-BC41-A80F-AA9E719E8AF7}" presName="image3" presStyleLbl="node3" presStyleIdx="0" presStyleCnt="3" custLinFactNeighborX="31691" custLinFactNeighborY="3656"/>
      <dgm:spPr>
        <a:solidFill>
          <a:srgbClr val="FF0000"/>
        </a:solidFill>
      </dgm:spPr>
    </dgm:pt>
    <dgm:pt modelId="{05959E92-F491-CE4F-8F46-D2BF308F164B}" type="pres">
      <dgm:prSet presAssocID="{911282CB-5504-BC41-A80F-AA9E719E8AF7}" presName="text3" presStyleLbl="revTx" presStyleIdx="2" presStyleCnt="6" custLinFactNeighborX="25190" custLinFactNeighborY="3657">
        <dgm:presLayoutVars>
          <dgm:chPref val="3"/>
        </dgm:presLayoutVars>
      </dgm:prSet>
      <dgm:spPr/>
    </dgm:pt>
    <dgm:pt modelId="{6A546FA6-FCFB-0B42-918F-FA5E1AA1B4CA}" type="pres">
      <dgm:prSet presAssocID="{911282CB-5504-BC41-A80F-AA9E719E8AF7}" presName="hierChild4" presStyleCnt="0"/>
      <dgm:spPr/>
    </dgm:pt>
    <dgm:pt modelId="{5460E9C4-9514-B74B-9B97-C414E74E90E4}" type="pres">
      <dgm:prSet presAssocID="{5DA67615-3E3D-7546-B9A0-A76F955B0D3B}" presName="Name17" presStyleLbl="parChTrans1D3" presStyleIdx="1" presStyleCnt="3"/>
      <dgm:spPr/>
    </dgm:pt>
    <dgm:pt modelId="{E6626CE5-D310-5C44-BE5D-A33D5A3D08B6}" type="pres">
      <dgm:prSet presAssocID="{552469BD-AC3C-6F49-A3C9-937FD35BCB46}" presName="hierRoot3" presStyleCnt="0"/>
      <dgm:spPr/>
    </dgm:pt>
    <dgm:pt modelId="{1E037919-B9AB-F04B-912D-7459779BC8DB}" type="pres">
      <dgm:prSet presAssocID="{552469BD-AC3C-6F49-A3C9-937FD35BCB46}" presName="composite3" presStyleCnt="0"/>
      <dgm:spPr/>
    </dgm:pt>
    <dgm:pt modelId="{371B616B-F9AE-9A43-A031-604DEDD8DFC1}" type="pres">
      <dgm:prSet presAssocID="{552469BD-AC3C-6F49-A3C9-937FD35BCB46}" presName="image3" presStyleLbl="node3" presStyleIdx="1" presStyleCnt="3" custLinFactNeighborX="-23860" custLinFactNeighborY="2521"/>
      <dgm:spPr>
        <a:solidFill>
          <a:schemeClr val="accent1">
            <a:lumMod val="75000"/>
          </a:schemeClr>
        </a:solidFill>
      </dgm:spPr>
    </dgm:pt>
    <dgm:pt modelId="{5BDB8D5F-525E-494A-A346-5277062F96A2}" type="pres">
      <dgm:prSet presAssocID="{552469BD-AC3C-6F49-A3C9-937FD35BCB46}" presName="text3" presStyleLbl="revTx" presStyleIdx="3" presStyleCnt="6" custLinFactNeighborX="-17490" custLinFactNeighborY="1302">
        <dgm:presLayoutVars>
          <dgm:chPref val="3"/>
        </dgm:presLayoutVars>
      </dgm:prSet>
      <dgm:spPr/>
    </dgm:pt>
    <dgm:pt modelId="{064E3588-744E-1E45-8241-42A374113EA1}" type="pres">
      <dgm:prSet presAssocID="{552469BD-AC3C-6F49-A3C9-937FD35BCB46}" presName="hierChild4" presStyleCnt="0"/>
      <dgm:spPr/>
    </dgm:pt>
    <dgm:pt modelId="{7A61242B-F0FC-C540-B118-E41CF7ACFA84}" type="pres">
      <dgm:prSet presAssocID="{660D3BF6-3F56-7A45-ADD8-0EDA96241089}" presName="Name17" presStyleLbl="parChTrans1D3" presStyleIdx="2" presStyleCnt="3"/>
      <dgm:spPr/>
    </dgm:pt>
    <dgm:pt modelId="{09C752C7-5453-8C43-ABF2-321431482DF5}" type="pres">
      <dgm:prSet presAssocID="{791B188D-E9B3-B54D-B085-D5A4BF06ACA5}" presName="hierRoot3" presStyleCnt="0"/>
      <dgm:spPr/>
    </dgm:pt>
    <dgm:pt modelId="{C98A4B56-C9A6-D842-8A9F-031A17D8BAEF}" type="pres">
      <dgm:prSet presAssocID="{791B188D-E9B3-B54D-B085-D5A4BF06ACA5}" presName="composite3" presStyleCnt="0"/>
      <dgm:spPr/>
    </dgm:pt>
    <dgm:pt modelId="{72B4A984-8271-834A-9A0E-1AF0F3AE01B1}" type="pres">
      <dgm:prSet presAssocID="{791B188D-E9B3-B54D-B085-D5A4BF06ACA5}" presName="image3" presStyleLbl="node3" presStyleIdx="2" presStyleCnt="3" custLinFactNeighborX="-62479" custLinFactNeighborY="3905"/>
      <dgm:spPr>
        <a:solidFill>
          <a:schemeClr val="accent1">
            <a:lumMod val="75000"/>
          </a:schemeClr>
        </a:solidFill>
      </dgm:spPr>
    </dgm:pt>
    <dgm:pt modelId="{EA6EF4AE-0B95-8943-A806-CD400E4447C9}" type="pres">
      <dgm:prSet presAssocID="{791B188D-E9B3-B54D-B085-D5A4BF06ACA5}" presName="text3" presStyleLbl="revTx" presStyleIdx="4" presStyleCnt="6" custLinFactNeighborX="-45164" custLinFactNeighborY="-4710">
        <dgm:presLayoutVars>
          <dgm:chPref val="3"/>
        </dgm:presLayoutVars>
      </dgm:prSet>
      <dgm:spPr/>
    </dgm:pt>
    <dgm:pt modelId="{1B9B2640-6785-B043-B1FE-BA993F22CF44}" type="pres">
      <dgm:prSet presAssocID="{791B188D-E9B3-B54D-B085-D5A4BF06ACA5}" presName="hierChild4" presStyleCnt="0"/>
      <dgm:spPr/>
    </dgm:pt>
    <dgm:pt modelId="{F56BF006-C6E7-6E45-B5A8-7132160D86D9}" type="pres">
      <dgm:prSet presAssocID="{DCB86CFC-D4E4-F84C-BAFD-34718042CF9F}" presName="Name10" presStyleLbl="parChTrans1D2" presStyleIdx="1" presStyleCnt="2"/>
      <dgm:spPr/>
    </dgm:pt>
    <dgm:pt modelId="{3B918480-D31A-4A4A-BBB3-84AEDFAF1C04}" type="pres">
      <dgm:prSet presAssocID="{4E126FA6-74E0-C24E-8EB1-EE71B8335183}" presName="hierRoot2" presStyleCnt="0"/>
      <dgm:spPr/>
    </dgm:pt>
    <dgm:pt modelId="{F98645F6-628D-5F43-8431-12386D1CAFAB}" type="pres">
      <dgm:prSet presAssocID="{4E126FA6-74E0-C24E-8EB1-EE71B8335183}" presName="composite2" presStyleCnt="0"/>
      <dgm:spPr/>
    </dgm:pt>
    <dgm:pt modelId="{36E30D97-F050-BF43-BF17-7DAFD4DC82DF}" type="pres">
      <dgm:prSet presAssocID="{4E126FA6-74E0-C24E-8EB1-EE71B8335183}" presName="image2" presStyleLbl="node2" presStyleIdx="1" presStyleCnt="2" custLinFactX="46636" custLinFactNeighborX="100000" custLinFactNeighborY="-12839"/>
      <dgm:spPr>
        <a:solidFill>
          <a:srgbClr val="FF0000"/>
        </a:solidFill>
      </dgm:spPr>
    </dgm:pt>
    <dgm:pt modelId="{A0E233E7-A101-E54D-8A51-B4ABBBD5FB00}" type="pres">
      <dgm:prSet presAssocID="{4E126FA6-74E0-C24E-8EB1-EE71B8335183}" presName="text2" presStyleLbl="revTx" presStyleIdx="5" presStyleCnt="6" custScaleX="95394" custLinFactNeighborX="-60884" custLinFactNeighborY="-12589">
        <dgm:presLayoutVars>
          <dgm:chPref val="3"/>
        </dgm:presLayoutVars>
      </dgm:prSet>
      <dgm:spPr/>
    </dgm:pt>
    <dgm:pt modelId="{4C07C3A2-1B71-554D-9E7A-296C2A569577}" type="pres">
      <dgm:prSet presAssocID="{4E126FA6-74E0-C24E-8EB1-EE71B8335183}" presName="hierChild3" presStyleCnt="0"/>
      <dgm:spPr/>
    </dgm:pt>
  </dgm:ptLst>
  <dgm:cxnLst>
    <dgm:cxn modelId="{1A0DAC15-5BAA-B249-881E-60CAAB05CA5D}" srcId="{043226CD-1D45-C047-BF5D-A448482270E2}" destId="{4E126FA6-74E0-C24E-8EB1-EE71B8335183}" srcOrd="1" destOrd="0" parTransId="{DCB86CFC-D4E4-F84C-BAFD-34718042CF9F}" sibTransId="{D7C66281-321D-0048-8EDF-7CA9B8BDB50C}"/>
    <dgm:cxn modelId="{74BAEF28-1B62-2B47-9267-AEE927B9ABD7}" srcId="{1ECF35AE-38F7-8F41-93C7-784CBC93A84B}" destId="{043226CD-1D45-C047-BF5D-A448482270E2}" srcOrd="0" destOrd="0" parTransId="{95744FF1-E021-C74A-B162-990B87F21455}" sibTransId="{70C26051-D4D4-644E-AC17-3AEE57158B63}"/>
    <dgm:cxn modelId="{CCAB062D-0D3E-2645-BA0C-ECB92CB7A451}" type="presOf" srcId="{5745C7BC-AD93-6840-AF27-548184BA6AC6}" destId="{18E5AAB5-5F83-EC47-9CFF-726EE8E1FC21}" srcOrd="0" destOrd="0" presId="urn:microsoft.com/office/officeart/2009/layout/CirclePictureHierarchy"/>
    <dgm:cxn modelId="{A707CD38-8E0A-D845-99BB-FE50667C61B0}" srcId="{043226CD-1D45-C047-BF5D-A448482270E2}" destId="{D448DFDC-3AD1-F246-BDC2-3BA29C5446CD}" srcOrd="0" destOrd="0" parTransId="{5745C7BC-AD93-6840-AF27-548184BA6AC6}" sibTransId="{A89B6897-447E-A345-B205-F2263B14AA2C}"/>
    <dgm:cxn modelId="{53BB653F-B019-BD46-8184-C94E528C376D}" type="presOf" srcId="{DCB86CFC-D4E4-F84C-BAFD-34718042CF9F}" destId="{F56BF006-C6E7-6E45-B5A8-7132160D86D9}" srcOrd="0" destOrd="0" presId="urn:microsoft.com/office/officeart/2009/layout/CirclePictureHierarchy"/>
    <dgm:cxn modelId="{DB271061-3EC1-884D-BD7E-D4FFA5606CD1}" type="presOf" srcId="{911282CB-5504-BC41-A80F-AA9E719E8AF7}" destId="{05959E92-F491-CE4F-8F46-D2BF308F164B}" srcOrd="0" destOrd="0" presId="urn:microsoft.com/office/officeart/2009/layout/CirclePictureHierarchy"/>
    <dgm:cxn modelId="{F6484547-7FA8-D24D-BBE6-C40939E92C53}" type="presOf" srcId="{043226CD-1D45-C047-BF5D-A448482270E2}" destId="{7585B6D6-D426-7A4A-99DE-6E7E44595D1A}" srcOrd="0" destOrd="0" presId="urn:microsoft.com/office/officeart/2009/layout/CirclePictureHierarchy"/>
    <dgm:cxn modelId="{678D765A-1015-7348-94D4-51A91226A739}" type="presOf" srcId="{6A81AAAD-F930-C345-9773-9EF20647A439}" destId="{6830950B-E1B5-8441-9052-0F2A8D48E152}" srcOrd="0" destOrd="0" presId="urn:microsoft.com/office/officeart/2009/layout/CirclePictureHierarchy"/>
    <dgm:cxn modelId="{E494A17B-CE96-B14C-8B26-EC47A7FEB3E6}" srcId="{D448DFDC-3AD1-F246-BDC2-3BA29C5446CD}" destId="{791B188D-E9B3-B54D-B085-D5A4BF06ACA5}" srcOrd="2" destOrd="0" parTransId="{660D3BF6-3F56-7A45-ADD8-0EDA96241089}" sibTransId="{FC52880A-4482-A445-94B5-BEAA73566815}"/>
    <dgm:cxn modelId="{2B967E7C-A5A7-494E-AFCE-0E0973F943CA}" type="presOf" srcId="{791B188D-E9B3-B54D-B085-D5A4BF06ACA5}" destId="{EA6EF4AE-0B95-8943-A806-CD400E4447C9}" srcOrd="0" destOrd="0" presId="urn:microsoft.com/office/officeart/2009/layout/CirclePictureHierarchy"/>
    <dgm:cxn modelId="{2384879E-70FE-6444-9D9E-86C8157E45E7}" srcId="{D448DFDC-3AD1-F246-BDC2-3BA29C5446CD}" destId="{911282CB-5504-BC41-A80F-AA9E719E8AF7}" srcOrd="0" destOrd="0" parTransId="{6A81AAAD-F930-C345-9773-9EF20647A439}" sibTransId="{C5960D4C-451D-BA4B-96C6-D9398298DFE2}"/>
    <dgm:cxn modelId="{4404C5AE-7DAF-9B4D-B350-53F3A6F6B4A9}" type="presOf" srcId="{4E126FA6-74E0-C24E-8EB1-EE71B8335183}" destId="{A0E233E7-A101-E54D-8A51-B4ABBBD5FB00}" srcOrd="0" destOrd="0" presId="urn:microsoft.com/office/officeart/2009/layout/CirclePictureHierarchy"/>
    <dgm:cxn modelId="{DCEA84C9-ADD4-D140-97C8-80AAEE72F42C}" type="presOf" srcId="{5DA67615-3E3D-7546-B9A0-A76F955B0D3B}" destId="{5460E9C4-9514-B74B-9B97-C414E74E90E4}" srcOrd="0" destOrd="0" presId="urn:microsoft.com/office/officeart/2009/layout/CirclePictureHierarchy"/>
    <dgm:cxn modelId="{541265D4-93AF-FB41-8850-99A9076C7F83}" type="presOf" srcId="{D448DFDC-3AD1-F246-BDC2-3BA29C5446CD}" destId="{65F6DEDD-1434-864D-B2AF-808A890DAAEC}" srcOrd="0" destOrd="0" presId="urn:microsoft.com/office/officeart/2009/layout/CirclePictureHierarchy"/>
    <dgm:cxn modelId="{60DAC4E3-5F23-2A45-90FA-1B12AD755820}" type="presOf" srcId="{1ECF35AE-38F7-8F41-93C7-784CBC93A84B}" destId="{4DEB3987-2458-3F43-AF80-55B588F10342}" srcOrd="0" destOrd="0" presId="urn:microsoft.com/office/officeart/2009/layout/CirclePictureHierarchy"/>
    <dgm:cxn modelId="{11B0A3E8-B807-8742-9DE3-1A3E48F7BA11}" type="presOf" srcId="{552469BD-AC3C-6F49-A3C9-937FD35BCB46}" destId="{5BDB8D5F-525E-494A-A346-5277062F96A2}" srcOrd="0" destOrd="0" presId="urn:microsoft.com/office/officeart/2009/layout/CirclePictureHierarchy"/>
    <dgm:cxn modelId="{5F1AC8F7-F635-FD4A-B0D1-4430C6867E62}" type="presOf" srcId="{660D3BF6-3F56-7A45-ADD8-0EDA96241089}" destId="{7A61242B-F0FC-C540-B118-E41CF7ACFA84}" srcOrd="0" destOrd="0" presId="urn:microsoft.com/office/officeart/2009/layout/CirclePictureHierarchy"/>
    <dgm:cxn modelId="{AE3837FF-B3A4-3948-B741-09EAA4814227}" srcId="{D448DFDC-3AD1-F246-BDC2-3BA29C5446CD}" destId="{552469BD-AC3C-6F49-A3C9-937FD35BCB46}" srcOrd="1" destOrd="0" parTransId="{5DA67615-3E3D-7546-B9A0-A76F955B0D3B}" sibTransId="{E58E1EAD-33FC-7341-97EE-B0577DD2FBE5}"/>
    <dgm:cxn modelId="{DBB16CE8-AE85-3C4F-A2D3-91632A898865}" type="presParOf" srcId="{4DEB3987-2458-3F43-AF80-55B588F10342}" destId="{CB91B3E7-EBC2-9A48-9566-081C8947EA1D}" srcOrd="0" destOrd="0" presId="urn:microsoft.com/office/officeart/2009/layout/CirclePictureHierarchy"/>
    <dgm:cxn modelId="{505294A9-B270-3443-AE3C-621526BE3D8E}" type="presParOf" srcId="{CB91B3E7-EBC2-9A48-9566-081C8947EA1D}" destId="{4C19B0E2-5C1E-8445-994F-BDCE3788EA2A}" srcOrd="0" destOrd="0" presId="urn:microsoft.com/office/officeart/2009/layout/CirclePictureHierarchy"/>
    <dgm:cxn modelId="{17699777-79D7-3349-A889-187AB35613DB}" type="presParOf" srcId="{4C19B0E2-5C1E-8445-994F-BDCE3788EA2A}" destId="{9A41C25A-2992-6140-A729-E7C74E7FF23F}" srcOrd="0" destOrd="0" presId="urn:microsoft.com/office/officeart/2009/layout/CirclePictureHierarchy"/>
    <dgm:cxn modelId="{A26F3A33-11B0-DC48-9F77-8B991E1E0E42}" type="presParOf" srcId="{4C19B0E2-5C1E-8445-994F-BDCE3788EA2A}" destId="{7585B6D6-D426-7A4A-99DE-6E7E44595D1A}" srcOrd="1" destOrd="0" presId="urn:microsoft.com/office/officeart/2009/layout/CirclePictureHierarchy"/>
    <dgm:cxn modelId="{7F256400-5E28-9842-AA2B-927B68F85D20}" type="presParOf" srcId="{CB91B3E7-EBC2-9A48-9566-081C8947EA1D}" destId="{B6314F6C-8D43-8143-975B-D1399835A68A}" srcOrd="1" destOrd="0" presId="urn:microsoft.com/office/officeart/2009/layout/CirclePictureHierarchy"/>
    <dgm:cxn modelId="{55DBF1F8-28BB-3E41-B67F-5D47C769AED6}" type="presParOf" srcId="{B6314F6C-8D43-8143-975B-D1399835A68A}" destId="{18E5AAB5-5F83-EC47-9CFF-726EE8E1FC21}" srcOrd="0" destOrd="0" presId="urn:microsoft.com/office/officeart/2009/layout/CirclePictureHierarchy"/>
    <dgm:cxn modelId="{064AB8C6-C264-884E-A29B-426B362509F1}" type="presParOf" srcId="{B6314F6C-8D43-8143-975B-D1399835A68A}" destId="{DEF91702-4D9D-E94E-98E8-0961C66F9D3B}" srcOrd="1" destOrd="0" presId="urn:microsoft.com/office/officeart/2009/layout/CirclePictureHierarchy"/>
    <dgm:cxn modelId="{822CB757-74BB-4646-B8F3-210691CDF9E9}" type="presParOf" srcId="{DEF91702-4D9D-E94E-98E8-0961C66F9D3B}" destId="{4095D59A-0511-1141-80F7-EB36B632FC4B}" srcOrd="0" destOrd="0" presId="urn:microsoft.com/office/officeart/2009/layout/CirclePictureHierarchy"/>
    <dgm:cxn modelId="{D3DE9B0A-7C8E-5747-B536-877D7490757C}" type="presParOf" srcId="{4095D59A-0511-1141-80F7-EB36B632FC4B}" destId="{633A1AAA-5BC1-8345-B831-357212B9DF92}" srcOrd="0" destOrd="0" presId="urn:microsoft.com/office/officeart/2009/layout/CirclePictureHierarchy"/>
    <dgm:cxn modelId="{3AF8146F-1058-364D-92AE-3103DFA341D6}" type="presParOf" srcId="{4095D59A-0511-1141-80F7-EB36B632FC4B}" destId="{65F6DEDD-1434-864D-B2AF-808A890DAAEC}" srcOrd="1" destOrd="0" presId="urn:microsoft.com/office/officeart/2009/layout/CirclePictureHierarchy"/>
    <dgm:cxn modelId="{35F87622-81ED-C84E-A114-E04A02BEF2C4}" type="presParOf" srcId="{DEF91702-4D9D-E94E-98E8-0961C66F9D3B}" destId="{09EA2310-B23A-5441-B6AE-280BFF48D86B}" srcOrd="1" destOrd="0" presId="urn:microsoft.com/office/officeart/2009/layout/CirclePictureHierarchy"/>
    <dgm:cxn modelId="{29E18438-FCC1-C441-87DD-617010441FB3}" type="presParOf" srcId="{09EA2310-B23A-5441-B6AE-280BFF48D86B}" destId="{6830950B-E1B5-8441-9052-0F2A8D48E152}" srcOrd="0" destOrd="0" presId="urn:microsoft.com/office/officeart/2009/layout/CirclePictureHierarchy"/>
    <dgm:cxn modelId="{D81396BE-8945-7F48-9AAC-DEFB1EC0D6FD}" type="presParOf" srcId="{09EA2310-B23A-5441-B6AE-280BFF48D86B}" destId="{D4E116C7-6A30-9344-800F-C2F2C42A42FC}" srcOrd="1" destOrd="0" presId="urn:microsoft.com/office/officeart/2009/layout/CirclePictureHierarchy"/>
    <dgm:cxn modelId="{F715D3C6-2461-A04D-BE3F-6C85CD5A116A}" type="presParOf" srcId="{D4E116C7-6A30-9344-800F-C2F2C42A42FC}" destId="{6C1A641A-6051-4144-A1FD-E68097FB7B70}" srcOrd="0" destOrd="0" presId="urn:microsoft.com/office/officeart/2009/layout/CirclePictureHierarchy"/>
    <dgm:cxn modelId="{998F1806-0D44-8C41-AE5F-142363FD1A02}" type="presParOf" srcId="{6C1A641A-6051-4144-A1FD-E68097FB7B70}" destId="{21D9E1C7-06A5-894A-BA45-4A9C8262E749}" srcOrd="0" destOrd="0" presId="urn:microsoft.com/office/officeart/2009/layout/CirclePictureHierarchy"/>
    <dgm:cxn modelId="{AC6E5435-10DE-CE4A-A74A-820B462E018A}" type="presParOf" srcId="{6C1A641A-6051-4144-A1FD-E68097FB7B70}" destId="{05959E92-F491-CE4F-8F46-D2BF308F164B}" srcOrd="1" destOrd="0" presId="urn:microsoft.com/office/officeart/2009/layout/CirclePictureHierarchy"/>
    <dgm:cxn modelId="{A3B9ECBF-A6EC-7545-B431-42BE75D403E4}" type="presParOf" srcId="{D4E116C7-6A30-9344-800F-C2F2C42A42FC}" destId="{6A546FA6-FCFB-0B42-918F-FA5E1AA1B4CA}" srcOrd="1" destOrd="0" presId="urn:microsoft.com/office/officeart/2009/layout/CirclePictureHierarchy"/>
    <dgm:cxn modelId="{8FF245FF-F480-7F41-808D-F6FC4DF92F44}" type="presParOf" srcId="{09EA2310-B23A-5441-B6AE-280BFF48D86B}" destId="{5460E9C4-9514-B74B-9B97-C414E74E90E4}" srcOrd="2" destOrd="0" presId="urn:microsoft.com/office/officeart/2009/layout/CirclePictureHierarchy"/>
    <dgm:cxn modelId="{CBFCE61D-8CE4-D048-8116-9F8F062D42C3}" type="presParOf" srcId="{09EA2310-B23A-5441-B6AE-280BFF48D86B}" destId="{E6626CE5-D310-5C44-BE5D-A33D5A3D08B6}" srcOrd="3" destOrd="0" presId="urn:microsoft.com/office/officeart/2009/layout/CirclePictureHierarchy"/>
    <dgm:cxn modelId="{5BCF520E-28F6-3941-BB12-EA996F017BFA}" type="presParOf" srcId="{E6626CE5-D310-5C44-BE5D-A33D5A3D08B6}" destId="{1E037919-B9AB-F04B-912D-7459779BC8DB}" srcOrd="0" destOrd="0" presId="urn:microsoft.com/office/officeart/2009/layout/CirclePictureHierarchy"/>
    <dgm:cxn modelId="{B8745518-8F79-3F4C-97E9-1E385E333AD9}" type="presParOf" srcId="{1E037919-B9AB-F04B-912D-7459779BC8DB}" destId="{371B616B-F9AE-9A43-A031-604DEDD8DFC1}" srcOrd="0" destOrd="0" presId="urn:microsoft.com/office/officeart/2009/layout/CirclePictureHierarchy"/>
    <dgm:cxn modelId="{7B4F8BC3-47FD-8041-9CE3-1010B8712096}" type="presParOf" srcId="{1E037919-B9AB-F04B-912D-7459779BC8DB}" destId="{5BDB8D5F-525E-494A-A346-5277062F96A2}" srcOrd="1" destOrd="0" presId="urn:microsoft.com/office/officeart/2009/layout/CirclePictureHierarchy"/>
    <dgm:cxn modelId="{103F4EB0-A21E-5549-A04D-810FD8FFD37E}" type="presParOf" srcId="{E6626CE5-D310-5C44-BE5D-A33D5A3D08B6}" destId="{064E3588-744E-1E45-8241-42A374113EA1}" srcOrd="1" destOrd="0" presId="urn:microsoft.com/office/officeart/2009/layout/CirclePictureHierarchy"/>
    <dgm:cxn modelId="{E9984072-BF2C-7345-AC02-9F3D80713D0E}" type="presParOf" srcId="{09EA2310-B23A-5441-B6AE-280BFF48D86B}" destId="{7A61242B-F0FC-C540-B118-E41CF7ACFA84}" srcOrd="4" destOrd="0" presId="urn:microsoft.com/office/officeart/2009/layout/CirclePictureHierarchy"/>
    <dgm:cxn modelId="{27C9DA99-E213-1B45-87DC-570BF57EA2B5}" type="presParOf" srcId="{09EA2310-B23A-5441-B6AE-280BFF48D86B}" destId="{09C752C7-5453-8C43-ABF2-321431482DF5}" srcOrd="5" destOrd="0" presId="urn:microsoft.com/office/officeart/2009/layout/CirclePictureHierarchy"/>
    <dgm:cxn modelId="{BE03A31C-B159-134D-AC54-A20F01DEE2B6}" type="presParOf" srcId="{09C752C7-5453-8C43-ABF2-321431482DF5}" destId="{C98A4B56-C9A6-D842-8A9F-031A17D8BAEF}" srcOrd="0" destOrd="0" presId="urn:microsoft.com/office/officeart/2009/layout/CirclePictureHierarchy"/>
    <dgm:cxn modelId="{235F5FE4-9C22-1240-AB8E-45488D9F5D59}" type="presParOf" srcId="{C98A4B56-C9A6-D842-8A9F-031A17D8BAEF}" destId="{72B4A984-8271-834A-9A0E-1AF0F3AE01B1}" srcOrd="0" destOrd="0" presId="urn:microsoft.com/office/officeart/2009/layout/CirclePictureHierarchy"/>
    <dgm:cxn modelId="{5943CBDD-A562-1E47-B40C-A001E2F8E855}" type="presParOf" srcId="{C98A4B56-C9A6-D842-8A9F-031A17D8BAEF}" destId="{EA6EF4AE-0B95-8943-A806-CD400E4447C9}" srcOrd="1" destOrd="0" presId="urn:microsoft.com/office/officeart/2009/layout/CirclePictureHierarchy"/>
    <dgm:cxn modelId="{3FE3905A-6867-FB41-B8A7-74D31A55FCE6}" type="presParOf" srcId="{09C752C7-5453-8C43-ABF2-321431482DF5}" destId="{1B9B2640-6785-B043-B1FE-BA993F22CF44}" srcOrd="1" destOrd="0" presId="urn:microsoft.com/office/officeart/2009/layout/CirclePictureHierarchy"/>
    <dgm:cxn modelId="{5A981D43-9A95-5745-861D-10564C69953D}" type="presParOf" srcId="{B6314F6C-8D43-8143-975B-D1399835A68A}" destId="{F56BF006-C6E7-6E45-B5A8-7132160D86D9}" srcOrd="2" destOrd="0" presId="urn:microsoft.com/office/officeart/2009/layout/CirclePictureHierarchy"/>
    <dgm:cxn modelId="{1514CEB9-FBCC-D64F-9357-FCC0E18BAE45}" type="presParOf" srcId="{B6314F6C-8D43-8143-975B-D1399835A68A}" destId="{3B918480-D31A-4A4A-BBB3-84AEDFAF1C04}" srcOrd="3" destOrd="0" presId="urn:microsoft.com/office/officeart/2009/layout/CirclePictureHierarchy"/>
    <dgm:cxn modelId="{26285DD3-9DDE-B14A-9203-8DBC7D03555C}" type="presParOf" srcId="{3B918480-D31A-4A4A-BBB3-84AEDFAF1C04}" destId="{F98645F6-628D-5F43-8431-12386D1CAFAB}" srcOrd="0" destOrd="0" presId="urn:microsoft.com/office/officeart/2009/layout/CirclePictureHierarchy"/>
    <dgm:cxn modelId="{64BEC1E0-A8F3-214F-921C-EF764245EAAE}" type="presParOf" srcId="{F98645F6-628D-5F43-8431-12386D1CAFAB}" destId="{36E30D97-F050-BF43-BF17-7DAFD4DC82DF}" srcOrd="0" destOrd="0" presId="urn:microsoft.com/office/officeart/2009/layout/CirclePictureHierarchy"/>
    <dgm:cxn modelId="{8407EA26-EAE4-A04A-9CD8-818C0CAC2668}" type="presParOf" srcId="{F98645F6-628D-5F43-8431-12386D1CAFAB}" destId="{A0E233E7-A101-E54D-8A51-B4ABBBD5FB00}" srcOrd="1" destOrd="0" presId="urn:microsoft.com/office/officeart/2009/layout/CirclePictureHierarchy"/>
    <dgm:cxn modelId="{282E30B5-8B57-2D4C-993F-E8A866BDCBFC}" type="presParOf" srcId="{3B918480-D31A-4A4A-BBB3-84AEDFAF1C04}" destId="{4C07C3A2-1B71-554D-9E7A-296C2A569577}"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A1E54-B3F6-B646-9E8C-9F0E8BAB8028}">
      <dsp:nvSpPr>
        <dsp:cNvPr id="0" name=""/>
        <dsp:cNvSpPr/>
      </dsp:nvSpPr>
      <dsp:spPr>
        <a:xfrm rot="10800000">
          <a:off x="2997684" y="3756"/>
          <a:ext cx="10286462" cy="162693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433" tIns="175260" rIns="327152" bIns="175260" numCol="1" spcCol="1270" anchor="ctr" anchorCtr="0">
          <a:noAutofit/>
        </a:bodyPr>
        <a:lstStyle/>
        <a:p>
          <a:pPr marL="0" lvl="0" indent="0" algn="ctr" defTabSz="2044700" rtl="0">
            <a:lnSpc>
              <a:spcPct val="90000"/>
            </a:lnSpc>
            <a:spcBef>
              <a:spcPct val="0"/>
            </a:spcBef>
            <a:spcAft>
              <a:spcPct val="35000"/>
            </a:spcAft>
            <a:buNone/>
          </a:pPr>
          <a:r>
            <a:rPr lang="en-US" sz="4600" kern="1200" dirty="0"/>
            <a:t>Disaster or Threat of Disaster </a:t>
          </a:r>
        </a:p>
      </dsp:txBody>
      <dsp:txXfrm rot="10800000">
        <a:off x="3404418" y="3756"/>
        <a:ext cx="9879728" cy="1626935"/>
      </dsp:txXfrm>
    </dsp:sp>
    <dsp:sp modelId="{0FE28399-49FF-7741-B33A-B33A782AD446}">
      <dsp:nvSpPr>
        <dsp:cNvPr id="0" name=""/>
        <dsp:cNvSpPr/>
      </dsp:nvSpPr>
      <dsp:spPr>
        <a:xfrm>
          <a:off x="2184217" y="3756"/>
          <a:ext cx="1626935" cy="162693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2B4D57-0B96-0F49-9BC4-91CD8B80D034}">
      <dsp:nvSpPr>
        <dsp:cNvPr id="0" name=""/>
        <dsp:cNvSpPr/>
      </dsp:nvSpPr>
      <dsp:spPr>
        <a:xfrm rot="10800000">
          <a:off x="2997684" y="2116343"/>
          <a:ext cx="10286462" cy="162693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433" tIns="175260" rIns="327152" bIns="175260" numCol="1" spcCol="1270" anchor="ctr" anchorCtr="0">
          <a:noAutofit/>
        </a:bodyPr>
        <a:lstStyle/>
        <a:p>
          <a:pPr marL="0" lvl="0" indent="0" algn="ctr" defTabSz="2044700" rtl="0">
            <a:lnSpc>
              <a:spcPct val="90000"/>
            </a:lnSpc>
            <a:spcBef>
              <a:spcPct val="0"/>
            </a:spcBef>
            <a:spcAft>
              <a:spcPct val="35000"/>
            </a:spcAft>
            <a:buNone/>
          </a:pPr>
          <a:r>
            <a:rPr lang="en-US" sz="4600" kern="1200" dirty="0"/>
            <a:t>State Resources Overwhelmed</a:t>
          </a:r>
        </a:p>
      </dsp:txBody>
      <dsp:txXfrm rot="10800000">
        <a:off x="3404418" y="2116343"/>
        <a:ext cx="9879728" cy="1626935"/>
      </dsp:txXfrm>
    </dsp:sp>
    <dsp:sp modelId="{66346D26-7651-ED45-A689-562863227015}">
      <dsp:nvSpPr>
        <dsp:cNvPr id="0" name=""/>
        <dsp:cNvSpPr/>
      </dsp:nvSpPr>
      <dsp:spPr>
        <a:xfrm>
          <a:off x="2184217" y="2116343"/>
          <a:ext cx="1626935" cy="162693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22CAC1-559F-8944-8DC8-B71A06DAE85A}">
      <dsp:nvSpPr>
        <dsp:cNvPr id="0" name=""/>
        <dsp:cNvSpPr/>
      </dsp:nvSpPr>
      <dsp:spPr>
        <a:xfrm rot="10800000">
          <a:off x="2997684" y="4228931"/>
          <a:ext cx="10286462" cy="162693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433" tIns="175260" rIns="327152" bIns="175260" numCol="1" spcCol="1270" anchor="ctr" anchorCtr="0">
          <a:noAutofit/>
        </a:bodyPr>
        <a:lstStyle/>
        <a:p>
          <a:pPr marL="0" lvl="0" indent="0" algn="ctr" defTabSz="2044700" rtl="0">
            <a:lnSpc>
              <a:spcPct val="90000"/>
            </a:lnSpc>
            <a:spcBef>
              <a:spcPct val="0"/>
            </a:spcBef>
            <a:spcAft>
              <a:spcPct val="35000"/>
            </a:spcAft>
            <a:buNone/>
          </a:pPr>
          <a:r>
            <a:rPr lang="en-US" sz="4600" kern="1200" dirty="0"/>
            <a:t>Governor requests federal assistance</a:t>
          </a:r>
        </a:p>
      </dsp:txBody>
      <dsp:txXfrm rot="10800000">
        <a:off x="3404418" y="4228931"/>
        <a:ext cx="9879728" cy="1626935"/>
      </dsp:txXfrm>
    </dsp:sp>
    <dsp:sp modelId="{E86A4EE1-BE8D-314A-823B-979F07761534}">
      <dsp:nvSpPr>
        <dsp:cNvPr id="0" name=""/>
        <dsp:cNvSpPr/>
      </dsp:nvSpPr>
      <dsp:spPr>
        <a:xfrm>
          <a:off x="2184217" y="4228931"/>
          <a:ext cx="1626935" cy="162693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3EE46F-F51A-4F4E-A17B-8573810B9DA0}">
      <dsp:nvSpPr>
        <dsp:cNvPr id="0" name=""/>
        <dsp:cNvSpPr/>
      </dsp:nvSpPr>
      <dsp:spPr>
        <a:xfrm rot="10800000">
          <a:off x="2997684" y="6341518"/>
          <a:ext cx="10286462" cy="162693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433" tIns="175260" rIns="327152"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Presidential Declaration</a:t>
          </a:r>
        </a:p>
      </dsp:txBody>
      <dsp:txXfrm rot="10800000">
        <a:off x="3404418" y="6341518"/>
        <a:ext cx="9879728" cy="1626935"/>
      </dsp:txXfrm>
    </dsp:sp>
    <dsp:sp modelId="{426B64FE-C48D-664B-BDF9-CEF1B8DD476E}">
      <dsp:nvSpPr>
        <dsp:cNvPr id="0" name=""/>
        <dsp:cNvSpPr/>
      </dsp:nvSpPr>
      <dsp:spPr>
        <a:xfrm>
          <a:off x="2184217" y="6341518"/>
          <a:ext cx="1626935" cy="1626935"/>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BF006-C6E7-6E45-B5A8-7132160D86D9}">
      <dsp:nvSpPr>
        <dsp:cNvPr id="0" name=""/>
        <dsp:cNvSpPr/>
      </dsp:nvSpPr>
      <dsp:spPr>
        <a:xfrm>
          <a:off x="9510936" y="2588469"/>
          <a:ext cx="8242093" cy="385740"/>
        </a:xfrm>
        <a:custGeom>
          <a:avLst/>
          <a:gdLst/>
          <a:ahLst/>
          <a:cxnLst/>
          <a:rect l="0" t="0" r="0" b="0"/>
          <a:pathLst>
            <a:path>
              <a:moveTo>
                <a:pt x="0" y="0"/>
              </a:moveTo>
              <a:lnTo>
                <a:pt x="0" y="14218"/>
              </a:lnTo>
              <a:lnTo>
                <a:pt x="8242093" y="14218"/>
              </a:lnTo>
              <a:lnTo>
                <a:pt x="8242093" y="385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61242B-F0FC-C540-B118-E41CF7ACFA84}">
      <dsp:nvSpPr>
        <dsp:cNvPr id="0" name=""/>
        <dsp:cNvSpPr/>
      </dsp:nvSpPr>
      <dsp:spPr>
        <a:xfrm>
          <a:off x="2353482" y="5351945"/>
          <a:ext cx="10427345" cy="1147114"/>
        </a:xfrm>
        <a:custGeom>
          <a:avLst/>
          <a:gdLst/>
          <a:ahLst/>
          <a:cxnLst/>
          <a:rect l="0" t="0" r="0" b="0"/>
          <a:pathLst>
            <a:path>
              <a:moveTo>
                <a:pt x="0" y="0"/>
              </a:moveTo>
              <a:lnTo>
                <a:pt x="0" y="775593"/>
              </a:lnTo>
              <a:lnTo>
                <a:pt x="10427345" y="775593"/>
              </a:lnTo>
              <a:lnTo>
                <a:pt x="10427345" y="11471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60E9C4-9514-B74B-9B97-C414E74E90E4}">
      <dsp:nvSpPr>
        <dsp:cNvPr id="0" name=""/>
        <dsp:cNvSpPr/>
      </dsp:nvSpPr>
      <dsp:spPr>
        <a:xfrm>
          <a:off x="2353482" y="5351945"/>
          <a:ext cx="4806830" cy="1114206"/>
        </a:xfrm>
        <a:custGeom>
          <a:avLst/>
          <a:gdLst/>
          <a:ahLst/>
          <a:cxnLst/>
          <a:rect l="0" t="0" r="0" b="0"/>
          <a:pathLst>
            <a:path>
              <a:moveTo>
                <a:pt x="0" y="0"/>
              </a:moveTo>
              <a:lnTo>
                <a:pt x="0" y="742685"/>
              </a:lnTo>
              <a:lnTo>
                <a:pt x="4806830" y="742685"/>
              </a:lnTo>
              <a:lnTo>
                <a:pt x="4806830" y="11142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30950B-E1B5-8441-9052-0F2A8D48E152}">
      <dsp:nvSpPr>
        <dsp:cNvPr id="0" name=""/>
        <dsp:cNvSpPr/>
      </dsp:nvSpPr>
      <dsp:spPr>
        <a:xfrm>
          <a:off x="1942395" y="5351945"/>
          <a:ext cx="411086" cy="1141194"/>
        </a:xfrm>
        <a:custGeom>
          <a:avLst/>
          <a:gdLst/>
          <a:ahLst/>
          <a:cxnLst/>
          <a:rect l="0" t="0" r="0" b="0"/>
          <a:pathLst>
            <a:path>
              <a:moveTo>
                <a:pt x="411086" y="0"/>
              </a:moveTo>
              <a:lnTo>
                <a:pt x="411086" y="769672"/>
              </a:lnTo>
              <a:lnTo>
                <a:pt x="0" y="769672"/>
              </a:lnTo>
              <a:lnTo>
                <a:pt x="0" y="114119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E5AAB5-5F83-EC47-9CFF-726EE8E1FC21}">
      <dsp:nvSpPr>
        <dsp:cNvPr id="0" name=""/>
        <dsp:cNvSpPr/>
      </dsp:nvSpPr>
      <dsp:spPr>
        <a:xfrm>
          <a:off x="2353482" y="2588469"/>
          <a:ext cx="7157453" cy="385740"/>
        </a:xfrm>
        <a:custGeom>
          <a:avLst/>
          <a:gdLst/>
          <a:ahLst/>
          <a:cxnLst/>
          <a:rect l="0" t="0" r="0" b="0"/>
          <a:pathLst>
            <a:path>
              <a:moveTo>
                <a:pt x="7157453" y="0"/>
              </a:moveTo>
              <a:lnTo>
                <a:pt x="7157453" y="14218"/>
              </a:lnTo>
              <a:lnTo>
                <a:pt x="0" y="14218"/>
              </a:lnTo>
              <a:lnTo>
                <a:pt x="0" y="3857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41C25A-2992-6140-A729-E7C74E7FF23F}">
      <dsp:nvSpPr>
        <dsp:cNvPr id="0" name=""/>
        <dsp:cNvSpPr/>
      </dsp:nvSpPr>
      <dsp:spPr>
        <a:xfrm>
          <a:off x="8322068" y="210734"/>
          <a:ext cx="2377735" cy="237773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85B6D6-D426-7A4A-99DE-6E7E44595D1A}">
      <dsp:nvSpPr>
        <dsp:cNvPr id="0" name=""/>
        <dsp:cNvSpPr/>
      </dsp:nvSpPr>
      <dsp:spPr>
        <a:xfrm>
          <a:off x="11072490" y="204790"/>
          <a:ext cx="3566603" cy="237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en-US" sz="4800" kern="1200" dirty="0"/>
            <a:t>Presidential Declaration</a:t>
          </a:r>
        </a:p>
      </dsp:txBody>
      <dsp:txXfrm>
        <a:off x="11072490" y="204790"/>
        <a:ext cx="3566603" cy="2377735"/>
      </dsp:txXfrm>
    </dsp:sp>
    <dsp:sp modelId="{633A1AAA-5BC1-8345-B831-357212B9DF92}">
      <dsp:nvSpPr>
        <dsp:cNvPr id="0" name=""/>
        <dsp:cNvSpPr/>
      </dsp:nvSpPr>
      <dsp:spPr>
        <a:xfrm>
          <a:off x="1164614" y="2974209"/>
          <a:ext cx="2377735" cy="237773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6DEDD-1434-864D-B2AF-808A890DAAEC}">
      <dsp:nvSpPr>
        <dsp:cNvPr id="0" name=""/>
        <dsp:cNvSpPr/>
      </dsp:nvSpPr>
      <dsp:spPr>
        <a:xfrm>
          <a:off x="3859207" y="2974209"/>
          <a:ext cx="3566603" cy="237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en-US" sz="4800" kern="1200" dirty="0"/>
            <a:t>Major Disaster Declaration</a:t>
          </a:r>
        </a:p>
      </dsp:txBody>
      <dsp:txXfrm>
        <a:off x="3859207" y="2974209"/>
        <a:ext cx="3566603" cy="2377735"/>
      </dsp:txXfrm>
    </dsp:sp>
    <dsp:sp modelId="{21D9E1C7-06A5-894A-BA45-4A9C8262E749}">
      <dsp:nvSpPr>
        <dsp:cNvPr id="0" name=""/>
        <dsp:cNvSpPr/>
      </dsp:nvSpPr>
      <dsp:spPr>
        <a:xfrm>
          <a:off x="753528" y="6493139"/>
          <a:ext cx="2377735" cy="237773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59E92-F491-CE4F-8F46-D2BF308F164B}">
      <dsp:nvSpPr>
        <dsp:cNvPr id="0" name=""/>
        <dsp:cNvSpPr/>
      </dsp:nvSpPr>
      <dsp:spPr>
        <a:xfrm>
          <a:off x="3276162" y="6487219"/>
          <a:ext cx="3566603" cy="237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en-US" sz="4800" kern="1200" dirty="0">
              <a:solidFill>
                <a:schemeClr val="tx1"/>
              </a:solidFill>
            </a:rPr>
            <a:t>Public Assistance</a:t>
          </a:r>
        </a:p>
      </dsp:txBody>
      <dsp:txXfrm>
        <a:off x="3276162" y="6487219"/>
        <a:ext cx="3566603" cy="2377735"/>
      </dsp:txXfrm>
    </dsp:sp>
    <dsp:sp modelId="{371B616B-F9AE-9A43-A031-604DEDD8DFC1}">
      <dsp:nvSpPr>
        <dsp:cNvPr id="0" name=""/>
        <dsp:cNvSpPr/>
      </dsp:nvSpPr>
      <dsp:spPr>
        <a:xfrm>
          <a:off x="5971444" y="6466152"/>
          <a:ext cx="2377735" cy="237773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B8D5F-525E-494A-A346-5277062F96A2}">
      <dsp:nvSpPr>
        <dsp:cNvPr id="0" name=""/>
        <dsp:cNvSpPr/>
      </dsp:nvSpPr>
      <dsp:spPr>
        <a:xfrm>
          <a:off x="8292709" y="6431223"/>
          <a:ext cx="3566603" cy="237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en-US" sz="4800" kern="1200" dirty="0"/>
            <a:t>Individual Assistance </a:t>
          </a:r>
        </a:p>
      </dsp:txBody>
      <dsp:txXfrm>
        <a:off x="8292709" y="6431223"/>
        <a:ext cx="3566603" cy="2377735"/>
      </dsp:txXfrm>
    </dsp:sp>
    <dsp:sp modelId="{72B4A984-8271-834A-9A0E-1AF0F3AE01B1}">
      <dsp:nvSpPr>
        <dsp:cNvPr id="0" name=""/>
        <dsp:cNvSpPr/>
      </dsp:nvSpPr>
      <dsp:spPr>
        <a:xfrm>
          <a:off x="11591959" y="6499060"/>
          <a:ext cx="2377735" cy="237773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6EF4AE-0B95-8943-A806-CD400E4447C9}">
      <dsp:nvSpPr>
        <dsp:cNvPr id="0" name=""/>
        <dsp:cNvSpPr/>
      </dsp:nvSpPr>
      <dsp:spPr>
        <a:xfrm>
          <a:off x="13844460" y="6288273"/>
          <a:ext cx="3566603" cy="237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en-US" sz="4800" kern="1200" dirty="0"/>
            <a:t>Hazard Mitigation</a:t>
          </a:r>
        </a:p>
      </dsp:txBody>
      <dsp:txXfrm>
        <a:off x="13844460" y="6288273"/>
        <a:ext cx="3566603" cy="2377735"/>
      </dsp:txXfrm>
    </dsp:sp>
    <dsp:sp modelId="{36E30D97-F050-BF43-BF17-7DAFD4DC82DF}">
      <dsp:nvSpPr>
        <dsp:cNvPr id="0" name=""/>
        <dsp:cNvSpPr/>
      </dsp:nvSpPr>
      <dsp:spPr>
        <a:xfrm>
          <a:off x="16564161" y="2974209"/>
          <a:ext cx="2377735" cy="237773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233E7-A101-E54D-8A51-B4ABBBD5FB00}">
      <dsp:nvSpPr>
        <dsp:cNvPr id="0" name=""/>
        <dsp:cNvSpPr/>
      </dsp:nvSpPr>
      <dsp:spPr>
        <a:xfrm>
          <a:off x="13365928" y="2974209"/>
          <a:ext cx="3402325" cy="237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None/>
          </a:pPr>
          <a:r>
            <a:rPr lang="en-US" sz="4800" kern="1200" dirty="0"/>
            <a:t>Emergency Declaration</a:t>
          </a:r>
        </a:p>
      </dsp:txBody>
      <dsp:txXfrm>
        <a:off x="13365928" y="2974209"/>
        <a:ext cx="3402325" cy="237773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manage/videos/608492258/b03d9e8ba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americaflags.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namericaflags.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eaadi.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Drone Footage Video: 2:48 (Misty) </a:t>
            </a:r>
            <a:r>
              <a:rPr lang="en-US" sz="1800" u="sng" dirty="0">
                <a:solidFill>
                  <a:srgbClr val="9C9C9C"/>
                </a:solidFill>
                <a:effectLst/>
                <a:latin typeface="Arial" panose="020B0604020202020204" pitchFamily="34" charset="0"/>
                <a:ea typeface="Calibri" panose="020F0502020204030204" pitchFamily="34" charset="0"/>
                <a:hlinkClick r:id="rId3"/>
              </a:rPr>
              <a:t>https://vimeo.com/manage/videos/608492258/b03d9e8ba8</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B975E1F6-6BD4-4607-BA8A-96227F4DCB89}" type="slidenum">
              <a:rPr lang="en-US" smtClean="0"/>
              <a:t>1</a:t>
            </a:fld>
            <a:endParaRPr lang="en-US"/>
          </a:p>
        </p:txBody>
      </p:sp>
    </p:spTree>
    <p:extLst>
      <p:ext uri="{BB962C8B-B14F-4D97-AF65-F5344CB8AC3E}">
        <p14:creationId xmlns:p14="http://schemas.microsoft.com/office/powerpoint/2010/main" val="1984101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t>
            </a:r>
            <a:r>
              <a:rPr lang="en-US" sz="1200" dirty="0">
                <a:hlinkClick r:id="rId3"/>
              </a:rPr>
              <a:t>In America: Remember</a:t>
            </a:r>
            <a:r>
              <a:rPr lang="en-US" sz="1200" dirty="0"/>
              <a:t>,” a public art installation honors the more than 700,000 people in the United States who have died from COVID-19. </a:t>
            </a:r>
            <a:br>
              <a:rPr lang="en-US" sz="1200" dirty="0"/>
            </a:br>
            <a:br>
              <a:rPr lang="en-US" sz="1200" dirty="0"/>
            </a:br>
            <a:r>
              <a:rPr lang="en-US" sz="1200" dirty="0"/>
              <a:t>Each flag in the exhibit, on the grounds surrounding the Washington Monument, represents a life taken.</a:t>
            </a:r>
            <a:br>
              <a:rPr lang="en-US" sz="1200" dirty="0"/>
            </a:br>
            <a:br>
              <a:rPr lang="en-US" sz="1200" dirty="0"/>
            </a:br>
            <a:r>
              <a:rPr lang="en-US" sz="1200" dirty="0"/>
              <a:t>Walking through the hundreds of thousands of white flags blanketing 20 acres of the National Mall to honor the Americans who have died of covid-19, visitors stop to write a few words of farewell on the flags themselves. </a:t>
            </a:r>
            <a:br>
              <a:rPr lang="en-US" sz="1200" dirty="0"/>
            </a:br>
            <a:br>
              <a:rPr lang="en-US" sz="1200" dirty="0"/>
            </a:br>
            <a:r>
              <a:rPr lang="en-US" sz="1200" dirty="0"/>
              <a:t>They are goodbyes that many never had a chance to say in person. It is an intimate goodbye. And a national one.</a:t>
            </a:r>
            <a:br>
              <a:rPr lang="en-US" sz="1200" dirty="0"/>
            </a:br>
            <a:endParaRPr lang="en-US" dirty="0"/>
          </a:p>
        </p:txBody>
      </p:sp>
    </p:spTree>
    <p:extLst>
      <p:ext uri="{BB962C8B-B14F-4D97-AF65-F5344CB8AC3E}">
        <p14:creationId xmlns:p14="http://schemas.microsoft.com/office/powerpoint/2010/main" val="288938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t>
            </a:r>
            <a:r>
              <a:rPr lang="en-US" sz="1200" dirty="0">
                <a:hlinkClick r:id="rId3"/>
              </a:rPr>
              <a:t>In America: Remember</a:t>
            </a:r>
            <a:r>
              <a:rPr lang="en-US" sz="1200" dirty="0"/>
              <a:t>,” a public art installation honors the more than 700,000 people in the United States who have died from COVID-19. </a:t>
            </a:r>
            <a:br>
              <a:rPr lang="en-US" sz="1200" dirty="0"/>
            </a:br>
            <a:br>
              <a:rPr lang="en-US" sz="1200" dirty="0"/>
            </a:br>
            <a:r>
              <a:rPr lang="en-US" sz="1200" dirty="0"/>
              <a:t>Each flag in the exhibit, on the grounds surrounding the Washington Monument, represents a life taken.</a:t>
            </a:r>
            <a:br>
              <a:rPr lang="en-US" sz="1200" dirty="0"/>
            </a:br>
            <a:br>
              <a:rPr lang="en-US" sz="1200" dirty="0"/>
            </a:br>
            <a:r>
              <a:rPr lang="en-US" sz="1200" dirty="0"/>
              <a:t>Walking through the hundreds of thousands of white flags blanketing 20 acres of the National Mall to honor the Americans who have died of covid-19, visitors stop to write a few words of farewell on the flags themselves. </a:t>
            </a:r>
            <a:br>
              <a:rPr lang="en-US" sz="1200" dirty="0"/>
            </a:br>
            <a:br>
              <a:rPr lang="en-US" sz="1200" dirty="0"/>
            </a:br>
            <a:r>
              <a:rPr lang="en-US" sz="1200" dirty="0"/>
              <a:t>They are goodbyes that many never had a chance to say in person. It is an intimate goodbye. And a national one.</a:t>
            </a:r>
            <a:endParaRPr lang="en-US" dirty="0"/>
          </a:p>
        </p:txBody>
      </p:sp>
    </p:spTree>
    <p:extLst>
      <p:ext uri="{BB962C8B-B14F-4D97-AF65-F5344CB8AC3E}">
        <p14:creationId xmlns:p14="http://schemas.microsoft.com/office/powerpoint/2010/main" val="343719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Flags for disabled lives lost from COVID-19 in nursing facilities that were among the 700,000 flags in front of the Washington Monument. </a:t>
            </a:r>
          </a:p>
          <a:p>
            <a:r>
              <a:rPr lang="en-US" dirty="0"/>
              <a:t>Examples from the flags from all 50 states with the amount of COVID deaths in nursing facilities in the state. And the words “Fund Home Health for All Free Our People”</a:t>
            </a:r>
          </a:p>
        </p:txBody>
      </p:sp>
    </p:spTree>
    <p:extLst>
      <p:ext uri="{BB962C8B-B14F-4D97-AF65-F5344CB8AC3E}">
        <p14:creationId xmlns:p14="http://schemas.microsoft.com/office/powerpoint/2010/main" val="25541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u="none" dirty="0"/>
              <a:t>GERMAN, SHAY, &amp; MISTY</a:t>
            </a:r>
          </a:p>
          <a:p>
            <a:pPr marL="0" indent="0">
              <a:buNone/>
            </a:pPr>
            <a:endParaRPr lang="en-US" u="sng" dirty="0"/>
          </a:p>
          <a:p>
            <a:pPr marL="0" indent="0">
              <a:buNone/>
            </a:pPr>
            <a:endParaRPr lang="en-US" u="sng" dirty="0"/>
          </a:p>
          <a:p>
            <a:pPr marL="0" indent="0">
              <a:buNone/>
            </a:pPr>
            <a:r>
              <a:rPr lang="en-US" u="sng" dirty="0"/>
              <a:t>Policy Change:</a:t>
            </a:r>
          </a:p>
          <a:p>
            <a:pPr>
              <a:lnSpc>
                <a:spcPct val="120000"/>
              </a:lnSpc>
            </a:pPr>
            <a:r>
              <a:rPr lang="en-US" dirty="0"/>
              <a:t>Recognizing Centers for Independent Living (CILs) and other disability-led organizations as eligible private non-profits in the FEMA Public Assistance Program and Policy Guide.</a:t>
            </a:r>
            <a:endParaRPr lang="en-US" u="sng" dirty="0"/>
          </a:p>
          <a:p>
            <a:pPr marL="0" indent="0">
              <a:buNone/>
            </a:pPr>
            <a:endParaRPr lang="en-US" u="sng" dirty="0"/>
          </a:p>
          <a:p>
            <a:pPr marL="0" indent="0">
              <a:buNone/>
            </a:pPr>
            <a:r>
              <a:rPr lang="en-US" u="sng" dirty="0"/>
              <a:t>Legislative: </a:t>
            </a:r>
          </a:p>
          <a:p>
            <a:r>
              <a:rPr lang="en-US" dirty="0"/>
              <a:t>Real Emergency Access for Aging and Disability Inclusion (REAADI) for Disasters Act </a:t>
            </a:r>
          </a:p>
          <a:p>
            <a:pPr lvl="1"/>
            <a:r>
              <a:rPr lang="en-US" dirty="0"/>
              <a:t>H.R. 4938 &amp; S. 2658</a:t>
            </a:r>
          </a:p>
          <a:p>
            <a:r>
              <a:rPr lang="en-US" dirty="0"/>
              <a:t>Disaster Relief Medicaid Act</a:t>
            </a:r>
          </a:p>
          <a:p>
            <a:pPr lvl="1"/>
            <a:r>
              <a:rPr lang="en-US" dirty="0"/>
              <a:t>H.R. 4937 &amp; S. 2646</a:t>
            </a:r>
          </a:p>
          <a:p>
            <a:r>
              <a:rPr lang="en-US" dirty="0"/>
              <a:t>More at </a:t>
            </a:r>
            <a:r>
              <a:rPr lang="en-US" dirty="0">
                <a:hlinkClick r:id="rId3"/>
              </a:rPr>
              <a:t>www.reaadi.com</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5E1F6-6BD4-4607-BA8A-96227F4DCB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016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9103b2b0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9103b2b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f9103b2b0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f9103b2b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f9103b2b0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f9103b2b0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Calibri"/>
              </a:rPr>
              <a:t>In July 2014 </a:t>
            </a:r>
            <a:r>
              <a:rPr lang="en-US" sz="1200" dirty="0"/>
              <a:t>the </a:t>
            </a:r>
            <a:r>
              <a:rPr kumimoji="0" lang="en-US" sz="1200" b="0" i="0" u="none" strike="noStrike" cap="none" spc="0" normalizeH="0" baseline="0" dirty="0">
                <a:ln>
                  <a:noFill/>
                </a:ln>
                <a:solidFill>
                  <a:srgbClr val="000000"/>
                </a:solidFill>
                <a:effectLst/>
                <a:uFillTx/>
                <a:latin typeface="+mn-lt"/>
                <a:ea typeface="+mn-ea"/>
                <a:cs typeface="+mn-cs"/>
                <a:sym typeface="Calibri"/>
              </a:rPr>
              <a:t>Workforce Innovation and Opportunity Act (WIOA) was signed into law, transferring the Independent Living programs, the National Institute on Disability, Independent Living, and Rehabilitation Research (NIDILRR), and the Assistive Technology programs to ACL. WIOA also included statutory changes that affect independent living programs, including the addition of new core services, shifts in the process of developing and adopting state plans and changes in the functions of the SILC.</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n-lt"/>
              <a:ea typeface="+mn-ea"/>
              <a:cs typeface="+mn-cs"/>
              <a:sym typeface="Calibri"/>
            </a:endParaRPr>
          </a:p>
          <a:p>
            <a:r>
              <a:rPr lang="en-US" b="1" dirty="0">
                <a:solidFill>
                  <a:srgbClr val="000000"/>
                </a:solidFill>
                <a:effectLst/>
                <a:latin typeface="Merriweather" panose="00000500000000000000" pitchFamily="2" charset="0"/>
              </a:rPr>
              <a:t>Money Follows the Person</a:t>
            </a:r>
            <a:endParaRPr lang="en-US" b="1" dirty="0">
              <a:effectLst/>
              <a:latin typeface="Merriweather" panose="00000500000000000000" pitchFamily="2" charset="0"/>
            </a:endParaRPr>
          </a:p>
          <a:p>
            <a:r>
              <a:rPr lang="en-US" dirty="0">
                <a:effectLst/>
              </a:rPr>
              <a:t>Authorized in Section 6071 of the Deficit Reduction Act of 2005 (P.L. 109-171), as amended by Section 2403 of Patient Protection and Affordable Care Act (P.L. 111-148), the Medicaid Extenders Act of 2019 (P.L. 116-3), the Medicaid Services Investment and Accountability Act of 2019 (P.L. 116-16), the Sustaining Excellence in Medicaid Act of 2019 (P.L 116-39), Sec 205: Further Consolidated Appropriations Act, 2020 (P.L. 116-94), and Sec 3811: Coronavirus Aid, Relief, and Economic Security Act, 2020 (P.L. 116-136) the Money Follows the Person (MFP) demonstration supports state efforts for rebalancing their long-term services and supports system so that individuals have a choice of where they live and receive services. From the start of the program in 2008 through the end of 2019, states have transitioned 101,540 people to community living under MFP.</a:t>
            </a:r>
          </a:p>
          <a:p>
            <a:r>
              <a:rPr lang="en-US" b="1" dirty="0">
                <a:solidFill>
                  <a:srgbClr val="026666"/>
                </a:solidFill>
                <a:effectLst/>
                <a:latin typeface="Merriweather" panose="00000500000000000000" pitchFamily="2" charset="0"/>
              </a:rPr>
              <a:t>MFP Program Goals</a:t>
            </a:r>
          </a:p>
          <a:p>
            <a:pPr>
              <a:buFont typeface="Arial" panose="020B0604020202020204" pitchFamily="34" charset="0"/>
              <a:buChar char="•"/>
            </a:pPr>
            <a:r>
              <a:rPr lang="en-US" dirty="0">
                <a:effectLst/>
              </a:rPr>
              <a:t>Increase the use of home and community-based services (HCBS) and reduce the use of institutionally-based services</a:t>
            </a:r>
          </a:p>
          <a:p>
            <a:pPr>
              <a:buFont typeface="Arial" panose="020B0604020202020204" pitchFamily="34" charset="0"/>
              <a:buChar char="•"/>
            </a:pPr>
            <a:r>
              <a:rPr lang="en-US" dirty="0">
                <a:effectLst/>
              </a:rPr>
              <a:t>Eliminate barriers in state law, state Medicaid plans, and state budgets that restrict the use of Medicaid funds to enable Medicaid-eligible individuals to receive support for appropriate and necessary long-term services and supports in the settings of their choice</a:t>
            </a:r>
          </a:p>
          <a:p>
            <a:pPr>
              <a:buFont typeface="Arial" panose="020B0604020202020204" pitchFamily="34" charset="0"/>
              <a:buChar char="•"/>
            </a:pPr>
            <a:r>
              <a:rPr lang="en-US" dirty="0">
                <a:effectLst/>
              </a:rPr>
              <a:t>Strengthen the ability of Medicaid programs to provide HCBS to people who choose to transition out of institutions</a:t>
            </a:r>
          </a:p>
          <a:p>
            <a:pPr>
              <a:buFont typeface="Arial" panose="020B0604020202020204" pitchFamily="34" charset="0"/>
              <a:buChar char="•"/>
            </a:pPr>
            <a:r>
              <a:rPr lang="en-US" dirty="0">
                <a:effectLst/>
              </a:rPr>
              <a:t>Put procedures in place to provide quality assurance and improve HCBS</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000000"/>
              </a:solidFill>
              <a:effectLst/>
              <a:uFillTx/>
              <a:latin typeface="+mn-lt"/>
              <a:ea typeface="+mn-ea"/>
              <a:cs typeface="+mn-cs"/>
              <a:sym typeface="Calibri"/>
            </a:endParaRPr>
          </a:p>
          <a:p>
            <a:endParaRPr lang="en-US" dirty="0"/>
          </a:p>
        </p:txBody>
      </p:sp>
      <p:sp>
        <p:nvSpPr>
          <p:cNvPr id="4" name="Slide Number Placeholder 3"/>
          <p:cNvSpPr>
            <a:spLocks noGrp="1"/>
          </p:cNvSpPr>
          <p:nvPr>
            <p:ph type="sldNum" sz="quarter" idx="5"/>
          </p:nvPr>
        </p:nvSpPr>
        <p:spPr/>
        <p:txBody>
          <a:bodyPr/>
          <a:lstStyle/>
          <a:p>
            <a:fld id="{B975E1F6-6BD4-4607-BA8A-96227F4DCB89}" type="slidenum">
              <a:rPr lang="en-US" smtClean="0"/>
              <a:t>2</a:t>
            </a:fld>
            <a:endParaRPr lang="en-US"/>
          </a:p>
        </p:txBody>
      </p:sp>
    </p:spTree>
    <p:extLst>
      <p:ext uri="{BB962C8B-B14F-4D97-AF65-F5344CB8AC3E}">
        <p14:creationId xmlns:p14="http://schemas.microsoft.com/office/powerpoint/2010/main" val="198442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Adapting NHT programs to incorporate emergency relocation in hotel/motel/dormitories with services and supports to meet personal assistance needs, while finding permanent housing and services in the community.  </a:t>
            </a:r>
          </a:p>
          <a:p>
            <a:endParaRPr lang="en-US" dirty="0"/>
          </a:p>
          <a:p>
            <a:r>
              <a:rPr lang="en-US" dirty="0"/>
              <a:t>During Federally Declared Disasters FEMA can reimburse state, local, tribal, territorial governments and certain eligible private non-profits through Public Assistance for their costs of debris removal, life-saving emergency protective measures, and restoring public infrastructure.</a:t>
            </a:r>
          </a:p>
          <a:p>
            <a:endParaRPr lang="en-US" dirty="0"/>
          </a:p>
          <a:p>
            <a:r>
              <a:rPr lang="en-US" dirty="0"/>
              <a:t>FEMA Public Assistance Category B Reimbursement</a:t>
            </a:r>
          </a:p>
          <a:p>
            <a:r>
              <a:rPr lang="en-US" dirty="0"/>
              <a:t>Life-saving emergency protective measures</a:t>
            </a:r>
          </a:p>
          <a:p>
            <a:r>
              <a:rPr lang="en-US" dirty="0"/>
              <a:t>Includes personal assistance services in congregate and non-congregate shelters </a:t>
            </a:r>
          </a:p>
          <a:p>
            <a:endParaRPr lang="en-US" dirty="0"/>
          </a:p>
          <a:p>
            <a:r>
              <a:rPr lang="en-US" dirty="0"/>
              <a:t>To prevent admission, and promote and support safe relocation</a:t>
            </a:r>
          </a:p>
          <a:p>
            <a:r>
              <a:rPr lang="en-US" dirty="0"/>
              <a:t>Examples from Roads To Freedom, CILNCP</a:t>
            </a:r>
          </a:p>
          <a:p>
            <a:endParaRPr lang="en-US" dirty="0"/>
          </a:p>
        </p:txBody>
      </p:sp>
    </p:spTree>
    <p:extLst>
      <p:ext uri="{BB962C8B-B14F-4D97-AF65-F5344CB8AC3E}">
        <p14:creationId xmlns:p14="http://schemas.microsoft.com/office/powerpoint/2010/main" val="405834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990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a:t>
            </a:r>
            <a:r>
              <a:rPr lang="en-US"/>
              <a:t>7 &amp; 8  </a:t>
            </a:r>
            <a:r>
              <a:rPr lang="en-US" dirty="0"/>
              <a:t>calling on Counties to Establishing Relationships with Community-Based Organizations Long before an emergency or disaster occurs, SLTT emergency managers and shelter planners must work closely with individuals in the community who require PAS to understand their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a list of recommended CBOs providing or advising on PAS with </a:t>
            </a:r>
            <a:r>
              <a:rPr lang="en-US" dirty="0">
                <a:highlight>
                  <a:srgbClr val="FFFF00"/>
                </a:highlight>
              </a:rPr>
              <a:t>Centers for Independent Living11 </a:t>
            </a:r>
            <a:r>
              <a:rPr lang="en-US" dirty="0"/>
              <a:t>at the top.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Hit “Ctrl” and click on the underlined text to view the addendum</a:t>
            </a:r>
          </a:p>
        </p:txBody>
      </p:sp>
      <p:sp>
        <p:nvSpPr>
          <p:cNvPr id="4" name="Slide Number Placeholder 3"/>
          <p:cNvSpPr>
            <a:spLocks noGrp="1"/>
          </p:cNvSpPr>
          <p:nvPr>
            <p:ph type="sldNum" sz="quarter" idx="5"/>
          </p:nvPr>
        </p:nvSpPr>
        <p:spPr/>
        <p:txBody>
          <a:bodyPr/>
          <a:lstStyle/>
          <a:p>
            <a:fld id="{B975E1F6-6BD4-4607-BA8A-96227F4DCB89}" type="slidenum">
              <a:rPr lang="en-US" smtClean="0"/>
              <a:t>8</a:t>
            </a:fld>
            <a:endParaRPr lang="en-US"/>
          </a:p>
        </p:txBody>
      </p:sp>
    </p:spTree>
    <p:extLst>
      <p:ext uri="{BB962C8B-B14F-4D97-AF65-F5344CB8AC3E}">
        <p14:creationId xmlns:p14="http://schemas.microsoft.com/office/powerpoint/2010/main" val="384479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611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898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5C33C-607C-461C-8805-80E80354BD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78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5C33C-607C-461C-8805-80E80354BD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42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wid.org"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hyperlink" Target="http://www.wid.org" TargetMode="Externa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wid.org" TargetMode="External"/><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wid.org"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hyperlink" Target="http://www.wid.org" TargetMode="Externa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wid.org" TargetMode="Externa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07806" y="3505898"/>
            <a:ext cx="17088487" cy="2374964"/>
          </a:xfrm>
          <a:prstGeom prst="rect">
            <a:avLst/>
          </a:prstGeom>
        </p:spPr>
        <p:txBody>
          <a:bodyPr/>
          <a:lstStyle/>
          <a:p>
            <a:r>
              <a:t>Title Text</a:t>
            </a:r>
          </a:p>
        </p:txBody>
      </p:sp>
      <p:sp>
        <p:nvSpPr>
          <p:cNvPr id="12" name="Body Level One…"/>
          <p:cNvSpPr txBox="1">
            <a:spLocks noGrp="1"/>
          </p:cNvSpPr>
          <p:nvPr>
            <p:ph type="body" sz="quarter" idx="1"/>
          </p:nvPr>
        </p:nvSpPr>
        <p:spPr>
          <a:xfrm>
            <a:off x="3015614" y="6333235"/>
            <a:ext cx="14072871" cy="2827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27B3-C183-4F34-AE42-6DBEC3E508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C7B4AC-8BBE-4DD5-839C-1B5BC6257524}"/>
              </a:ext>
            </a:extLst>
          </p:cNvPr>
          <p:cNvSpPr>
            <a:spLocks noGrp="1"/>
          </p:cNvSpPr>
          <p:nvPr>
            <p:ph sz="half" idx="1"/>
          </p:nvPr>
        </p:nvSpPr>
        <p:spPr>
          <a:xfrm>
            <a:off x="1382157" y="3008900"/>
            <a:ext cx="8544243" cy="71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98FDAF-9B6B-4274-AA47-0A71F8A65C48}"/>
              </a:ext>
            </a:extLst>
          </p:cNvPr>
          <p:cNvSpPr>
            <a:spLocks noGrp="1"/>
          </p:cNvSpPr>
          <p:nvPr>
            <p:ph sz="half" idx="2"/>
          </p:nvPr>
        </p:nvSpPr>
        <p:spPr>
          <a:xfrm>
            <a:off x="10177700" y="3008900"/>
            <a:ext cx="8544243" cy="71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965D3F-E8D2-45E0-A127-AFCE87FDD7D3}"/>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6" name="Footer Placeholder 5">
            <a:extLst>
              <a:ext uri="{FF2B5EF4-FFF2-40B4-BE49-F238E27FC236}">
                <a16:creationId xmlns:a16="http://schemas.microsoft.com/office/drawing/2014/main" id="{CB46CF3E-938C-4FFD-9BF8-9D01ED07F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156FE-437A-444C-A500-8842EDFFEAE6}"/>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3610031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5D83-2E71-44A7-A875-AB4BE36919C7}"/>
              </a:ext>
            </a:extLst>
          </p:cNvPr>
          <p:cNvSpPr>
            <a:spLocks noGrp="1"/>
          </p:cNvSpPr>
          <p:nvPr>
            <p:ph type="title"/>
          </p:nvPr>
        </p:nvSpPr>
        <p:spPr>
          <a:xfrm>
            <a:off x="1384776" y="601781"/>
            <a:ext cx="17339786" cy="2184724"/>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D34F0-B37C-4840-B447-84B4760FE13D}"/>
              </a:ext>
            </a:extLst>
          </p:cNvPr>
          <p:cNvSpPr>
            <a:spLocks noGrp="1"/>
          </p:cNvSpPr>
          <p:nvPr>
            <p:ph type="body" idx="1"/>
          </p:nvPr>
        </p:nvSpPr>
        <p:spPr>
          <a:xfrm>
            <a:off x="1384776" y="2770806"/>
            <a:ext cx="8504976" cy="1357929"/>
          </a:xfrm>
        </p:spPr>
        <p:txBody>
          <a:bodyPr anchor="b"/>
          <a:lstStyle>
            <a:lvl1pPr marL="0" indent="0">
              <a:buNone/>
              <a:defRPr sz="3955" b="1"/>
            </a:lvl1pPr>
            <a:lvl2pPr marL="753511" indent="0">
              <a:buNone/>
              <a:defRPr sz="3296" b="1"/>
            </a:lvl2pPr>
            <a:lvl3pPr marL="1507023" indent="0">
              <a:buNone/>
              <a:defRPr sz="2967" b="1"/>
            </a:lvl3pPr>
            <a:lvl4pPr marL="2260534" indent="0">
              <a:buNone/>
              <a:defRPr sz="2637" b="1"/>
            </a:lvl4pPr>
            <a:lvl5pPr marL="3014045" indent="0">
              <a:buNone/>
              <a:defRPr sz="2637" b="1"/>
            </a:lvl5pPr>
            <a:lvl6pPr marL="3767557" indent="0">
              <a:buNone/>
              <a:defRPr sz="2637" b="1"/>
            </a:lvl6pPr>
            <a:lvl7pPr marL="4521068" indent="0">
              <a:buNone/>
              <a:defRPr sz="2637" b="1"/>
            </a:lvl7pPr>
            <a:lvl8pPr marL="5274579" indent="0">
              <a:buNone/>
              <a:defRPr sz="2637" b="1"/>
            </a:lvl8pPr>
            <a:lvl9pPr marL="6028091" indent="0">
              <a:buNone/>
              <a:defRPr sz="2637" b="1"/>
            </a:lvl9pPr>
          </a:lstStyle>
          <a:p>
            <a:pPr lvl="0"/>
            <a:r>
              <a:rPr lang="en-US"/>
              <a:t>Click to edit Master text styles</a:t>
            </a:r>
          </a:p>
        </p:txBody>
      </p:sp>
      <p:sp>
        <p:nvSpPr>
          <p:cNvPr id="4" name="Content Placeholder 3">
            <a:extLst>
              <a:ext uri="{FF2B5EF4-FFF2-40B4-BE49-F238E27FC236}">
                <a16:creationId xmlns:a16="http://schemas.microsoft.com/office/drawing/2014/main" id="{E5121EA4-3388-478A-8DBE-3F7E99321C29}"/>
              </a:ext>
            </a:extLst>
          </p:cNvPr>
          <p:cNvSpPr>
            <a:spLocks noGrp="1"/>
          </p:cNvSpPr>
          <p:nvPr>
            <p:ph sz="half" idx="2"/>
          </p:nvPr>
        </p:nvSpPr>
        <p:spPr>
          <a:xfrm>
            <a:off x="1384776" y="4128735"/>
            <a:ext cx="8504976" cy="607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DD642D-1C43-4E6C-80BF-DEA28EE07D07}"/>
              </a:ext>
            </a:extLst>
          </p:cNvPr>
          <p:cNvSpPr>
            <a:spLocks noGrp="1"/>
          </p:cNvSpPr>
          <p:nvPr>
            <p:ph type="body" sz="quarter" idx="3"/>
          </p:nvPr>
        </p:nvSpPr>
        <p:spPr>
          <a:xfrm>
            <a:off x="10177701" y="2770806"/>
            <a:ext cx="8546861" cy="1357929"/>
          </a:xfrm>
        </p:spPr>
        <p:txBody>
          <a:bodyPr anchor="b"/>
          <a:lstStyle>
            <a:lvl1pPr marL="0" indent="0">
              <a:buNone/>
              <a:defRPr sz="3955" b="1"/>
            </a:lvl1pPr>
            <a:lvl2pPr marL="753511" indent="0">
              <a:buNone/>
              <a:defRPr sz="3296" b="1"/>
            </a:lvl2pPr>
            <a:lvl3pPr marL="1507023" indent="0">
              <a:buNone/>
              <a:defRPr sz="2967" b="1"/>
            </a:lvl3pPr>
            <a:lvl4pPr marL="2260534" indent="0">
              <a:buNone/>
              <a:defRPr sz="2637" b="1"/>
            </a:lvl4pPr>
            <a:lvl5pPr marL="3014045" indent="0">
              <a:buNone/>
              <a:defRPr sz="2637" b="1"/>
            </a:lvl5pPr>
            <a:lvl6pPr marL="3767557" indent="0">
              <a:buNone/>
              <a:defRPr sz="2637" b="1"/>
            </a:lvl6pPr>
            <a:lvl7pPr marL="4521068" indent="0">
              <a:buNone/>
              <a:defRPr sz="2637" b="1"/>
            </a:lvl7pPr>
            <a:lvl8pPr marL="5274579" indent="0">
              <a:buNone/>
              <a:defRPr sz="2637" b="1"/>
            </a:lvl8pPr>
            <a:lvl9pPr marL="6028091" indent="0">
              <a:buNone/>
              <a:defRPr sz="2637" b="1"/>
            </a:lvl9pPr>
          </a:lstStyle>
          <a:p>
            <a:pPr lvl="0"/>
            <a:r>
              <a:rPr lang="en-US"/>
              <a:t>Click to edit Master text styles</a:t>
            </a:r>
          </a:p>
        </p:txBody>
      </p:sp>
      <p:sp>
        <p:nvSpPr>
          <p:cNvPr id="6" name="Content Placeholder 5">
            <a:extLst>
              <a:ext uri="{FF2B5EF4-FFF2-40B4-BE49-F238E27FC236}">
                <a16:creationId xmlns:a16="http://schemas.microsoft.com/office/drawing/2014/main" id="{CC9D141B-CEA9-47F3-81D3-83E05DD46024}"/>
              </a:ext>
            </a:extLst>
          </p:cNvPr>
          <p:cNvSpPr>
            <a:spLocks noGrp="1"/>
          </p:cNvSpPr>
          <p:nvPr>
            <p:ph sz="quarter" idx="4"/>
          </p:nvPr>
        </p:nvSpPr>
        <p:spPr>
          <a:xfrm>
            <a:off x="10177701" y="4128735"/>
            <a:ext cx="8546861" cy="607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2558BB-676E-42C0-874B-DAF0CC3239BA}"/>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8" name="Footer Placeholder 7">
            <a:extLst>
              <a:ext uri="{FF2B5EF4-FFF2-40B4-BE49-F238E27FC236}">
                <a16:creationId xmlns:a16="http://schemas.microsoft.com/office/drawing/2014/main" id="{79956200-CEEA-4425-B263-8B181F189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4C5213-D638-4F00-9880-35B859A976EE}"/>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778191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EEBC1-D0C8-4973-A05C-4CF7934B84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272CF9-F686-40C9-B384-9B0C19090D29}"/>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4" name="Footer Placeholder 3">
            <a:extLst>
              <a:ext uri="{FF2B5EF4-FFF2-40B4-BE49-F238E27FC236}">
                <a16:creationId xmlns:a16="http://schemas.microsoft.com/office/drawing/2014/main" id="{13211E2D-FB50-4F4F-A8C2-C72C5D20D1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52040-4378-4781-AC65-2BBA04255C02}"/>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310511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D4BDB-314E-4FB7-9D61-2A7115E3C28F}"/>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3" name="Footer Placeholder 2">
            <a:extLst>
              <a:ext uri="{FF2B5EF4-FFF2-40B4-BE49-F238E27FC236}">
                <a16:creationId xmlns:a16="http://schemas.microsoft.com/office/drawing/2014/main" id="{FBBC9A6F-5615-4007-974E-92C203E17B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C11A7D-50AA-41D0-BBF2-C6AE868DDD8D}"/>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3601124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59E8-FB26-4385-BAE8-51962D70F065}"/>
              </a:ext>
            </a:extLst>
          </p:cNvPr>
          <p:cNvSpPr>
            <a:spLocks noGrp="1"/>
          </p:cNvSpPr>
          <p:nvPr>
            <p:ph type="title"/>
          </p:nvPr>
        </p:nvSpPr>
        <p:spPr>
          <a:xfrm>
            <a:off x="1384776" y="753533"/>
            <a:ext cx="6484095" cy="2637367"/>
          </a:xfrm>
        </p:spPr>
        <p:txBody>
          <a:bodyPr anchor="b"/>
          <a:lstStyle>
            <a:lvl1pPr>
              <a:defRPr sz="5274"/>
            </a:lvl1pPr>
          </a:lstStyle>
          <a:p>
            <a:r>
              <a:rPr lang="en-US"/>
              <a:t>Click to edit Master title style</a:t>
            </a:r>
          </a:p>
        </p:txBody>
      </p:sp>
      <p:sp>
        <p:nvSpPr>
          <p:cNvPr id="3" name="Content Placeholder 2">
            <a:extLst>
              <a:ext uri="{FF2B5EF4-FFF2-40B4-BE49-F238E27FC236}">
                <a16:creationId xmlns:a16="http://schemas.microsoft.com/office/drawing/2014/main" id="{9CFE937B-4E68-4426-9351-CA79788EFB5D}"/>
              </a:ext>
            </a:extLst>
          </p:cNvPr>
          <p:cNvSpPr>
            <a:spLocks noGrp="1"/>
          </p:cNvSpPr>
          <p:nvPr>
            <p:ph idx="1"/>
          </p:nvPr>
        </p:nvSpPr>
        <p:spPr>
          <a:xfrm>
            <a:off x="8546861" y="1627424"/>
            <a:ext cx="10177701" cy="8032456"/>
          </a:xfrm>
        </p:spPr>
        <p:txBody>
          <a:bodyPr/>
          <a:lstStyle>
            <a:lvl1pPr>
              <a:defRPr sz="5274"/>
            </a:lvl1pPr>
            <a:lvl2pPr>
              <a:defRPr sz="4615"/>
            </a:lvl2pPr>
            <a:lvl3pPr>
              <a:defRPr sz="3955"/>
            </a:lvl3pPr>
            <a:lvl4pPr>
              <a:defRPr sz="3296"/>
            </a:lvl4pPr>
            <a:lvl5pPr>
              <a:defRPr sz="3296"/>
            </a:lvl5pPr>
            <a:lvl6pPr>
              <a:defRPr sz="3296"/>
            </a:lvl6pPr>
            <a:lvl7pPr>
              <a:defRPr sz="3296"/>
            </a:lvl7pPr>
            <a:lvl8pPr>
              <a:defRPr sz="3296"/>
            </a:lvl8pPr>
            <a:lvl9pPr>
              <a:defRPr sz="32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3D4C0-11F7-48B4-86F3-69F496A1BF00}"/>
              </a:ext>
            </a:extLst>
          </p:cNvPr>
          <p:cNvSpPr>
            <a:spLocks noGrp="1"/>
          </p:cNvSpPr>
          <p:nvPr>
            <p:ph type="body" sz="half" idx="2"/>
          </p:nvPr>
        </p:nvSpPr>
        <p:spPr>
          <a:xfrm>
            <a:off x="1384776" y="3390900"/>
            <a:ext cx="6484095" cy="6282062"/>
          </a:xfrm>
        </p:spPr>
        <p:txBody>
          <a:bodyPr/>
          <a:lstStyle>
            <a:lvl1pPr marL="0" indent="0">
              <a:buNone/>
              <a:defRPr sz="2637"/>
            </a:lvl1pPr>
            <a:lvl2pPr marL="753511" indent="0">
              <a:buNone/>
              <a:defRPr sz="2307"/>
            </a:lvl2pPr>
            <a:lvl3pPr marL="1507023" indent="0">
              <a:buNone/>
              <a:defRPr sz="1978"/>
            </a:lvl3pPr>
            <a:lvl4pPr marL="2260534" indent="0">
              <a:buNone/>
              <a:defRPr sz="1648"/>
            </a:lvl4pPr>
            <a:lvl5pPr marL="3014045" indent="0">
              <a:buNone/>
              <a:defRPr sz="1648"/>
            </a:lvl5pPr>
            <a:lvl6pPr marL="3767557" indent="0">
              <a:buNone/>
              <a:defRPr sz="1648"/>
            </a:lvl6pPr>
            <a:lvl7pPr marL="4521068" indent="0">
              <a:buNone/>
              <a:defRPr sz="1648"/>
            </a:lvl7pPr>
            <a:lvl8pPr marL="5274579" indent="0">
              <a:buNone/>
              <a:defRPr sz="1648"/>
            </a:lvl8pPr>
            <a:lvl9pPr marL="6028091" indent="0">
              <a:buNone/>
              <a:defRPr sz="1648"/>
            </a:lvl9pPr>
          </a:lstStyle>
          <a:p>
            <a:pPr lvl="0"/>
            <a:r>
              <a:rPr lang="en-US"/>
              <a:t>Click to edit Master text styles</a:t>
            </a:r>
          </a:p>
        </p:txBody>
      </p:sp>
      <p:sp>
        <p:nvSpPr>
          <p:cNvPr id="5" name="Date Placeholder 4">
            <a:extLst>
              <a:ext uri="{FF2B5EF4-FFF2-40B4-BE49-F238E27FC236}">
                <a16:creationId xmlns:a16="http://schemas.microsoft.com/office/drawing/2014/main" id="{0F9BFBDF-A8D1-4875-96D0-AB0AB66918B5}"/>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6" name="Footer Placeholder 5">
            <a:extLst>
              <a:ext uri="{FF2B5EF4-FFF2-40B4-BE49-F238E27FC236}">
                <a16:creationId xmlns:a16="http://schemas.microsoft.com/office/drawing/2014/main" id="{5BCA8E35-6577-4017-A97E-5516BD406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0545E-F347-47A5-8F78-5B4F2A0F2B3D}"/>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245806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FE3E6-4006-47E7-95C1-BB35376FAFE1}"/>
              </a:ext>
            </a:extLst>
          </p:cNvPr>
          <p:cNvSpPr>
            <a:spLocks noGrp="1"/>
          </p:cNvSpPr>
          <p:nvPr>
            <p:ph type="title"/>
          </p:nvPr>
        </p:nvSpPr>
        <p:spPr>
          <a:xfrm>
            <a:off x="1384776" y="753533"/>
            <a:ext cx="6484095" cy="2637367"/>
          </a:xfrm>
        </p:spPr>
        <p:txBody>
          <a:bodyPr anchor="b"/>
          <a:lstStyle>
            <a:lvl1pPr>
              <a:defRPr sz="5274"/>
            </a:lvl1pPr>
          </a:lstStyle>
          <a:p>
            <a:r>
              <a:rPr lang="en-US"/>
              <a:t>Click to edit Master title style</a:t>
            </a:r>
          </a:p>
        </p:txBody>
      </p:sp>
      <p:sp>
        <p:nvSpPr>
          <p:cNvPr id="3" name="Picture Placeholder 2">
            <a:extLst>
              <a:ext uri="{FF2B5EF4-FFF2-40B4-BE49-F238E27FC236}">
                <a16:creationId xmlns:a16="http://schemas.microsoft.com/office/drawing/2014/main" id="{B12FF73B-AADD-4601-BFA3-878162F26EB3}"/>
              </a:ext>
            </a:extLst>
          </p:cNvPr>
          <p:cNvSpPr>
            <a:spLocks noGrp="1"/>
          </p:cNvSpPr>
          <p:nvPr>
            <p:ph type="pic" idx="1"/>
          </p:nvPr>
        </p:nvSpPr>
        <p:spPr>
          <a:xfrm>
            <a:off x="8546861" y="1627424"/>
            <a:ext cx="10177701" cy="8032456"/>
          </a:xfrm>
        </p:spPr>
        <p:txBody>
          <a:bodyPr/>
          <a:lstStyle>
            <a:lvl1pPr marL="0" indent="0">
              <a:buNone/>
              <a:defRPr sz="5274"/>
            </a:lvl1pPr>
            <a:lvl2pPr marL="753511" indent="0">
              <a:buNone/>
              <a:defRPr sz="4615"/>
            </a:lvl2pPr>
            <a:lvl3pPr marL="1507023" indent="0">
              <a:buNone/>
              <a:defRPr sz="3955"/>
            </a:lvl3pPr>
            <a:lvl4pPr marL="2260534" indent="0">
              <a:buNone/>
              <a:defRPr sz="3296"/>
            </a:lvl4pPr>
            <a:lvl5pPr marL="3014045" indent="0">
              <a:buNone/>
              <a:defRPr sz="3296"/>
            </a:lvl5pPr>
            <a:lvl6pPr marL="3767557" indent="0">
              <a:buNone/>
              <a:defRPr sz="3296"/>
            </a:lvl6pPr>
            <a:lvl7pPr marL="4521068" indent="0">
              <a:buNone/>
              <a:defRPr sz="3296"/>
            </a:lvl7pPr>
            <a:lvl8pPr marL="5274579" indent="0">
              <a:buNone/>
              <a:defRPr sz="3296"/>
            </a:lvl8pPr>
            <a:lvl9pPr marL="6028091" indent="0">
              <a:buNone/>
              <a:defRPr sz="3296"/>
            </a:lvl9pPr>
          </a:lstStyle>
          <a:p>
            <a:endParaRPr lang="en-US"/>
          </a:p>
        </p:txBody>
      </p:sp>
      <p:sp>
        <p:nvSpPr>
          <p:cNvPr id="4" name="Text Placeholder 3">
            <a:extLst>
              <a:ext uri="{FF2B5EF4-FFF2-40B4-BE49-F238E27FC236}">
                <a16:creationId xmlns:a16="http://schemas.microsoft.com/office/drawing/2014/main" id="{C634B298-C55A-4AA8-80D0-04D63B9F1147}"/>
              </a:ext>
            </a:extLst>
          </p:cNvPr>
          <p:cNvSpPr>
            <a:spLocks noGrp="1"/>
          </p:cNvSpPr>
          <p:nvPr>
            <p:ph type="body" sz="half" idx="2"/>
          </p:nvPr>
        </p:nvSpPr>
        <p:spPr>
          <a:xfrm>
            <a:off x="1384776" y="3390900"/>
            <a:ext cx="6484095" cy="6282062"/>
          </a:xfrm>
        </p:spPr>
        <p:txBody>
          <a:bodyPr/>
          <a:lstStyle>
            <a:lvl1pPr marL="0" indent="0">
              <a:buNone/>
              <a:defRPr sz="2637"/>
            </a:lvl1pPr>
            <a:lvl2pPr marL="753511" indent="0">
              <a:buNone/>
              <a:defRPr sz="2307"/>
            </a:lvl2pPr>
            <a:lvl3pPr marL="1507023" indent="0">
              <a:buNone/>
              <a:defRPr sz="1978"/>
            </a:lvl3pPr>
            <a:lvl4pPr marL="2260534" indent="0">
              <a:buNone/>
              <a:defRPr sz="1648"/>
            </a:lvl4pPr>
            <a:lvl5pPr marL="3014045" indent="0">
              <a:buNone/>
              <a:defRPr sz="1648"/>
            </a:lvl5pPr>
            <a:lvl6pPr marL="3767557" indent="0">
              <a:buNone/>
              <a:defRPr sz="1648"/>
            </a:lvl6pPr>
            <a:lvl7pPr marL="4521068" indent="0">
              <a:buNone/>
              <a:defRPr sz="1648"/>
            </a:lvl7pPr>
            <a:lvl8pPr marL="5274579" indent="0">
              <a:buNone/>
              <a:defRPr sz="1648"/>
            </a:lvl8pPr>
            <a:lvl9pPr marL="6028091" indent="0">
              <a:buNone/>
              <a:defRPr sz="1648"/>
            </a:lvl9pPr>
          </a:lstStyle>
          <a:p>
            <a:pPr lvl="0"/>
            <a:r>
              <a:rPr lang="en-US"/>
              <a:t>Click to edit Master text styles</a:t>
            </a:r>
          </a:p>
        </p:txBody>
      </p:sp>
      <p:sp>
        <p:nvSpPr>
          <p:cNvPr id="5" name="Date Placeholder 4">
            <a:extLst>
              <a:ext uri="{FF2B5EF4-FFF2-40B4-BE49-F238E27FC236}">
                <a16:creationId xmlns:a16="http://schemas.microsoft.com/office/drawing/2014/main" id="{CEAC93D9-C2B7-468F-A87B-184EC95C548F}"/>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6" name="Footer Placeholder 5">
            <a:extLst>
              <a:ext uri="{FF2B5EF4-FFF2-40B4-BE49-F238E27FC236}">
                <a16:creationId xmlns:a16="http://schemas.microsoft.com/office/drawing/2014/main" id="{BD3D06D6-A3F4-40E1-A883-CC0A100BA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EB6C2-3ADD-4F04-A69F-6679EC49E90C}"/>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1179617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CF7D7-0231-4421-AF0E-85CE41790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6FE60F-9400-4DA8-B9FC-54E67F7453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E71FC-D718-402F-A9A1-5989F4E42CD9}"/>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5" name="Footer Placeholder 4">
            <a:extLst>
              <a:ext uri="{FF2B5EF4-FFF2-40B4-BE49-F238E27FC236}">
                <a16:creationId xmlns:a16="http://schemas.microsoft.com/office/drawing/2014/main" id="{0B6C5D33-BD30-4328-8F48-5294B523A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B32A0-DE57-43DE-946A-7B69D271B59C}"/>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3498156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BB393-40ED-46E9-9089-71A28361338A}"/>
              </a:ext>
            </a:extLst>
          </p:cNvPr>
          <p:cNvSpPr>
            <a:spLocks noGrp="1"/>
          </p:cNvSpPr>
          <p:nvPr>
            <p:ph type="title" orient="vert"/>
          </p:nvPr>
        </p:nvSpPr>
        <p:spPr>
          <a:xfrm>
            <a:off x="14386996" y="601780"/>
            <a:ext cx="4334947" cy="957877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4C637-B0B0-4157-B009-BCACDDF7D5D8}"/>
              </a:ext>
            </a:extLst>
          </p:cNvPr>
          <p:cNvSpPr>
            <a:spLocks noGrp="1"/>
          </p:cNvSpPr>
          <p:nvPr>
            <p:ph type="body" orient="vert" idx="1"/>
          </p:nvPr>
        </p:nvSpPr>
        <p:spPr>
          <a:xfrm>
            <a:off x="1382157" y="601780"/>
            <a:ext cx="12753538" cy="95787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27361-31CD-421F-8BC4-22703A573B93}"/>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5" name="Footer Placeholder 4">
            <a:extLst>
              <a:ext uri="{FF2B5EF4-FFF2-40B4-BE49-F238E27FC236}">
                <a16:creationId xmlns:a16="http://schemas.microsoft.com/office/drawing/2014/main" id="{2BE45016-6B3F-4511-B61E-08BA61727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4A02A-1FB2-4B22-985D-53FFA6E12253}"/>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3514451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7" name="Rectangle 7"/>
          <p:cNvSpPr/>
          <p:nvPr/>
        </p:nvSpPr>
        <p:spPr>
          <a:xfrm>
            <a:off x="9559" y="10678475"/>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a:p>
        </p:txBody>
      </p:sp>
      <p:sp>
        <p:nvSpPr>
          <p:cNvPr id="18"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b="1" dirty="0">
                <a:solidFill>
                  <a:srgbClr val="535353"/>
                </a:solidFill>
              </a:rPr>
              <a:t>World Institute on Disability  |  </a:t>
            </a:r>
            <a:r>
              <a:rPr sz="1483" b="1" dirty="0">
                <a:solidFill>
                  <a:srgbClr val="535353"/>
                </a:solidFill>
                <a:uFill>
                  <a:solidFill>
                    <a:srgbClr val="F4FFF5"/>
                  </a:solidFill>
                </a:uFill>
                <a:hlinkClick r:id="rId2"/>
              </a:rPr>
              <a:t>www.wid.org</a:t>
            </a:r>
            <a:r>
              <a:rPr sz="1483" b="1" dirty="0">
                <a:solidFill>
                  <a:srgbClr val="535353"/>
                </a:solidFill>
              </a:rPr>
              <a:t>  |  © 2020 WID. All rights reserved. </a:t>
            </a:r>
            <a:r>
              <a:rPr sz="1483" b="1" dirty="0"/>
              <a:t>	 </a:t>
            </a:r>
          </a:p>
        </p:txBody>
      </p:sp>
      <p:sp>
        <p:nvSpPr>
          <p:cNvPr id="19" name="Title Text"/>
          <p:cNvSpPr txBox="1">
            <a:spLocks noGrp="1"/>
          </p:cNvSpPr>
          <p:nvPr>
            <p:ph type="title"/>
          </p:nvPr>
        </p:nvSpPr>
        <p:spPr>
          <a:xfrm>
            <a:off x="1127911" y="4434547"/>
            <a:ext cx="17848279" cy="861856"/>
          </a:xfrm>
          <a:prstGeom prst="rect">
            <a:avLst/>
          </a:prstGeom>
        </p:spPr>
        <p:txBody>
          <a:bodyPr>
            <a:noAutofit/>
          </a:bodyPr>
          <a:lstStyle>
            <a:lvl1pPr algn="ctr">
              <a:defRPr sz="4944">
                <a:solidFill>
                  <a:srgbClr val="404040"/>
                </a:solidFill>
                <a:latin typeface="Avenir Book"/>
                <a:ea typeface="Avenir Book"/>
                <a:cs typeface="Avenir Book"/>
                <a:sym typeface="Avenir Book"/>
              </a:defRPr>
            </a:lvl1pPr>
          </a:lstStyle>
          <a:p>
            <a:r>
              <a:t>Title Text</a:t>
            </a:r>
          </a:p>
        </p:txBody>
      </p:sp>
      <p:pic>
        <p:nvPicPr>
          <p:cNvPr id="20" name="Screen Shot 2020-09-08 at 10.01.39 AM.png" descr="Screen Shot 2020-09-08 at 10.01.39 AM.png"/>
          <p:cNvPicPr>
            <a:picLocks noChangeAspect="1"/>
          </p:cNvPicPr>
          <p:nvPr/>
        </p:nvPicPr>
        <p:blipFill>
          <a:blip r:embed="rId3"/>
          <a:stretch>
            <a:fillRect/>
          </a:stretch>
        </p:blipFill>
        <p:spPr>
          <a:xfrm>
            <a:off x="5644131" y="363487"/>
            <a:ext cx="8387042" cy="1844891"/>
          </a:xfrm>
          <a:prstGeom prst="rect">
            <a:avLst/>
          </a:prstGeom>
          <a:ln w="12700">
            <a:miter lim="400000"/>
          </a:ln>
        </p:spPr>
      </p:pic>
      <p:sp>
        <p:nvSpPr>
          <p:cNvPr id="22" name="Rectangle 31"/>
          <p:cNvSpPr/>
          <p:nvPr/>
        </p:nvSpPr>
        <p:spPr>
          <a:xfrm>
            <a:off x="0" y="9006021"/>
            <a:ext cx="20104100" cy="401886"/>
          </a:xfrm>
          <a:prstGeom prst="rect">
            <a:avLst/>
          </a:prstGeom>
          <a:gradFill>
            <a:gsLst>
              <a:gs pos="0">
                <a:srgbClr val="2493D8"/>
              </a:gs>
              <a:gs pos="63000">
                <a:srgbClr val="2493D8"/>
              </a:gs>
              <a:gs pos="100000">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dirty="0"/>
          </a:p>
        </p:txBody>
      </p:sp>
      <p:sp>
        <p:nvSpPr>
          <p:cNvPr id="23" name="Rectangle 31"/>
          <p:cNvSpPr/>
          <p:nvPr/>
        </p:nvSpPr>
        <p:spPr>
          <a:xfrm rot="10800000">
            <a:off x="-1" y="2671681"/>
            <a:ext cx="20104102" cy="401884"/>
          </a:xfrm>
          <a:prstGeom prst="rect">
            <a:avLst/>
          </a:prstGeom>
          <a:gradFill>
            <a:gsLst>
              <a:gs pos="0">
                <a:srgbClr val="2493D8"/>
              </a:gs>
              <a:gs pos="68000">
                <a:srgbClr val="2493D8"/>
              </a:gs>
              <a:gs pos="100000">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a:p>
        </p:txBody>
      </p:sp>
    </p:spTree>
    <p:extLst>
      <p:ext uri="{BB962C8B-B14F-4D97-AF65-F5344CB8AC3E}">
        <p14:creationId xmlns:p14="http://schemas.microsoft.com/office/powerpoint/2010/main" val="198739352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Screen Shot 2020-09-08 at 10.23.49 AM.png" descr="Screen Shot 2020-09-08 at 10.23.49 AM.png"/>
          <p:cNvPicPr>
            <a:picLocks noChangeAspect="1"/>
          </p:cNvPicPr>
          <p:nvPr userDrawn="1"/>
        </p:nvPicPr>
        <p:blipFill>
          <a:blip r:embed="rId2"/>
          <a:srcRect l="9892" t="11336" r="3148" b="4520"/>
          <a:stretch>
            <a:fillRect/>
          </a:stretch>
        </p:blipFill>
        <p:spPr>
          <a:xfrm>
            <a:off x="6380142" y="3028188"/>
            <a:ext cx="6915021" cy="4396579"/>
          </a:xfrm>
          <a:prstGeom prst="rect">
            <a:avLst/>
          </a:prstGeom>
          <a:ln w="12700">
            <a:miter lim="400000"/>
          </a:ln>
        </p:spPr>
      </p:pic>
      <p:pic>
        <p:nvPicPr>
          <p:cNvPr id="15" name="Screen Shot 2020-09-08 at 10.27.09 AM.png" descr="Screen Shot 2020-09-08 at 10.27.09 AM.png"/>
          <p:cNvPicPr>
            <a:picLocks noChangeAspect="1"/>
          </p:cNvPicPr>
          <p:nvPr userDrawn="1"/>
        </p:nvPicPr>
        <p:blipFill>
          <a:blip r:embed="rId3"/>
          <a:srcRect l="14005" t="9806" b="3987"/>
          <a:stretch>
            <a:fillRect/>
          </a:stretch>
        </p:blipFill>
        <p:spPr>
          <a:xfrm>
            <a:off x="13293166" y="2786307"/>
            <a:ext cx="6792153" cy="4563358"/>
          </a:xfrm>
          <a:prstGeom prst="rect">
            <a:avLst/>
          </a:prstGeom>
          <a:ln w="12700">
            <a:miter lim="400000"/>
          </a:ln>
        </p:spPr>
      </p:pic>
      <p:pic>
        <p:nvPicPr>
          <p:cNvPr id="16" name="Screen Shot 2020-09-08 at 10.50.17 AM.png" descr="Screen Shot 2020-09-08 at 10.50.17 AM.png"/>
          <p:cNvPicPr>
            <a:picLocks noChangeAspect="1"/>
          </p:cNvPicPr>
          <p:nvPr userDrawn="1"/>
        </p:nvPicPr>
        <p:blipFill>
          <a:blip r:embed="rId4"/>
          <a:srcRect l="10339" t="10488" r="3213" b="3065"/>
          <a:stretch>
            <a:fillRect/>
          </a:stretch>
        </p:blipFill>
        <p:spPr>
          <a:xfrm>
            <a:off x="2094" y="3129851"/>
            <a:ext cx="6443014" cy="4290309"/>
          </a:xfrm>
          <a:prstGeom prst="rect">
            <a:avLst/>
          </a:prstGeom>
          <a:ln w="12700">
            <a:miter lim="400000"/>
          </a:ln>
        </p:spPr>
      </p:pic>
      <p:sp>
        <p:nvSpPr>
          <p:cNvPr id="17" name="Rectangle 7"/>
          <p:cNvSpPr/>
          <p:nvPr/>
        </p:nvSpPr>
        <p:spPr>
          <a:xfrm>
            <a:off x="0" y="10664136"/>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a:p>
        </p:txBody>
      </p:sp>
      <p:sp>
        <p:nvSpPr>
          <p:cNvPr id="18"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a:solidFill>
                  <a:srgbClr val="535353"/>
                </a:solidFill>
              </a:rPr>
              <a:t>World Institute on Disability  |  </a:t>
            </a:r>
            <a:r>
              <a:rPr sz="1483">
                <a:solidFill>
                  <a:srgbClr val="535353"/>
                </a:solidFill>
                <a:uFill>
                  <a:solidFill>
                    <a:srgbClr val="F4FFF5"/>
                  </a:solidFill>
                </a:uFill>
                <a:hlinkClick r:id="rId5"/>
              </a:rPr>
              <a:t>www.wid.org</a:t>
            </a:r>
            <a:r>
              <a:rPr sz="1483">
                <a:solidFill>
                  <a:srgbClr val="535353"/>
                </a:solidFill>
              </a:rPr>
              <a:t>  |  © 2020 WID. All rights reserved. </a:t>
            </a:r>
            <a:r>
              <a:rPr sz="1483"/>
              <a:t>	 </a:t>
            </a:r>
          </a:p>
        </p:txBody>
      </p:sp>
      <p:sp>
        <p:nvSpPr>
          <p:cNvPr id="19" name="Title Text"/>
          <p:cNvSpPr txBox="1">
            <a:spLocks noGrp="1"/>
          </p:cNvSpPr>
          <p:nvPr>
            <p:ph type="title"/>
          </p:nvPr>
        </p:nvSpPr>
        <p:spPr>
          <a:xfrm>
            <a:off x="1127911" y="8235506"/>
            <a:ext cx="17848279" cy="861856"/>
          </a:xfrm>
          <a:prstGeom prst="rect">
            <a:avLst/>
          </a:prstGeom>
        </p:spPr>
        <p:txBody>
          <a:bodyPr>
            <a:noAutofit/>
          </a:bodyPr>
          <a:lstStyle>
            <a:lvl1pPr algn="ctr">
              <a:defRPr sz="4944">
                <a:solidFill>
                  <a:srgbClr val="404040"/>
                </a:solidFill>
                <a:latin typeface="Avenir Book"/>
                <a:ea typeface="Avenir Book"/>
                <a:cs typeface="Avenir Book"/>
                <a:sym typeface="Avenir Book"/>
              </a:defRPr>
            </a:lvl1pPr>
          </a:lstStyle>
          <a:p>
            <a:r>
              <a:t>Title Text</a:t>
            </a:r>
          </a:p>
        </p:txBody>
      </p:sp>
      <p:pic>
        <p:nvPicPr>
          <p:cNvPr id="20" name="Screen Shot 2020-09-08 at 10.01.39 AM.png" descr="Screen Shot 2020-09-08 at 10.01.39 AM.png"/>
          <p:cNvPicPr>
            <a:picLocks noChangeAspect="1"/>
          </p:cNvPicPr>
          <p:nvPr/>
        </p:nvPicPr>
        <p:blipFill>
          <a:blip r:embed="rId6"/>
          <a:stretch>
            <a:fillRect/>
          </a:stretch>
        </p:blipFill>
        <p:spPr>
          <a:xfrm>
            <a:off x="5644131" y="363487"/>
            <a:ext cx="8387042" cy="1844891"/>
          </a:xfrm>
          <a:prstGeom prst="rect">
            <a:avLst/>
          </a:prstGeom>
          <a:ln w="12700">
            <a:miter lim="400000"/>
          </a:ln>
        </p:spPr>
      </p:pic>
      <p:sp>
        <p:nvSpPr>
          <p:cNvPr id="21" name="Slide Number"/>
          <p:cNvSpPr txBox="1">
            <a:spLocks noGrp="1"/>
          </p:cNvSpPr>
          <p:nvPr>
            <p:ph type="sldNum" sz="quarter" idx="2"/>
          </p:nvPr>
        </p:nvSpPr>
        <p:spPr>
          <a:xfrm>
            <a:off x="19022064" y="10823300"/>
            <a:ext cx="675766" cy="320537"/>
          </a:xfrm>
          <a:prstGeom prst="rect">
            <a:avLst/>
          </a:prstGeom>
        </p:spPr>
        <p:txBody>
          <a:bodyPr/>
          <a:lstStyle/>
          <a:p>
            <a:fld id="{86CB4B4D-7CA3-9044-876B-883B54F8677D}" type="slidenum">
              <a:t>‹#›</a:t>
            </a:fld>
            <a:endParaRPr/>
          </a:p>
        </p:txBody>
      </p:sp>
      <p:sp>
        <p:nvSpPr>
          <p:cNvPr id="22" name="Rectangle 31"/>
          <p:cNvSpPr/>
          <p:nvPr/>
        </p:nvSpPr>
        <p:spPr>
          <a:xfrm>
            <a:off x="0" y="7326018"/>
            <a:ext cx="20104100" cy="401886"/>
          </a:xfrm>
          <a:prstGeom prst="rect">
            <a:avLst/>
          </a:prstGeom>
          <a:gradFill>
            <a:gsLst>
              <a:gs pos="0">
                <a:srgbClr val="2493D8"/>
              </a:gs>
              <a:gs pos="46054">
                <a:srgbClr val="2493D8"/>
              </a:gs>
              <a:gs pos="86496">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a:p>
        </p:txBody>
      </p:sp>
      <p:sp>
        <p:nvSpPr>
          <p:cNvPr id="23" name="Rectangle 31"/>
          <p:cNvSpPr/>
          <p:nvPr/>
        </p:nvSpPr>
        <p:spPr>
          <a:xfrm rot="10800000">
            <a:off x="-1" y="2721093"/>
            <a:ext cx="20104102" cy="401884"/>
          </a:xfrm>
          <a:prstGeom prst="rect">
            <a:avLst/>
          </a:prstGeom>
          <a:gradFill>
            <a:gsLst>
              <a:gs pos="0">
                <a:srgbClr val="2493D8"/>
              </a:gs>
              <a:gs pos="46054">
                <a:srgbClr val="2493D8"/>
              </a:gs>
              <a:gs pos="89578">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a:p>
        </p:txBody>
      </p:sp>
    </p:spTree>
    <p:extLst>
      <p:ext uri="{BB962C8B-B14F-4D97-AF65-F5344CB8AC3E}">
        <p14:creationId xmlns:p14="http://schemas.microsoft.com/office/powerpoint/2010/main" val="26590331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7" name="Rectangle 7"/>
          <p:cNvSpPr/>
          <p:nvPr/>
        </p:nvSpPr>
        <p:spPr>
          <a:xfrm>
            <a:off x="9559" y="10678475"/>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a:p>
        </p:txBody>
      </p:sp>
      <p:sp>
        <p:nvSpPr>
          <p:cNvPr id="18"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a:solidFill>
                  <a:srgbClr val="535353"/>
                </a:solidFill>
              </a:rPr>
              <a:t>World Institute on Disability  |  </a:t>
            </a:r>
            <a:r>
              <a:rPr sz="1483">
                <a:solidFill>
                  <a:srgbClr val="535353"/>
                </a:solidFill>
                <a:uFill>
                  <a:solidFill>
                    <a:srgbClr val="F4FFF5"/>
                  </a:solidFill>
                </a:uFill>
                <a:hlinkClick r:id="rId2"/>
              </a:rPr>
              <a:t>www.wid.org</a:t>
            </a:r>
            <a:r>
              <a:rPr sz="1483">
                <a:solidFill>
                  <a:srgbClr val="535353"/>
                </a:solidFill>
              </a:rPr>
              <a:t>  |  © 2020 WID. All rights reserved. </a:t>
            </a:r>
            <a:r>
              <a:rPr sz="1483"/>
              <a:t>	 </a:t>
            </a:r>
          </a:p>
        </p:txBody>
      </p:sp>
      <p:sp>
        <p:nvSpPr>
          <p:cNvPr id="19" name="Title Text"/>
          <p:cNvSpPr txBox="1">
            <a:spLocks noGrp="1"/>
          </p:cNvSpPr>
          <p:nvPr>
            <p:ph type="title"/>
          </p:nvPr>
        </p:nvSpPr>
        <p:spPr>
          <a:xfrm>
            <a:off x="1127911" y="3569843"/>
            <a:ext cx="17848279" cy="861856"/>
          </a:xfrm>
          <a:prstGeom prst="rect">
            <a:avLst/>
          </a:prstGeom>
        </p:spPr>
        <p:txBody>
          <a:bodyPr>
            <a:noAutofit/>
          </a:bodyPr>
          <a:lstStyle>
            <a:lvl1pPr algn="ctr">
              <a:defRPr sz="4944">
                <a:solidFill>
                  <a:srgbClr val="404040"/>
                </a:solidFill>
                <a:latin typeface="Avenir Book"/>
                <a:ea typeface="Avenir Book"/>
                <a:cs typeface="Avenir Book"/>
                <a:sym typeface="Avenir Book"/>
              </a:defRPr>
            </a:lvl1pPr>
          </a:lstStyle>
          <a:p>
            <a:r>
              <a:t>Title Text</a:t>
            </a:r>
          </a:p>
        </p:txBody>
      </p:sp>
      <p:pic>
        <p:nvPicPr>
          <p:cNvPr id="20" name="Screen Shot 2020-09-08 at 10.01.39 AM.png" descr="Screen Shot 2020-09-08 at 10.01.39 AM.png"/>
          <p:cNvPicPr>
            <a:picLocks noChangeAspect="1"/>
          </p:cNvPicPr>
          <p:nvPr/>
        </p:nvPicPr>
        <p:blipFill>
          <a:blip r:embed="rId3"/>
          <a:stretch>
            <a:fillRect/>
          </a:stretch>
        </p:blipFill>
        <p:spPr>
          <a:xfrm>
            <a:off x="5644131" y="363487"/>
            <a:ext cx="8387042" cy="1844891"/>
          </a:xfrm>
          <a:prstGeom prst="rect">
            <a:avLst/>
          </a:prstGeom>
          <a:ln w="12700">
            <a:miter lim="400000"/>
          </a:ln>
        </p:spPr>
      </p:pic>
      <p:sp>
        <p:nvSpPr>
          <p:cNvPr id="22" name="Rectangle 31"/>
          <p:cNvSpPr/>
          <p:nvPr/>
        </p:nvSpPr>
        <p:spPr>
          <a:xfrm>
            <a:off x="0" y="7326018"/>
            <a:ext cx="20104100" cy="401886"/>
          </a:xfrm>
          <a:prstGeom prst="rect">
            <a:avLst/>
          </a:prstGeom>
          <a:gradFill>
            <a:gsLst>
              <a:gs pos="0">
                <a:srgbClr val="2493D8"/>
              </a:gs>
              <a:gs pos="46054">
                <a:srgbClr val="2493D8"/>
              </a:gs>
              <a:gs pos="86496">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a:p>
        </p:txBody>
      </p:sp>
      <p:sp>
        <p:nvSpPr>
          <p:cNvPr id="23" name="Rectangle 31"/>
          <p:cNvSpPr/>
          <p:nvPr/>
        </p:nvSpPr>
        <p:spPr>
          <a:xfrm rot="10800000">
            <a:off x="-1" y="2721093"/>
            <a:ext cx="20104102" cy="401884"/>
          </a:xfrm>
          <a:prstGeom prst="rect">
            <a:avLst/>
          </a:prstGeom>
          <a:gradFill>
            <a:gsLst>
              <a:gs pos="0">
                <a:srgbClr val="2493D8"/>
              </a:gs>
              <a:gs pos="46054">
                <a:srgbClr val="2493D8"/>
              </a:gs>
              <a:gs pos="89578">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a:p>
        </p:txBody>
      </p:sp>
    </p:spTree>
    <p:extLst>
      <p:ext uri="{BB962C8B-B14F-4D97-AF65-F5344CB8AC3E}">
        <p14:creationId xmlns:p14="http://schemas.microsoft.com/office/powerpoint/2010/main" val="184860511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3" name="Rectangle 31">
            <a:extLst>
              <a:ext uri="{FF2B5EF4-FFF2-40B4-BE49-F238E27FC236}">
                <a16:creationId xmlns:a16="http://schemas.microsoft.com/office/drawing/2014/main" id="{18C5E596-26DB-48A3-843C-B5F2D41DD3BB}"/>
              </a:ext>
            </a:extLst>
          </p:cNvPr>
          <p:cNvSpPr/>
          <p:nvPr userDrawn="1"/>
        </p:nvSpPr>
        <p:spPr>
          <a:xfrm>
            <a:off x="0" y="0"/>
            <a:ext cx="20104100" cy="1862902"/>
          </a:xfrm>
          <a:prstGeom prst="rect">
            <a:avLst/>
          </a:prstGeom>
          <a:gradFill>
            <a:gsLst>
              <a:gs pos="7000">
                <a:srgbClr val="2493D8"/>
              </a:gs>
              <a:gs pos="54000">
                <a:srgbClr val="4BA8E1"/>
              </a:gs>
              <a:gs pos="76000">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dirty="0"/>
          </a:p>
        </p:txBody>
      </p:sp>
      <p:sp>
        <p:nvSpPr>
          <p:cNvPr id="30" name="Rectangle 7"/>
          <p:cNvSpPr/>
          <p:nvPr/>
        </p:nvSpPr>
        <p:spPr>
          <a:xfrm>
            <a:off x="0" y="10664136"/>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dirty="0"/>
          </a:p>
        </p:txBody>
      </p:sp>
      <p:sp>
        <p:nvSpPr>
          <p:cNvPr id="36" name="Title Text"/>
          <p:cNvSpPr txBox="1">
            <a:spLocks noGrp="1"/>
          </p:cNvSpPr>
          <p:nvPr>
            <p:ph type="title"/>
          </p:nvPr>
        </p:nvSpPr>
        <p:spPr>
          <a:xfrm>
            <a:off x="1005205" y="434008"/>
            <a:ext cx="13818307" cy="1054426"/>
          </a:xfrm>
          <a:prstGeom prst="rect">
            <a:avLst/>
          </a:prstGeom>
        </p:spPr>
        <p:txBody>
          <a:bodyPr anchor="ctr">
            <a:normAutofit/>
          </a:bodyPr>
          <a:lstStyle>
            <a:lvl1pPr>
              <a:defRPr sz="5274" b="1">
                <a:solidFill>
                  <a:srgbClr val="FFFFFF"/>
                </a:solidFill>
                <a:latin typeface="Avenir"/>
                <a:ea typeface="Avenir"/>
                <a:cs typeface="Avenir"/>
                <a:sym typeface="Avenir Roman"/>
              </a:defRPr>
            </a:lvl1pPr>
          </a:lstStyle>
          <a:p>
            <a:r>
              <a:rPr dirty="0"/>
              <a:t>Title Text</a:t>
            </a:r>
          </a:p>
        </p:txBody>
      </p:sp>
      <p:sp>
        <p:nvSpPr>
          <p:cNvPr id="37" name="Body Level One…"/>
          <p:cNvSpPr txBox="1">
            <a:spLocks noGrp="1"/>
          </p:cNvSpPr>
          <p:nvPr>
            <p:ph type="body" idx="1" hasCustomPrompt="1"/>
          </p:nvPr>
        </p:nvSpPr>
        <p:spPr>
          <a:xfrm>
            <a:off x="1005205" y="2899464"/>
            <a:ext cx="18093690" cy="7398825"/>
          </a:xfrm>
          <a:prstGeom prst="rect">
            <a:avLst/>
          </a:prstGeom>
        </p:spPr>
        <p:txBody>
          <a:bodyPr/>
          <a:lstStyle>
            <a:lvl1pPr marL="0" indent="0">
              <a:buClrTx/>
              <a:buSzTx/>
              <a:buFontTx/>
              <a:buNone/>
              <a:defRPr>
                <a:solidFill>
                  <a:srgbClr val="535353"/>
                </a:solidFill>
              </a:defRPr>
            </a:lvl1pPr>
            <a:lvl2pPr marL="1024510" indent="-396584">
              <a:buClrTx/>
              <a:buFontTx/>
              <a:buChar char="•"/>
              <a:defRPr sz="2967">
                <a:solidFill>
                  <a:srgbClr val="535353"/>
                </a:solidFill>
              </a:defRPr>
            </a:lvl2pPr>
            <a:lvl3pPr>
              <a:defRPr sz="2472">
                <a:solidFill>
                  <a:srgbClr val="535353"/>
                </a:solidFill>
              </a:defRPr>
            </a:lvl3pPr>
            <a:lvl4pPr>
              <a:defRPr sz="2472">
                <a:solidFill>
                  <a:srgbClr val="535353"/>
                </a:solidFill>
              </a:defRPr>
            </a:lvl4pPr>
            <a:lvl5pPr>
              <a:defRPr sz="2472">
                <a:solidFill>
                  <a:srgbClr val="535353"/>
                </a:solidFill>
              </a:defRPr>
            </a:lvl5pPr>
          </a:lstStyle>
          <a:p>
            <a:r>
              <a:rPr dirty="0"/>
              <a:t>Edit Master text styles</a:t>
            </a:r>
          </a:p>
          <a:p>
            <a:pPr lvl="1"/>
            <a:endParaRPr dirty="0"/>
          </a:p>
          <a:p>
            <a:pPr lvl="2"/>
            <a:endParaRPr dirty="0"/>
          </a:p>
          <a:p>
            <a:pPr lvl="3"/>
            <a:endParaRPr dirty="0"/>
          </a:p>
          <a:p>
            <a:pPr lvl="4"/>
            <a:endParaRPr dirty="0"/>
          </a:p>
        </p:txBody>
      </p:sp>
      <p:pic>
        <p:nvPicPr>
          <p:cNvPr id="38" name="Screen Shot 2020-09-08 at 10.01.39 AM.png" descr="Screen Shot 2020-09-08 at 10.01.39 AM.png"/>
          <p:cNvPicPr>
            <a:picLocks noChangeAspect="1"/>
          </p:cNvPicPr>
          <p:nvPr userDrawn="1"/>
        </p:nvPicPr>
        <p:blipFill>
          <a:blip r:embed="rId2"/>
          <a:stretch>
            <a:fillRect/>
          </a:stretch>
        </p:blipFill>
        <p:spPr>
          <a:xfrm>
            <a:off x="15267745" y="380233"/>
            <a:ext cx="4149663" cy="912799"/>
          </a:xfrm>
          <a:prstGeom prst="rect">
            <a:avLst/>
          </a:prstGeom>
          <a:ln w="12700">
            <a:miter lim="400000"/>
          </a:ln>
        </p:spPr>
      </p:pic>
      <p:sp>
        <p:nvSpPr>
          <p:cNvPr id="39"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b="1" dirty="0">
                <a:solidFill>
                  <a:srgbClr val="535353"/>
                </a:solidFill>
              </a:rPr>
              <a:t>World Institute on Disability  |  </a:t>
            </a:r>
            <a:r>
              <a:rPr sz="1483" b="1" dirty="0">
                <a:solidFill>
                  <a:srgbClr val="535353"/>
                </a:solidFill>
                <a:uFill>
                  <a:solidFill>
                    <a:srgbClr val="F4FFF5"/>
                  </a:solidFill>
                </a:uFill>
                <a:hlinkClick r:id="rId3"/>
              </a:rPr>
              <a:t>www.wid.org</a:t>
            </a:r>
            <a:r>
              <a:rPr sz="1483" b="1" dirty="0">
                <a:solidFill>
                  <a:srgbClr val="535353"/>
                </a:solidFill>
              </a:rPr>
              <a:t>  |  © 202</a:t>
            </a:r>
            <a:r>
              <a:rPr lang="en-US" sz="1483" b="1" dirty="0">
                <a:solidFill>
                  <a:srgbClr val="535353"/>
                </a:solidFill>
              </a:rPr>
              <a:t>1</a:t>
            </a:r>
            <a:r>
              <a:rPr sz="1483" b="1" dirty="0">
                <a:solidFill>
                  <a:srgbClr val="535353"/>
                </a:solidFill>
              </a:rPr>
              <a:t> WID. All rights reserved. </a:t>
            </a:r>
            <a:r>
              <a:rPr sz="1483" b="1" dirty="0"/>
              <a:t>	 </a:t>
            </a:r>
          </a:p>
        </p:txBody>
      </p:sp>
      <p:sp>
        <p:nvSpPr>
          <p:cNvPr id="40" name="Slide Number"/>
          <p:cNvSpPr txBox="1">
            <a:spLocks noGrp="1"/>
          </p:cNvSpPr>
          <p:nvPr>
            <p:ph type="sldNum" sz="quarter" idx="2"/>
          </p:nvPr>
        </p:nvSpPr>
        <p:spPr>
          <a:xfrm>
            <a:off x="18826653" y="10683806"/>
            <a:ext cx="867710" cy="599523"/>
          </a:xfrm>
          <a:prstGeom prst="rect">
            <a:avLst/>
          </a:prstGeom>
        </p:spPr>
        <p:txBody>
          <a:bodyPr/>
          <a:lstStyle>
            <a:lvl1pPr>
              <a:defRPr sz="3296"/>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0766413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43E1-0896-214C-8BD7-C68D3A59C62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B97386F-4C8B-2847-964B-1570BF3E4FC6}"/>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6653509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with 2 Columns">
    <p:spTree>
      <p:nvGrpSpPr>
        <p:cNvPr id="1" name=""/>
        <p:cNvGrpSpPr/>
        <p:nvPr/>
      </p:nvGrpSpPr>
      <p:grpSpPr>
        <a:xfrm>
          <a:off x="0" y="0"/>
          <a:ext cx="0" cy="0"/>
          <a:chOff x="0" y="0"/>
          <a:chExt cx="0" cy="0"/>
        </a:xfrm>
      </p:grpSpPr>
      <p:sp>
        <p:nvSpPr>
          <p:cNvPr id="47" name="Rectangle 7"/>
          <p:cNvSpPr/>
          <p:nvPr/>
        </p:nvSpPr>
        <p:spPr>
          <a:xfrm>
            <a:off x="0" y="10664136"/>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a:p>
        </p:txBody>
      </p:sp>
      <p:grpSp>
        <p:nvGrpSpPr>
          <p:cNvPr id="51" name="Group 6"/>
          <p:cNvGrpSpPr/>
          <p:nvPr/>
        </p:nvGrpSpPr>
        <p:grpSpPr>
          <a:xfrm>
            <a:off x="14605476" y="376767"/>
            <a:ext cx="5056335" cy="1106753"/>
            <a:chOff x="0" y="0"/>
            <a:chExt cx="3066379" cy="671512"/>
          </a:xfrm>
        </p:grpSpPr>
        <p:pic>
          <p:nvPicPr>
            <p:cNvPr id="48" name="Picture 15" descr="Picture 15"/>
            <p:cNvPicPr>
              <a:picLocks noChangeAspect="1"/>
            </p:cNvPicPr>
            <p:nvPr/>
          </p:nvPicPr>
          <p:blipFill>
            <a:blip r:embed="rId2"/>
            <a:stretch>
              <a:fillRect/>
            </a:stretch>
          </p:blipFill>
          <p:spPr>
            <a:xfrm>
              <a:off x="0" y="138035"/>
              <a:ext cx="1523978" cy="369689"/>
            </a:xfrm>
            <a:prstGeom prst="rect">
              <a:avLst/>
            </a:prstGeom>
            <a:ln w="12700" cap="flat">
              <a:noFill/>
              <a:miter lim="400000"/>
            </a:ln>
            <a:effectLst/>
          </p:spPr>
        </p:pic>
        <p:pic>
          <p:nvPicPr>
            <p:cNvPr id="49" name="Picture 3" descr="Picture 3"/>
            <p:cNvPicPr>
              <a:picLocks noChangeAspect="1"/>
            </p:cNvPicPr>
            <p:nvPr/>
          </p:nvPicPr>
          <p:blipFill>
            <a:blip r:embed="rId3"/>
            <a:stretch>
              <a:fillRect/>
            </a:stretch>
          </p:blipFill>
          <p:spPr>
            <a:xfrm>
              <a:off x="1855192" y="10806"/>
              <a:ext cx="1211188" cy="570531"/>
            </a:xfrm>
            <a:prstGeom prst="rect">
              <a:avLst/>
            </a:prstGeom>
            <a:ln w="12700" cap="flat">
              <a:noFill/>
              <a:miter lim="400000"/>
            </a:ln>
            <a:effectLst/>
          </p:spPr>
        </p:pic>
        <p:sp>
          <p:nvSpPr>
            <p:cNvPr id="50" name="Straight Connector 4"/>
            <p:cNvSpPr/>
            <p:nvPr/>
          </p:nvSpPr>
          <p:spPr>
            <a:xfrm>
              <a:off x="1707353" y="0"/>
              <a:ext cx="1" cy="671513"/>
            </a:xfrm>
            <a:prstGeom prst="line">
              <a:avLst/>
            </a:prstGeom>
            <a:noFill/>
            <a:ln w="12700" cap="flat">
              <a:solidFill>
                <a:srgbClr val="929292"/>
              </a:solidFill>
              <a:prstDash val="solid"/>
              <a:round/>
            </a:ln>
            <a:effectLst/>
          </p:spPr>
          <p:txBody>
            <a:bodyPr wrap="square" lIns="45719" tIns="45719" rIns="45719" bIns="45719" numCol="1" anchor="t">
              <a:noAutofit/>
            </a:bodyPr>
            <a:lstStyle/>
            <a:p>
              <a:endParaRPr sz="2967"/>
            </a:p>
          </p:txBody>
        </p:sp>
      </p:grpSp>
      <p:sp>
        <p:nvSpPr>
          <p:cNvPr id="52" name="Rectangle 31"/>
          <p:cNvSpPr/>
          <p:nvPr/>
        </p:nvSpPr>
        <p:spPr>
          <a:xfrm>
            <a:off x="0" y="0"/>
            <a:ext cx="20104100" cy="1862902"/>
          </a:xfrm>
          <a:prstGeom prst="rect">
            <a:avLst/>
          </a:prstGeom>
          <a:gradFill>
            <a:gsLst>
              <a:gs pos="0">
                <a:srgbClr val="2493D8"/>
              </a:gs>
              <a:gs pos="46054">
                <a:srgbClr val="2493D8"/>
              </a:gs>
              <a:gs pos="73000">
                <a:srgbClr val="FFFFFF"/>
              </a:gs>
            </a:gsLst>
          </a:gradFill>
          <a:ln w="12700">
            <a:miter lim="400000"/>
          </a:ln>
        </p:spPr>
        <p:txBody>
          <a:bodyPr lIns="75352" rIns="75352" anchor="ctr"/>
          <a:lstStyle/>
          <a:p>
            <a:pPr algn="ctr">
              <a:defRPr>
                <a:solidFill>
                  <a:srgbClr val="66ECE0"/>
                </a:solidFill>
                <a:latin typeface="Avenir"/>
                <a:ea typeface="Avenir"/>
                <a:cs typeface="Avenir"/>
                <a:sym typeface="Avenir Roman"/>
              </a:defRPr>
            </a:pPr>
            <a:endParaRPr sz="2967"/>
          </a:p>
        </p:txBody>
      </p:sp>
      <p:sp>
        <p:nvSpPr>
          <p:cNvPr id="53" name="Title Text"/>
          <p:cNvSpPr txBox="1">
            <a:spLocks noGrp="1"/>
          </p:cNvSpPr>
          <p:nvPr>
            <p:ph type="title"/>
          </p:nvPr>
        </p:nvSpPr>
        <p:spPr>
          <a:xfrm>
            <a:off x="1005205" y="434008"/>
            <a:ext cx="13818307" cy="1054426"/>
          </a:xfrm>
          <a:prstGeom prst="rect">
            <a:avLst/>
          </a:prstGeom>
        </p:spPr>
        <p:txBody>
          <a:bodyPr anchor="ctr"/>
          <a:lstStyle>
            <a:lvl1pPr>
              <a:defRPr sz="4615">
                <a:solidFill>
                  <a:srgbClr val="FFFFFF"/>
                </a:solidFill>
                <a:latin typeface="Avenir"/>
                <a:ea typeface="Avenir"/>
                <a:cs typeface="Avenir"/>
                <a:sym typeface="Avenir Roman"/>
              </a:defRPr>
            </a:lvl1pPr>
          </a:lstStyle>
          <a:p>
            <a:r>
              <a:t>Title Text</a:t>
            </a:r>
          </a:p>
        </p:txBody>
      </p:sp>
      <p:sp>
        <p:nvSpPr>
          <p:cNvPr id="54" name="Body Level One…"/>
          <p:cNvSpPr txBox="1">
            <a:spLocks noGrp="1"/>
          </p:cNvSpPr>
          <p:nvPr>
            <p:ph type="body" sz="half" idx="1" hasCustomPrompt="1"/>
          </p:nvPr>
        </p:nvSpPr>
        <p:spPr>
          <a:xfrm>
            <a:off x="1005206" y="2899464"/>
            <a:ext cx="8840700" cy="7398825"/>
          </a:xfrm>
          <a:prstGeom prst="rect">
            <a:avLst/>
          </a:prstGeom>
        </p:spPr>
        <p:txBody>
          <a:bodyPr/>
          <a:lstStyle>
            <a:lvl1pPr marL="0" indent="0">
              <a:buClrTx/>
              <a:buSzTx/>
              <a:buFontTx/>
              <a:buNone/>
              <a:defRPr>
                <a:solidFill>
                  <a:srgbClr val="535353"/>
                </a:solidFill>
              </a:defRPr>
            </a:lvl1pPr>
            <a:lvl2pPr marL="1024510" indent="-396584">
              <a:buClrTx/>
              <a:buFontTx/>
              <a:buChar char="•"/>
              <a:defRPr sz="2967">
                <a:solidFill>
                  <a:srgbClr val="535353"/>
                </a:solidFill>
              </a:defRPr>
            </a:lvl2pPr>
            <a:lvl3pPr>
              <a:defRPr sz="2472">
                <a:solidFill>
                  <a:srgbClr val="535353"/>
                </a:solidFill>
              </a:defRPr>
            </a:lvl3pPr>
            <a:lvl4pPr>
              <a:defRPr sz="2472">
                <a:solidFill>
                  <a:srgbClr val="535353"/>
                </a:solidFill>
              </a:defRPr>
            </a:lvl4pPr>
            <a:lvl5pPr>
              <a:defRPr sz="2472">
                <a:solidFill>
                  <a:srgbClr val="535353"/>
                </a:solidFill>
              </a:defRPr>
            </a:lvl5pPr>
          </a:lstStyle>
          <a:p>
            <a:r>
              <a:rPr dirty="0"/>
              <a:t>Edit Master text styles</a:t>
            </a:r>
          </a:p>
          <a:p>
            <a:pPr lvl="1"/>
            <a:endParaRPr dirty="0"/>
          </a:p>
          <a:p>
            <a:pPr lvl="2"/>
            <a:endParaRPr dirty="0"/>
          </a:p>
          <a:p>
            <a:pPr lvl="3"/>
            <a:endParaRPr dirty="0"/>
          </a:p>
          <a:p>
            <a:pPr lvl="4"/>
            <a:endParaRPr dirty="0"/>
          </a:p>
        </p:txBody>
      </p:sp>
      <p:pic>
        <p:nvPicPr>
          <p:cNvPr id="55" name="Screen Shot 2020-09-08 at 10.01.39 AM.png" descr="Screen Shot 2020-09-08 at 10.01.39 AM.png"/>
          <p:cNvPicPr>
            <a:picLocks noChangeAspect="1"/>
          </p:cNvPicPr>
          <p:nvPr/>
        </p:nvPicPr>
        <p:blipFill>
          <a:blip r:embed="rId4"/>
          <a:stretch>
            <a:fillRect/>
          </a:stretch>
        </p:blipFill>
        <p:spPr>
          <a:xfrm>
            <a:off x="15267746" y="380233"/>
            <a:ext cx="4149661" cy="912799"/>
          </a:xfrm>
          <a:prstGeom prst="rect">
            <a:avLst/>
          </a:prstGeom>
          <a:ln w="12700">
            <a:miter lim="400000"/>
          </a:ln>
        </p:spPr>
      </p:pic>
      <p:sp>
        <p:nvSpPr>
          <p:cNvPr id="56"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a:solidFill>
                  <a:srgbClr val="535353"/>
                </a:solidFill>
              </a:rPr>
              <a:t>World Institute on Disability  |  </a:t>
            </a:r>
            <a:r>
              <a:rPr sz="1483">
                <a:solidFill>
                  <a:srgbClr val="535353"/>
                </a:solidFill>
                <a:uFill>
                  <a:solidFill>
                    <a:srgbClr val="F4FFF5"/>
                  </a:solidFill>
                </a:uFill>
                <a:hlinkClick r:id="rId5"/>
              </a:rPr>
              <a:t>www.wid.org</a:t>
            </a:r>
            <a:r>
              <a:rPr sz="1483">
                <a:solidFill>
                  <a:srgbClr val="535353"/>
                </a:solidFill>
              </a:rPr>
              <a:t>  |  © 2020 WID. All rights reserved. </a:t>
            </a:r>
            <a:r>
              <a:rPr sz="1483"/>
              <a:t>	 </a:t>
            </a:r>
          </a:p>
        </p:txBody>
      </p:sp>
      <p:sp>
        <p:nvSpPr>
          <p:cNvPr id="57" name="Slide Number"/>
          <p:cNvSpPr txBox="1">
            <a:spLocks noGrp="1"/>
          </p:cNvSpPr>
          <p:nvPr>
            <p:ph type="sldNum" sz="quarter" idx="2"/>
          </p:nvPr>
        </p:nvSpPr>
        <p:spPr>
          <a:xfrm>
            <a:off x="18826653" y="10823300"/>
            <a:ext cx="867710" cy="320537"/>
          </a:xfrm>
          <a:prstGeom prst="rect">
            <a:avLst/>
          </a:prstGeom>
        </p:spPr>
        <p:txBody>
          <a:bodyPr/>
          <a:lstStyle/>
          <a:p>
            <a:fld id="{86CB4B4D-7CA3-9044-876B-883B54F8677D}" type="slidenum">
              <a:t>‹#›</a:t>
            </a:fld>
            <a:endParaRPr/>
          </a:p>
        </p:txBody>
      </p:sp>
      <p:sp>
        <p:nvSpPr>
          <p:cNvPr id="58" name="Body Level One…"/>
          <p:cNvSpPr txBox="1"/>
          <p:nvPr/>
        </p:nvSpPr>
        <p:spPr>
          <a:xfrm>
            <a:off x="10537900" y="2899464"/>
            <a:ext cx="8840700" cy="739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normAutofit/>
          </a:bodyPr>
          <a:lstStyle>
            <a:lvl1pPr>
              <a:spcBef>
                <a:spcPts val="500"/>
              </a:spcBef>
              <a:defRPr sz="2400">
                <a:solidFill>
                  <a:srgbClr val="535353"/>
                </a:solidFill>
                <a:latin typeface="Avenir"/>
                <a:ea typeface="Avenir"/>
                <a:cs typeface="Avenir"/>
                <a:sym typeface="Avenir Roman"/>
              </a:defRPr>
            </a:lvl1pPr>
            <a:lvl2pPr marL="621631" indent="-240631">
              <a:spcBef>
                <a:spcPts val="500"/>
              </a:spcBef>
              <a:buSzPct val="100000"/>
              <a:buChar char="•"/>
              <a:defRPr>
                <a:solidFill>
                  <a:srgbClr val="535353"/>
                </a:solidFill>
                <a:latin typeface="Avenir"/>
                <a:ea typeface="Avenir"/>
                <a:cs typeface="Avenir"/>
                <a:sym typeface="Avenir Roman"/>
              </a:defRPr>
            </a:lvl2pPr>
            <a:lvl3pPr marL="1219200" indent="-304800">
              <a:spcBef>
                <a:spcPts val="500"/>
              </a:spcBef>
              <a:buClr>
                <a:srgbClr val="424242"/>
              </a:buClr>
              <a:buSzPct val="100000"/>
              <a:buFont typeface="Arial"/>
              <a:buChar char="•"/>
              <a:defRPr sz="1500">
                <a:solidFill>
                  <a:srgbClr val="535353"/>
                </a:solidFill>
                <a:latin typeface="Avenir"/>
                <a:ea typeface="Avenir"/>
                <a:cs typeface="Avenir"/>
                <a:sym typeface="Avenir Roman"/>
              </a:defRPr>
            </a:lvl3pPr>
            <a:lvl4pPr marL="1714500" indent="-342900">
              <a:spcBef>
                <a:spcPts val="500"/>
              </a:spcBef>
              <a:buClr>
                <a:srgbClr val="424242"/>
              </a:buClr>
              <a:buSzPct val="100000"/>
              <a:buFont typeface="Arial"/>
              <a:buChar char="–"/>
              <a:defRPr sz="1500">
                <a:solidFill>
                  <a:srgbClr val="535353"/>
                </a:solidFill>
                <a:latin typeface="Avenir"/>
                <a:ea typeface="Avenir"/>
                <a:cs typeface="Avenir"/>
                <a:sym typeface="Avenir Roman"/>
              </a:defRPr>
            </a:lvl4pPr>
            <a:lvl5pPr marL="2171700" indent="-342900">
              <a:spcBef>
                <a:spcPts val="500"/>
              </a:spcBef>
              <a:buClr>
                <a:srgbClr val="424242"/>
              </a:buClr>
              <a:buSzPct val="100000"/>
              <a:buFont typeface="Arial"/>
              <a:buChar char="»"/>
              <a:defRPr sz="1500">
                <a:solidFill>
                  <a:srgbClr val="535353"/>
                </a:solidFill>
                <a:latin typeface="Avenir"/>
                <a:ea typeface="Avenir"/>
                <a:cs typeface="Avenir"/>
                <a:sym typeface="Avenir Roman"/>
              </a:defRPr>
            </a:lvl5pPr>
          </a:lstStyle>
          <a:p>
            <a:r>
              <a:rPr sz="3955" dirty="0"/>
              <a:t>Body Level One</a:t>
            </a:r>
          </a:p>
          <a:p>
            <a:pPr lvl="1"/>
            <a:r>
              <a:rPr sz="2967" dirty="0"/>
              <a:t>Body Level Two</a:t>
            </a:r>
          </a:p>
          <a:p>
            <a:pPr lvl="2"/>
            <a:r>
              <a:rPr sz="2472" dirty="0"/>
              <a:t>Body Level Three</a:t>
            </a:r>
          </a:p>
          <a:p>
            <a:pPr lvl="3"/>
            <a:r>
              <a:rPr sz="2472" dirty="0"/>
              <a:t>Body Level Four</a:t>
            </a:r>
          </a:p>
          <a:p>
            <a:pPr lvl="4"/>
            <a:r>
              <a:rPr sz="2472" dirty="0"/>
              <a:t>Body Level Five</a:t>
            </a:r>
          </a:p>
        </p:txBody>
      </p:sp>
    </p:spTree>
    <p:extLst>
      <p:ext uri="{BB962C8B-B14F-4D97-AF65-F5344CB8AC3E}">
        <p14:creationId xmlns:p14="http://schemas.microsoft.com/office/powerpoint/2010/main" val="18322775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0" name="Rectangle 7"/>
          <p:cNvSpPr/>
          <p:nvPr/>
        </p:nvSpPr>
        <p:spPr>
          <a:xfrm>
            <a:off x="0" y="10664136"/>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a:p>
        </p:txBody>
      </p:sp>
      <p:sp>
        <p:nvSpPr>
          <p:cNvPr id="37" name="Body Level One…"/>
          <p:cNvSpPr txBox="1">
            <a:spLocks noGrp="1"/>
          </p:cNvSpPr>
          <p:nvPr>
            <p:ph type="body" idx="1" hasCustomPrompt="1"/>
          </p:nvPr>
        </p:nvSpPr>
        <p:spPr>
          <a:xfrm>
            <a:off x="1005205" y="2899464"/>
            <a:ext cx="18093690" cy="7398825"/>
          </a:xfrm>
          <a:prstGeom prst="rect">
            <a:avLst/>
          </a:prstGeom>
        </p:spPr>
        <p:txBody>
          <a:bodyPr/>
          <a:lstStyle>
            <a:lvl1pPr marL="0" indent="0">
              <a:buClrTx/>
              <a:buSzTx/>
              <a:buFontTx/>
              <a:buNone/>
              <a:defRPr>
                <a:solidFill>
                  <a:srgbClr val="535353"/>
                </a:solidFill>
              </a:defRPr>
            </a:lvl1pPr>
            <a:lvl2pPr marL="1024510" indent="-396584">
              <a:buClrTx/>
              <a:buFontTx/>
              <a:buChar char="•"/>
              <a:defRPr sz="2967">
                <a:solidFill>
                  <a:srgbClr val="535353"/>
                </a:solidFill>
              </a:defRPr>
            </a:lvl2pPr>
            <a:lvl3pPr>
              <a:defRPr sz="2472">
                <a:solidFill>
                  <a:srgbClr val="535353"/>
                </a:solidFill>
              </a:defRPr>
            </a:lvl3pPr>
            <a:lvl4pPr>
              <a:defRPr sz="2472">
                <a:solidFill>
                  <a:srgbClr val="535353"/>
                </a:solidFill>
              </a:defRPr>
            </a:lvl4pPr>
            <a:lvl5pPr>
              <a:defRPr sz="2472">
                <a:solidFill>
                  <a:srgbClr val="535353"/>
                </a:solidFill>
              </a:defRPr>
            </a:lvl5pPr>
          </a:lstStyle>
          <a:p>
            <a:r>
              <a:rPr dirty="0"/>
              <a:t>Edit Master text styles</a:t>
            </a:r>
          </a:p>
          <a:p>
            <a:pPr lvl="1"/>
            <a:endParaRPr dirty="0"/>
          </a:p>
          <a:p>
            <a:pPr lvl="2"/>
            <a:endParaRPr dirty="0"/>
          </a:p>
          <a:p>
            <a:pPr lvl="3"/>
            <a:endParaRPr dirty="0"/>
          </a:p>
          <a:p>
            <a:pPr lvl="4"/>
            <a:endParaRPr dirty="0"/>
          </a:p>
        </p:txBody>
      </p:sp>
      <p:sp>
        <p:nvSpPr>
          <p:cNvPr id="39"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a:solidFill>
                  <a:srgbClr val="535353"/>
                </a:solidFill>
              </a:rPr>
              <a:t>World Institute on Disability  |  </a:t>
            </a:r>
            <a:r>
              <a:rPr sz="1483">
                <a:solidFill>
                  <a:srgbClr val="535353"/>
                </a:solidFill>
                <a:uFill>
                  <a:solidFill>
                    <a:srgbClr val="F4FFF5"/>
                  </a:solidFill>
                </a:uFill>
                <a:hlinkClick r:id="rId2"/>
              </a:rPr>
              <a:t>www.wid.org</a:t>
            </a:r>
            <a:r>
              <a:rPr sz="1483">
                <a:solidFill>
                  <a:srgbClr val="535353"/>
                </a:solidFill>
              </a:rPr>
              <a:t>  |  © 2020 WID. All rights reserved. </a:t>
            </a:r>
            <a:r>
              <a:rPr sz="1483"/>
              <a:t>	 </a:t>
            </a:r>
          </a:p>
        </p:txBody>
      </p:sp>
      <p:sp>
        <p:nvSpPr>
          <p:cNvPr id="40" name="Slide Number"/>
          <p:cNvSpPr txBox="1">
            <a:spLocks noGrp="1"/>
          </p:cNvSpPr>
          <p:nvPr>
            <p:ph type="sldNum" sz="quarter" idx="2"/>
          </p:nvPr>
        </p:nvSpPr>
        <p:spPr>
          <a:xfrm>
            <a:off x="18826653" y="10823300"/>
            <a:ext cx="867710" cy="32053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582829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74FA-C6CF-2345-8719-A2122C695913}"/>
              </a:ext>
            </a:extLst>
          </p:cNvPr>
          <p:cNvSpPr>
            <a:spLocks noGrp="1"/>
          </p:cNvSpPr>
          <p:nvPr>
            <p:ph type="ctrTitle"/>
          </p:nvPr>
        </p:nvSpPr>
        <p:spPr>
          <a:xfrm>
            <a:off x="2513013" y="1849820"/>
            <a:ext cx="15078075" cy="3935119"/>
          </a:xfrm>
        </p:spPr>
        <p:txBody>
          <a:bodyPr anchor="b"/>
          <a:lstStyle>
            <a:lvl1pPr algn="ctr">
              <a:defRPr sz="9889"/>
            </a:lvl1pPr>
          </a:lstStyle>
          <a:p>
            <a:r>
              <a:rPr lang="en-US"/>
              <a:t>Click to edit Master title style</a:t>
            </a:r>
          </a:p>
        </p:txBody>
      </p:sp>
      <p:sp>
        <p:nvSpPr>
          <p:cNvPr id="3" name="Subtitle 2">
            <a:extLst>
              <a:ext uri="{FF2B5EF4-FFF2-40B4-BE49-F238E27FC236}">
                <a16:creationId xmlns:a16="http://schemas.microsoft.com/office/drawing/2014/main" id="{A5BCF922-1F25-3B45-9019-2CE82AE8F051}"/>
              </a:ext>
            </a:extLst>
          </p:cNvPr>
          <p:cNvSpPr>
            <a:spLocks noGrp="1"/>
          </p:cNvSpPr>
          <p:nvPr>
            <p:ph type="subTitle" idx="1"/>
          </p:nvPr>
        </p:nvSpPr>
        <p:spPr>
          <a:xfrm>
            <a:off x="2513013" y="5936692"/>
            <a:ext cx="15078075" cy="2728941"/>
          </a:xfrm>
        </p:spPr>
        <p:txBody>
          <a:bodyPr/>
          <a:lstStyle>
            <a:lvl1pPr marL="0" indent="0" algn="ctr">
              <a:buNone/>
              <a:defRPr sz="3955"/>
            </a:lvl1pPr>
            <a:lvl2pPr marL="753511" indent="0" algn="ctr">
              <a:buNone/>
              <a:defRPr sz="3296"/>
            </a:lvl2pPr>
            <a:lvl3pPr marL="1507023" indent="0" algn="ctr">
              <a:buNone/>
              <a:defRPr sz="2967"/>
            </a:lvl3pPr>
            <a:lvl4pPr marL="2260534" indent="0" algn="ctr">
              <a:buNone/>
              <a:defRPr sz="2637"/>
            </a:lvl4pPr>
            <a:lvl5pPr marL="3014045" indent="0" algn="ctr">
              <a:buNone/>
              <a:defRPr sz="2637"/>
            </a:lvl5pPr>
            <a:lvl6pPr marL="3767557" indent="0" algn="ctr">
              <a:buNone/>
              <a:defRPr sz="2637"/>
            </a:lvl6pPr>
            <a:lvl7pPr marL="4521068" indent="0" algn="ctr">
              <a:buNone/>
              <a:defRPr sz="2637"/>
            </a:lvl7pPr>
            <a:lvl8pPr marL="5274579" indent="0" algn="ctr">
              <a:buNone/>
              <a:defRPr sz="2637"/>
            </a:lvl8pPr>
            <a:lvl9pPr marL="6028091" indent="0" algn="ctr">
              <a:buNone/>
              <a:defRPr sz="2637"/>
            </a:lvl9pPr>
          </a:lstStyle>
          <a:p>
            <a:r>
              <a:rPr lang="en-US"/>
              <a:t>Click to edit Master subtitle style</a:t>
            </a:r>
          </a:p>
        </p:txBody>
      </p:sp>
      <p:sp>
        <p:nvSpPr>
          <p:cNvPr id="4" name="Date Placeholder 3">
            <a:extLst>
              <a:ext uri="{FF2B5EF4-FFF2-40B4-BE49-F238E27FC236}">
                <a16:creationId xmlns:a16="http://schemas.microsoft.com/office/drawing/2014/main" id="{FC2E7888-B6CA-D247-8793-B05D860EA149}"/>
              </a:ext>
            </a:extLst>
          </p:cNvPr>
          <p:cNvSpPr>
            <a:spLocks noGrp="1"/>
          </p:cNvSpPr>
          <p:nvPr>
            <p:ph type="dt" sz="half" idx="10"/>
          </p:nvPr>
        </p:nvSpPr>
        <p:spPr/>
        <p:txBody>
          <a:bodyPr/>
          <a:lstStyle/>
          <a:p>
            <a:fld id="{FF9E1629-88BA-E445-8275-EEA1CFB1F0DD}" type="datetime1">
              <a:rPr lang="en-US" smtClean="0"/>
              <a:t>10/19/2021</a:t>
            </a:fld>
            <a:endParaRPr lang="en-US"/>
          </a:p>
        </p:txBody>
      </p:sp>
      <p:sp>
        <p:nvSpPr>
          <p:cNvPr id="5" name="Footer Placeholder 4">
            <a:extLst>
              <a:ext uri="{FF2B5EF4-FFF2-40B4-BE49-F238E27FC236}">
                <a16:creationId xmlns:a16="http://schemas.microsoft.com/office/drawing/2014/main" id="{E39D267E-E895-D04F-BAA4-60C76E419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36CBD-EC6A-804A-BA0E-68820AB35837}"/>
              </a:ext>
            </a:extLst>
          </p:cNvPr>
          <p:cNvSpPr>
            <a:spLocks noGrp="1"/>
          </p:cNvSpPr>
          <p:nvPr>
            <p:ph type="sldNum" sz="quarter" idx="12"/>
          </p:nvPr>
        </p:nvSpPr>
        <p:spPr/>
        <p:txBody>
          <a:bodyPr/>
          <a:lstStyle/>
          <a:p>
            <a:fld id="{EE34C7A2-731B-A14B-86BD-9266F4524E92}" type="slidenum">
              <a:rPr lang="en-US" smtClean="0"/>
              <a:t>‹#›</a:t>
            </a:fld>
            <a:endParaRPr lang="en-US"/>
          </a:p>
        </p:txBody>
      </p:sp>
    </p:spTree>
    <p:extLst>
      <p:ext uri="{BB962C8B-B14F-4D97-AF65-F5344CB8AC3E}">
        <p14:creationId xmlns:p14="http://schemas.microsoft.com/office/powerpoint/2010/main" val="91448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9390D-3C47-9C4A-A047-A77305848A50}"/>
              </a:ext>
            </a:extLst>
          </p:cNvPr>
          <p:cNvSpPr>
            <a:spLocks noGrp="1"/>
          </p:cNvSpPr>
          <p:nvPr>
            <p:ph type="ctrTitle"/>
          </p:nvPr>
        </p:nvSpPr>
        <p:spPr>
          <a:xfrm>
            <a:off x="2513013" y="1849820"/>
            <a:ext cx="15078075" cy="3935119"/>
          </a:xfrm>
        </p:spPr>
        <p:txBody>
          <a:bodyPr anchor="b"/>
          <a:lstStyle>
            <a:lvl1pPr algn="ctr">
              <a:defRPr sz="9889"/>
            </a:lvl1pPr>
          </a:lstStyle>
          <a:p>
            <a:r>
              <a:rPr lang="en-US"/>
              <a:t>Click to edit Master title style</a:t>
            </a:r>
          </a:p>
        </p:txBody>
      </p:sp>
      <p:sp>
        <p:nvSpPr>
          <p:cNvPr id="3" name="Subtitle 2">
            <a:extLst>
              <a:ext uri="{FF2B5EF4-FFF2-40B4-BE49-F238E27FC236}">
                <a16:creationId xmlns:a16="http://schemas.microsoft.com/office/drawing/2014/main" id="{DFB90F69-CB60-A541-A348-82311591AAEA}"/>
              </a:ext>
            </a:extLst>
          </p:cNvPr>
          <p:cNvSpPr>
            <a:spLocks noGrp="1"/>
          </p:cNvSpPr>
          <p:nvPr>
            <p:ph type="subTitle" idx="1"/>
          </p:nvPr>
        </p:nvSpPr>
        <p:spPr>
          <a:xfrm>
            <a:off x="2513013" y="5936692"/>
            <a:ext cx="15078075" cy="2728941"/>
          </a:xfrm>
        </p:spPr>
        <p:txBody>
          <a:bodyPr/>
          <a:lstStyle>
            <a:lvl1pPr marL="0" indent="0" algn="ctr">
              <a:buNone/>
              <a:defRPr sz="3955"/>
            </a:lvl1pPr>
            <a:lvl2pPr marL="753511" indent="0" algn="ctr">
              <a:buNone/>
              <a:defRPr sz="3296"/>
            </a:lvl2pPr>
            <a:lvl3pPr marL="1507023" indent="0" algn="ctr">
              <a:buNone/>
              <a:defRPr sz="2967"/>
            </a:lvl3pPr>
            <a:lvl4pPr marL="2260534" indent="0" algn="ctr">
              <a:buNone/>
              <a:defRPr sz="2637"/>
            </a:lvl4pPr>
            <a:lvl5pPr marL="3014045" indent="0" algn="ctr">
              <a:buNone/>
              <a:defRPr sz="2637"/>
            </a:lvl5pPr>
            <a:lvl6pPr marL="3767557" indent="0" algn="ctr">
              <a:buNone/>
              <a:defRPr sz="2637"/>
            </a:lvl6pPr>
            <a:lvl7pPr marL="4521068" indent="0" algn="ctr">
              <a:buNone/>
              <a:defRPr sz="2637"/>
            </a:lvl7pPr>
            <a:lvl8pPr marL="5274579" indent="0" algn="ctr">
              <a:buNone/>
              <a:defRPr sz="2637"/>
            </a:lvl8pPr>
            <a:lvl9pPr marL="6028091" indent="0" algn="ctr">
              <a:buNone/>
              <a:defRPr sz="2637"/>
            </a:lvl9pPr>
          </a:lstStyle>
          <a:p>
            <a:r>
              <a:rPr lang="en-US"/>
              <a:t>Click to edit Master subtitle style</a:t>
            </a:r>
          </a:p>
        </p:txBody>
      </p:sp>
      <p:sp>
        <p:nvSpPr>
          <p:cNvPr id="4" name="Date Placeholder 3">
            <a:extLst>
              <a:ext uri="{FF2B5EF4-FFF2-40B4-BE49-F238E27FC236}">
                <a16:creationId xmlns:a16="http://schemas.microsoft.com/office/drawing/2014/main" id="{0607DEE8-3F23-5347-B39C-90F360460367}"/>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5" name="Footer Placeholder 4">
            <a:extLst>
              <a:ext uri="{FF2B5EF4-FFF2-40B4-BE49-F238E27FC236}">
                <a16:creationId xmlns:a16="http://schemas.microsoft.com/office/drawing/2014/main" id="{BD01D86C-6C89-9640-8C1F-CAE59FBB3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60374-037C-C243-85A9-AEDD5AA70B3C}"/>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1424644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1D5A-C9AC-6948-B896-BA0E27245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7B818-BD06-CA4E-B226-8A9190C76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7C185-13F1-754D-8872-15D201EB2813}"/>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5" name="Footer Placeholder 4">
            <a:extLst>
              <a:ext uri="{FF2B5EF4-FFF2-40B4-BE49-F238E27FC236}">
                <a16:creationId xmlns:a16="http://schemas.microsoft.com/office/drawing/2014/main" id="{246639B6-87A8-894D-9BE7-ED105344C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AFD0C-44DD-0A4C-94A1-DAC402EAE2FD}"/>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1310243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C292-297B-9342-9FBA-9D57EE3CE196}"/>
              </a:ext>
            </a:extLst>
          </p:cNvPr>
          <p:cNvSpPr>
            <a:spLocks noGrp="1"/>
          </p:cNvSpPr>
          <p:nvPr>
            <p:ph type="title"/>
          </p:nvPr>
        </p:nvSpPr>
        <p:spPr>
          <a:xfrm>
            <a:off x="1371686" y="2817902"/>
            <a:ext cx="17339786" cy="4701733"/>
          </a:xfrm>
        </p:spPr>
        <p:txBody>
          <a:bodyPr anchor="b"/>
          <a:lstStyle>
            <a:lvl1pPr>
              <a:defRPr sz="9889"/>
            </a:lvl1pPr>
          </a:lstStyle>
          <a:p>
            <a:r>
              <a:rPr lang="en-US"/>
              <a:t>Click to edit Master title style</a:t>
            </a:r>
          </a:p>
        </p:txBody>
      </p:sp>
      <p:sp>
        <p:nvSpPr>
          <p:cNvPr id="3" name="Text Placeholder 2">
            <a:extLst>
              <a:ext uri="{FF2B5EF4-FFF2-40B4-BE49-F238E27FC236}">
                <a16:creationId xmlns:a16="http://schemas.microsoft.com/office/drawing/2014/main" id="{5BC576FA-2C74-A343-91D4-746C9D6DDC91}"/>
              </a:ext>
            </a:extLst>
          </p:cNvPr>
          <p:cNvSpPr>
            <a:spLocks noGrp="1"/>
          </p:cNvSpPr>
          <p:nvPr>
            <p:ph type="body" idx="1"/>
          </p:nvPr>
        </p:nvSpPr>
        <p:spPr>
          <a:xfrm>
            <a:off x="1371686" y="7564116"/>
            <a:ext cx="17339786" cy="2472530"/>
          </a:xfrm>
        </p:spPr>
        <p:txBody>
          <a:bodyPr/>
          <a:lstStyle>
            <a:lvl1pPr marL="0" indent="0">
              <a:buNone/>
              <a:defRPr sz="3955">
                <a:solidFill>
                  <a:schemeClr val="tx1">
                    <a:tint val="75000"/>
                  </a:schemeClr>
                </a:solidFill>
              </a:defRPr>
            </a:lvl1pPr>
            <a:lvl2pPr marL="753511" indent="0">
              <a:buNone/>
              <a:defRPr sz="3296">
                <a:solidFill>
                  <a:schemeClr val="tx1">
                    <a:tint val="75000"/>
                  </a:schemeClr>
                </a:solidFill>
              </a:defRPr>
            </a:lvl2pPr>
            <a:lvl3pPr marL="1507023" indent="0">
              <a:buNone/>
              <a:defRPr sz="2967">
                <a:solidFill>
                  <a:schemeClr val="tx1">
                    <a:tint val="75000"/>
                  </a:schemeClr>
                </a:solidFill>
              </a:defRPr>
            </a:lvl3pPr>
            <a:lvl4pPr marL="2260534" indent="0">
              <a:buNone/>
              <a:defRPr sz="2637">
                <a:solidFill>
                  <a:schemeClr val="tx1">
                    <a:tint val="75000"/>
                  </a:schemeClr>
                </a:solidFill>
              </a:defRPr>
            </a:lvl4pPr>
            <a:lvl5pPr marL="3014045" indent="0">
              <a:buNone/>
              <a:defRPr sz="2637">
                <a:solidFill>
                  <a:schemeClr val="tx1">
                    <a:tint val="75000"/>
                  </a:schemeClr>
                </a:solidFill>
              </a:defRPr>
            </a:lvl5pPr>
            <a:lvl6pPr marL="3767557" indent="0">
              <a:buNone/>
              <a:defRPr sz="2637">
                <a:solidFill>
                  <a:schemeClr val="tx1">
                    <a:tint val="75000"/>
                  </a:schemeClr>
                </a:solidFill>
              </a:defRPr>
            </a:lvl6pPr>
            <a:lvl7pPr marL="4521068" indent="0">
              <a:buNone/>
              <a:defRPr sz="2637">
                <a:solidFill>
                  <a:schemeClr val="tx1">
                    <a:tint val="75000"/>
                  </a:schemeClr>
                </a:solidFill>
              </a:defRPr>
            </a:lvl7pPr>
            <a:lvl8pPr marL="5274579" indent="0">
              <a:buNone/>
              <a:defRPr sz="2637">
                <a:solidFill>
                  <a:schemeClr val="tx1">
                    <a:tint val="75000"/>
                  </a:schemeClr>
                </a:solidFill>
              </a:defRPr>
            </a:lvl8pPr>
            <a:lvl9pPr marL="6028091" indent="0">
              <a:buNone/>
              <a:defRPr sz="263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A5F4BB-DEF1-6E43-A849-897FDD4C1DAA}"/>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5" name="Footer Placeholder 4">
            <a:extLst>
              <a:ext uri="{FF2B5EF4-FFF2-40B4-BE49-F238E27FC236}">
                <a16:creationId xmlns:a16="http://schemas.microsoft.com/office/drawing/2014/main" id="{49B44937-A03F-B140-9DB1-100FE9E69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48D67-E9AF-5C4B-8857-A2D8E4B16D80}"/>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3203330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C3E72-8B2F-9448-8970-D1620A045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D3DB9-2E22-C449-94CE-5F14B5337F45}"/>
              </a:ext>
            </a:extLst>
          </p:cNvPr>
          <p:cNvSpPr>
            <a:spLocks noGrp="1"/>
          </p:cNvSpPr>
          <p:nvPr>
            <p:ph sz="half" idx="1"/>
          </p:nvPr>
        </p:nvSpPr>
        <p:spPr>
          <a:xfrm>
            <a:off x="1382157" y="3008900"/>
            <a:ext cx="8544243" cy="71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13CB0E-86FD-D046-865A-972F1A76AD9A}"/>
              </a:ext>
            </a:extLst>
          </p:cNvPr>
          <p:cNvSpPr>
            <a:spLocks noGrp="1"/>
          </p:cNvSpPr>
          <p:nvPr>
            <p:ph sz="half" idx="2"/>
          </p:nvPr>
        </p:nvSpPr>
        <p:spPr>
          <a:xfrm>
            <a:off x="10177700" y="3008900"/>
            <a:ext cx="8544243" cy="71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742C06-91E8-1E44-AA30-1518332604D7}"/>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6" name="Footer Placeholder 5">
            <a:extLst>
              <a:ext uri="{FF2B5EF4-FFF2-40B4-BE49-F238E27FC236}">
                <a16:creationId xmlns:a16="http://schemas.microsoft.com/office/drawing/2014/main" id="{6675D951-A399-6144-AAAA-A4D527D88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BE5AE-BA41-FC4C-A417-60ABA638ECD6}"/>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63967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half" idx="1"/>
          </p:nvPr>
        </p:nvSpPr>
        <p:spPr>
          <a:xfrm>
            <a:off x="1005205" y="2601149"/>
            <a:ext cx="8745285" cy="746417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2906-E667-0640-9B4E-D54EAB29FBF5}"/>
              </a:ext>
            </a:extLst>
          </p:cNvPr>
          <p:cNvSpPr>
            <a:spLocks noGrp="1"/>
          </p:cNvSpPr>
          <p:nvPr>
            <p:ph type="title"/>
          </p:nvPr>
        </p:nvSpPr>
        <p:spPr>
          <a:xfrm>
            <a:off x="1384776" y="601781"/>
            <a:ext cx="17339786" cy="2184724"/>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D6DD1-CD54-C84E-9E8E-97F57FD01890}"/>
              </a:ext>
            </a:extLst>
          </p:cNvPr>
          <p:cNvSpPr>
            <a:spLocks noGrp="1"/>
          </p:cNvSpPr>
          <p:nvPr>
            <p:ph type="body" idx="1"/>
          </p:nvPr>
        </p:nvSpPr>
        <p:spPr>
          <a:xfrm>
            <a:off x="1384776" y="2770806"/>
            <a:ext cx="8504976" cy="1357929"/>
          </a:xfrm>
        </p:spPr>
        <p:txBody>
          <a:bodyPr anchor="b"/>
          <a:lstStyle>
            <a:lvl1pPr marL="0" indent="0">
              <a:buNone/>
              <a:defRPr sz="3955" b="1"/>
            </a:lvl1pPr>
            <a:lvl2pPr marL="753511" indent="0">
              <a:buNone/>
              <a:defRPr sz="3296" b="1"/>
            </a:lvl2pPr>
            <a:lvl3pPr marL="1507023" indent="0">
              <a:buNone/>
              <a:defRPr sz="2967" b="1"/>
            </a:lvl3pPr>
            <a:lvl4pPr marL="2260534" indent="0">
              <a:buNone/>
              <a:defRPr sz="2637" b="1"/>
            </a:lvl4pPr>
            <a:lvl5pPr marL="3014045" indent="0">
              <a:buNone/>
              <a:defRPr sz="2637" b="1"/>
            </a:lvl5pPr>
            <a:lvl6pPr marL="3767557" indent="0">
              <a:buNone/>
              <a:defRPr sz="2637" b="1"/>
            </a:lvl6pPr>
            <a:lvl7pPr marL="4521068" indent="0">
              <a:buNone/>
              <a:defRPr sz="2637" b="1"/>
            </a:lvl7pPr>
            <a:lvl8pPr marL="5274579" indent="0">
              <a:buNone/>
              <a:defRPr sz="2637" b="1"/>
            </a:lvl8pPr>
            <a:lvl9pPr marL="6028091" indent="0">
              <a:buNone/>
              <a:defRPr sz="2637" b="1"/>
            </a:lvl9pPr>
          </a:lstStyle>
          <a:p>
            <a:pPr lvl="0"/>
            <a:r>
              <a:rPr lang="en-US"/>
              <a:t>Click to edit Master text styles</a:t>
            </a:r>
          </a:p>
        </p:txBody>
      </p:sp>
      <p:sp>
        <p:nvSpPr>
          <p:cNvPr id="4" name="Content Placeholder 3">
            <a:extLst>
              <a:ext uri="{FF2B5EF4-FFF2-40B4-BE49-F238E27FC236}">
                <a16:creationId xmlns:a16="http://schemas.microsoft.com/office/drawing/2014/main" id="{4E1EC68E-F6D4-4A4A-B3F7-9882F8C7945F}"/>
              </a:ext>
            </a:extLst>
          </p:cNvPr>
          <p:cNvSpPr>
            <a:spLocks noGrp="1"/>
          </p:cNvSpPr>
          <p:nvPr>
            <p:ph sz="half" idx="2"/>
          </p:nvPr>
        </p:nvSpPr>
        <p:spPr>
          <a:xfrm>
            <a:off x="1384776" y="4128735"/>
            <a:ext cx="8504976" cy="607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14230-B399-C040-A6D0-E06C33510DBE}"/>
              </a:ext>
            </a:extLst>
          </p:cNvPr>
          <p:cNvSpPr>
            <a:spLocks noGrp="1"/>
          </p:cNvSpPr>
          <p:nvPr>
            <p:ph type="body" sz="quarter" idx="3"/>
          </p:nvPr>
        </p:nvSpPr>
        <p:spPr>
          <a:xfrm>
            <a:off x="10177701" y="2770806"/>
            <a:ext cx="8546861" cy="1357929"/>
          </a:xfrm>
        </p:spPr>
        <p:txBody>
          <a:bodyPr anchor="b"/>
          <a:lstStyle>
            <a:lvl1pPr marL="0" indent="0">
              <a:buNone/>
              <a:defRPr sz="3955" b="1"/>
            </a:lvl1pPr>
            <a:lvl2pPr marL="753511" indent="0">
              <a:buNone/>
              <a:defRPr sz="3296" b="1"/>
            </a:lvl2pPr>
            <a:lvl3pPr marL="1507023" indent="0">
              <a:buNone/>
              <a:defRPr sz="2967" b="1"/>
            </a:lvl3pPr>
            <a:lvl4pPr marL="2260534" indent="0">
              <a:buNone/>
              <a:defRPr sz="2637" b="1"/>
            </a:lvl4pPr>
            <a:lvl5pPr marL="3014045" indent="0">
              <a:buNone/>
              <a:defRPr sz="2637" b="1"/>
            </a:lvl5pPr>
            <a:lvl6pPr marL="3767557" indent="0">
              <a:buNone/>
              <a:defRPr sz="2637" b="1"/>
            </a:lvl6pPr>
            <a:lvl7pPr marL="4521068" indent="0">
              <a:buNone/>
              <a:defRPr sz="2637" b="1"/>
            </a:lvl7pPr>
            <a:lvl8pPr marL="5274579" indent="0">
              <a:buNone/>
              <a:defRPr sz="2637" b="1"/>
            </a:lvl8pPr>
            <a:lvl9pPr marL="6028091" indent="0">
              <a:buNone/>
              <a:defRPr sz="2637" b="1"/>
            </a:lvl9pPr>
          </a:lstStyle>
          <a:p>
            <a:pPr lvl="0"/>
            <a:r>
              <a:rPr lang="en-US"/>
              <a:t>Click to edit Master text styles</a:t>
            </a:r>
          </a:p>
        </p:txBody>
      </p:sp>
      <p:sp>
        <p:nvSpPr>
          <p:cNvPr id="6" name="Content Placeholder 5">
            <a:extLst>
              <a:ext uri="{FF2B5EF4-FFF2-40B4-BE49-F238E27FC236}">
                <a16:creationId xmlns:a16="http://schemas.microsoft.com/office/drawing/2014/main" id="{AB25D46B-8359-6F4F-A573-0804FD0723C2}"/>
              </a:ext>
            </a:extLst>
          </p:cNvPr>
          <p:cNvSpPr>
            <a:spLocks noGrp="1"/>
          </p:cNvSpPr>
          <p:nvPr>
            <p:ph sz="quarter" idx="4"/>
          </p:nvPr>
        </p:nvSpPr>
        <p:spPr>
          <a:xfrm>
            <a:off x="10177701" y="4128735"/>
            <a:ext cx="8546861" cy="6072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6A57B-8EA3-C545-B3D8-9E3D0B367B01}"/>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8" name="Footer Placeholder 7">
            <a:extLst>
              <a:ext uri="{FF2B5EF4-FFF2-40B4-BE49-F238E27FC236}">
                <a16:creationId xmlns:a16="http://schemas.microsoft.com/office/drawing/2014/main" id="{76073760-4C02-5542-A10C-841B374A2F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205659-BBFE-114D-8849-C493BF1EA308}"/>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170966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03BE-4F62-3743-A698-23C30F84E3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6042EE-8C6D-DC49-89C6-8E2E1FC92D11}"/>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4" name="Footer Placeholder 3">
            <a:extLst>
              <a:ext uri="{FF2B5EF4-FFF2-40B4-BE49-F238E27FC236}">
                <a16:creationId xmlns:a16="http://schemas.microsoft.com/office/drawing/2014/main" id="{AE160120-A450-6340-84F6-755C317989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3EAEAA-1EA3-5245-8621-55513A8815A1}"/>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202145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25F4B-2852-7E49-A065-02AC45C91BC4}"/>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3" name="Footer Placeholder 2">
            <a:extLst>
              <a:ext uri="{FF2B5EF4-FFF2-40B4-BE49-F238E27FC236}">
                <a16:creationId xmlns:a16="http://schemas.microsoft.com/office/drawing/2014/main" id="{EDB99B68-8D9B-C34C-B0EC-05A5A841FC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20D37-6753-A647-9EB7-1164CF86FA45}"/>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1343989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771C-B3D7-204D-BAB4-2E0088C6D4B0}"/>
              </a:ext>
            </a:extLst>
          </p:cNvPr>
          <p:cNvSpPr>
            <a:spLocks noGrp="1"/>
          </p:cNvSpPr>
          <p:nvPr>
            <p:ph type="title"/>
          </p:nvPr>
        </p:nvSpPr>
        <p:spPr>
          <a:xfrm>
            <a:off x="1384776" y="753533"/>
            <a:ext cx="6484095" cy="2637367"/>
          </a:xfrm>
        </p:spPr>
        <p:txBody>
          <a:bodyPr anchor="b"/>
          <a:lstStyle>
            <a:lvl1pPr>
              <a:defRPr sz="5274"/>
            </a:lvl1pPr>
          </a:lstStyle>
          <a:p>
            <a:r>
              <a:rPr lang="en-US"/>
              <a:t>Click to edit Master title style</a:t>
            </a:r>
          </a:p>
        </p:txBody>
      </p:sp>
      <p:sp>
        <p:nvSpPr>
          <p:cNvPr id="3" name="Content Placeholder 2">
            <a:extLst>
              <a:ext uri="{FF2B5EF4-FFF2-40B4-BE49-F238E27FC236}">
                <a16:creationId xmlns:a16="http://schemas.microsoft.com/office/drawing/2014/main" id="{06E95189-0188-2843-94C0-5124576C6741}"/>
              </a:ext>
            </a:extLst>
          </p:cNvPr>
          <p:cNvSpPr>
            <a:spLocks noGrp="1"/>
          </p:cNvSpPr>
          <p:nvPr>
            <p:ph idx="1"/>
          </p:nvPr>
        </p:nvSpPr>
        <p:spPr>
          <a:xfrm>
            <a:off x="8546861" y="1627424"/>
            <a:ext cx="10177701" cy="8032456"/>
          </a:xfrm>
        </p:spPr>
        <p:txBody>
          <a:bodyPr/>
          <a:lstStyle>
            <a:lvl1pPr>
              <a:defRPr sz="5274"/>
            </a:lvl1pPr>
            <a:lvl2pPr>
              <a:defRPr sz="4615"/>
            </a:lvl2pPr>
            <a:lvl3pPr>
              <a:defRPr sz="3955"/>
            </a:lvl3pPr>
            <a:lvl4pPr>
              <a:defRPr sz="3296"/>
            </a:lvl4pPr>
            <a:lvl5pPr>
              <a:defRPr sz="3296"/>
            </a:lvl5pPr>
            <a:lvl6pPr>
              <a:defRPr sz="3296"/>
            </a:lvl6pPr>
            <a:lvl7pPr>
              <a:defRPr sz="3296"/>
            </a:lvl7pPr>
            <a:lvl8pPr>
              <a:defRPr sz="3296"/>
            </a:lvl8pPr>
            <a:lvl9pPr>
              <a:defRPr sz="32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AF31C4-284A-FB4A-A0EE-8D1AB4767367}"/>
              </a:ext>
            </a:extLst>
          </p:cNvPr>
          <p:cNvSpPr>
            <a:spLocks noGrp="1"/>
          </p:cNvSpPr>
          <p:nvPr>
            <p:ph type="body" sz="half" idx="2"/>
          </p:nvPr>
        </p:nvSpPr>
        <p:spPr>
          <a:xfrm>
            <a:off x="1384776" y="3390900"/>
            <a:ext cx="6484095" cy="6282062"/>
          </a:xfrm>
        </p:spPr>
        <p:txBody>
          <a:bodyPr/>
          <a:lstStyle>
            <a:lvl1pPr marL="0" indent="0">
              <a:buNone/>
              <a:defRPr sz="2637"/>
            </a:lvl1pPr>
            <a:lvl2pPr marL="753511" indent="0">
              <a:buNone/>
              <a:defRPr sz="2307"/>
            </a:lvl2pPr>
            <a:lvl3pPr marL="1507023" indent="0">
              <a:buNone/>
              <a:defRPr sz="1978"/>
            </a:lvl3pPr>
            <a:lvl4pPr marL="2260534" indent="0">
              <a:buNone/>
              <a:defRPr sz="1648"/>
            </a:lvl4pPr>
            <a:lvl5pPr marL="3014045" indent="0">
              <a:buNone/>
              <a:defRPr sz="1648"/>
            </a:lvl5pPr>
            <a:lvl6pPr marL="3767557" indent="0">
              <a:buNone/>
              <a:defRPr sz="1648"/>
            </a:lvl6pPr>
            <a:lvl7pPr marL="4521068" indent="0">
              <a:buNone/>
              <a:defRPr sz="1648"/>
            </a:lvl7pPr>
            <a:lvl8pPr marL="5274579" indent="0">
              <a:buNone/>
              <a:defRPr sz="1648"/>
            </a:lvl8pPr>
            <a:lvl9pPr marL="6028091" indent="0">
              <a:buNone/>
              <a:defRPr sz="1648"/>
            </a:lvl9pPr>
          </a:lstStyle>
          <a:p>
            <a:pPr lvl="0"/>
            <a:r>
              <a:rPr lang="en-US"/>
              <a:t>Click to edit Master text styles</a:t>
            </a:r>
          </a:p>
        </p:txBody>
      </p:sp>
      <p:sp>
        <p:nvSpPr>
          <p:cNvPr id="5" name="Date Placeholder 4">
            <a:extLst>
              <a:ext uri="{FF2B5EF4-FFF2-40B4-BE49-F238E27FC236}">
                <a16:creationId xmlns:a16="http://schemas.microsoft.com/office/drawing/2014/main" id="{D5CDDD65-2BB1-4348-B8F1-5B2D012A1FBD}"/>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6" name="Footer Placeholder 5">
            <a:extLst>
              <a:ext uri="{FF2B5EF4-FFF2-40B4-BE49-F238E27FC236}">
                <a16:creationId xmlns:a16="http://schemas.microsoft.com/office/drawing/2014/main" id="{12840CAB-8AB3-B14B-8571-51F093461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D853A-E980-5547-9CF8-979831CD0F66}"/>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265287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FB47-66FC-6C4F-94E9-037BCA075789}"/>
              </a:ext>
            </a:extLst>
          </p:cNvPr>
          <p:cNvSpPr>
            <a:spLocks noGrp="1"/>
          </p:cNvSpPr>
          <p:nvPr>
            <p:ph type="title"/>
          </p:nvPr>
        </p:nvSpPr>
        <p:spPr>
          <a:xfrm>
            <a:off x="1384776" y="753533"/>
            <a:ext cx="6484095" cy="2637367"/>
          </a:xfrm>
        </p:spPr>
        <p:txBody>
          <a:bodyPr anchor="b"/>
          <a:lstStyle>
            <a:lvl1pPr>
              <a:defRPr sz="5274"/>
            </a:lvl1pPr>
          </a:lstStyle>
          <a:p>
            <a:r>
              <a:rPr lang="en-US"/>
              <a:t>Click to edit Master title style</a:t>
            </a:r>
          </a:p>
        </p:txBody>
      </p:sp>
      <p:sp>
        <p:nvSpPr>
          <p:cNvPr id="3" name="Picture Placeholder 2">
            <a:extLst>
              <a:ext uri="{FF2B5EF4-FFF2-40B4-BE49-F238E27FC236}">
                <a16:creationId xmlns:a16="http://schemas.microsoft.com/office/drawing/2014/main" id="{2BD6326D-5F02-2349-ABD9-EBB81A0A1935}"/>
              </a:ext>
            </a:extLst>
          </p:cNvPr>
          <p:cNvSpPr>
            <a:spLocks noGrp="1"/>
          </p:cNvSpPr>
          <p:nvPr>
            <p:ph type="pic" idx="1"/>
          </p:nvPr>
        </p:nvSpPr>
        <p:spPr>
          <a:xfrm>
            <a:off x="8546861" y="1627424"/>
            <a:ext cx="10177701" cy="8032456"/>
          </a:xfrm>
        </p:spPr>
        <p:txBody>
          <a:bodyPr/>
          <a:lstStyle>
            <a:lvl1pPr marL="0" indent="0">
              <a:buNone/>
              <a:defRPr sz="5274"/>
            </a:lvl1pPr>
            <a:lvl2pPr marL="753511" indent="0">
              <a:buNone/>
              <a:defRPr sz="4615"/>
            </a:lvl2pPr>
            <a:lvl3pPr marL="1507023" indent="0">
              <a:buNone/>
              <a:defRPr sz="3955"/>
            </a:lvl3pPr>
            <a:lvl4pPr marL="2260534" indent="0">
              <a:buNone/>
              <a:defRPr sz="3296"/>
            </a:lvl4pPr>
            <a:lvl5pPr marL="3014045" indent="0">
              <a:buNone/>
              <a:defRPr sz="3296"/>
            </a:lvl5pPr>
            <a:lvl6pPr marL="3767557" indent="0">
              <a:buNone/>
              <a:defRPr sz="3296"/>
            </a:lvl6pPr>
            <a:lvl7pPr marL="4521068" indent="0">
              <a:buNone/>
              <a:defRPr sz="3296"/>
            </a:lvl7pPr>
            <a:lvl8pPr marL="5274579" indent="0">
              <a:buNone/>
              <a:defRPr sz="3296"/>
            </a:lvl8pPr>
            <a:lvl9pPr marL="6028091" indent="0">
              <a:buNone/>
              <a:defRPr sz="3296"/>
            </a:lvl9pPr>
          </a:lstStyle>
          <a:p>
            <a:endParaRPr lang="en-US"/>
          </a:p>
        </p:txBody>
      </p:sp>
      <p:sp>
        <p:nvSpPr>
          <p:cNvPr id="4" name="Text Placeholder 3">
            <a:extLst>
              <a:ext uri="{FF2B5EF4-FFF2-40B4-BE49-F238E27FC236}">
                <a16:creationId xmlns:a16="http://schemas.microsoft.com/office/drawing/2014/main" id="{C90699A9-62BD-D645-9776-9BEED2075304}"/>
              </a:ext>
            </a:extLst>
          </p:cNvPr>
          <p:cNvSpPr>
            <a:spLocks noGrp="1"/>
          </p:cNvSpPr>
          <p:nvPr>
            <p:ph type="body" sz="half" idx="2"/>
          </p:nvPr>
        </p:nvSpPr>
        <p:spPr>
          <a:xfrm>
            <a:off x="1384776" y="3390900"/>
            <a:ext cx="6484095" cy="6282062"/>
          </a:xfrm>
        </p:spPr>
        <p:txBody>
          <a:bodyPr/>
          <a:lstStyle>
            <a:lvl1pPr marL="0" indent="0">
              <a:buNone/>
              <a:defRPr sz="2637"/>
            </a:lvl1pPr>
            <a:lvl2pPr marL="753511" indent="0">
              <a:buNone/>
              <a:defRPr sz="2307"/>
            </a:lvl2pPr>
            <a:lvl3pPr marL="1507023" indent="0">
              <a:buNone/>
              <a:defRPr sz="1978"/>
            </a:lvl3pPr>
            <a:lvl4pPr marL="2260534" indent="0">
              <a:buNone/>
              <a:defRPr sz="1648"/>
            </a:lvl4pPr>
            <a:lvl5pPr marL="3014045" indent="0">
              <a:buNone/>
              <a:defRPr sz="1648"/>
            </a:lvl5pPr>
            <a:lvl6pPr marL="3767557" indent="0">
              <a:buNone/>
              <a:defRPr sz="1648"/>
            </a:lvl6pPr>
            <a:lvl7pPr marL="4521068" indent="0">
              <a:buNone/>
              <a:defRPr sz="1648"/>
            </a:lvl7pPr>
            <a:lvl8pPr marL="5274579" indent="0">
              <a:buNone/>
              <a:defRPr sz="1648"/>
            </a:lvl8pPr>
            <a:lvl9pPr marL="6028091" indent="0">
              <a:buNone/>
              <a:defRPr sz="1648"/>
            </a:lvl9pPr>
          </a:lstStyle>
          <a:p>
            <a:pPr lvl="0"/>
            <a:r>
              <a:rPr lang="en-US"/>
              <a:t>Click to edit Master text styles</a:t>
            </a:r>
          </a:p>
        </p:txBody>
      </p:sp>
      <p:sp>
        <p:nvSpPr>
          <p:cNvPr id="5" name="Date Placeholder 4">
            <a:extLst>
              <a:ext uri="{FF2B5EF4-FFF2-40B4-BE49-F238E27FC236}">
                <a16:creationId xmlns:a16="http://schemas.microsoft.com/office/drawing/2014/main" id="{4419F065-B1C7-294F-92C5-912D5BC4F159}"/>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6" name="Footer Placeholder 5">
            <a:extLst>
              <a:ext uri="{FF2B5EF4-FFF2-40B4-BE49-F238E27FC236}">
                <a16:creationId xmlns:a16="http://schemas.microsoft.com/office/drawing/2014/main" id="{85743913-6EE4-104D-AB58-376FD18EE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CA80C-BE2B-E942-A8A8-85436CA37EBE}"/>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3597667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4D54B-E688-3244-82DE-3012CDF38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0DF478-A194-3843-9D9F-2A8C25C07D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78D42-6D2F-1446-8C1F-0BFC2E124574}"/>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5" name="Footer Placeholder 4">
            <a:extLst>
              <a:ext uri="{FF2B5EF4-FFF2-40B4-BE49-F238E27FC236}">
                <a16:creationId xmlns:a16="http://schemas.microsoft.com/office/drawing/2014/main" id="{94A1DCAB-0DA0-C24A-9F06-8473180AA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5FAED-E1E9-3E4F-A281-0DFACFE4422F}"/>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404188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8CB875-2B4A-B341-953A-5C1970199181}"/>
              </a:ext>
            </a:extLst>
          </p:cNvPr>
          <p:cNvSpPr>
            <a:spLocks noGrp="1"/>
          </p:cNvSpPr>
          <p:nvPr>
            <p:ph type="title" orient="vert"/>
          </p:nvPr>
        </p:nvSpPr>
        <p:spPr>
          <a:xfrm>
            <a:off x="14386996" y="601780"/>
            <a:ext cx="4334947" cy="957877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E574B0-D3B2-D341-B01A-C85BB05BBBCA}"/>
              </a:ext>
            </a:extLst>
          </p:cNvPr>
          <p:cNvSpPr>
            <a:spLocks noGrp="1"/>
          </p:cNvSpPr>
          <p:nvPr>
            <p:ph type="body" orient="vert" idx="1"/>
          </p:nvPr>
        </p:nvSpPr>
        <p:spPr>
          <a:xfrm>
            <a:off x="1382157" y="601780"/>
            <a:ext cx="12753538" cy="95787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73466-705F-A648-A26A-BFBA11A70A67}"/>
              </a:ext>
            </a:extLst>
          </p:cNvPr>
          <p:cNvSpPr>
            <a:spLocks noGrp="1"/>
          </p:cNvSpPr>
          <p:nvPr>
            <p:ph type="dt" sz="half" idx="10"/>
          </p:nvPr>
        </p:nvSpPr>
        <p:spPr/>
        <p:txBody>
          <a:bodyPr/>
          <a:lstStyle/>
          <a:p>
            <a:fld id="{54F96639-6403-B345-90D0-3D7E3A964AB0}" type="datetimeFigureOut">
              <a:rPr lang="en-US" smtClean="0"/>
              <a:t>10/19/2021</a:t>
            </a:fld>
            <a:endParaRPr lang="en-US"/>
          </a:p>
        </p:txBody>
      </p:sp>
      <p:sp>
        <p:nvSpPr>
          <p:cNvPr id="5" name="Footer Placeholder 4">
            <a:extLst>
              <a:ext uri="{FF2B5EF4-FFF2-40B4-BE49-F238E27FC236}">
                <a16:creationId xmlns:a16="http://schemas.microsoft.com/office/drawing/2014/main" id="{7A0039A5-245D-A64D-9392-8918C6CDF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991A7-4129-AD45-836D-EBB96AA3209A}"/>
              </a:ext>
            </a:extLst>
          </p:cNvPr>
          <p:cNvSpPr>
            <a:spLocks noGrp="1"/>
          </p:cNvSpPr>
          <p:nvPr>
            <p:ph type="sldNum" sz="quarter" idx="12"/>
          </p:nvPr>
        </p:nvSpPr>
        <p:spPr/>
        <p:txBody>
          <a:bodyPr/>
          <a:lstStyle/>
          <a:p>
            <a:fld id="{DFEE68E9-058C-DF45-9942-BB47D667167A}" type="slidenum">
              <a:rPr lang="en-US" smtClean="0"/>
              <a:t>‹#›</a:t>
            </a:fld>
            <a:endParaRPr lang="en-US"/>
          </a:p>
        </p:txBody>
      </p:sp>
    </p:spTree>
    <p:extLst>
      <p:ext uri="{BB962C8B-B14F-4D97-AF65-F5344CB8AC3E}">
        <p14:creationId xmlns:p14="http://schemas.microsoft.com/office/powerpoint/2010/main" val="179511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xfrm>
            <a:off x="18826652" y="10793345"/>
            <a:ext cx="858613" cy="38044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396820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85325" y="1636227"/>
            <a:ext cx="18733486" cy="451065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26"/>
            </a:lvl1pPr>
            <a:lvl2pPr lvl="1" algn="ctr">
              <a:spcBef>
                <a:spcPts val="0"/>
              </a:spcBef>
              <a:spcAft>
                <a:spcPts val="0"/>
              </a:spcAft>
              <a:buSzPts val="5200"/>
              <a:buNone/>
              <a:defRPr sz="11426"/>
            </a:lvl2pPr>
            <a:lvl3pPr lvl="2" algn="ctr">
              <a:spcBef>
                <a:spcPts val="0"/>
              </a:spcBef>
              <a:spcAft>
                <a:spcPts val="0"/>
              </a:spcAft>
              <a:buSzPts val="5200"/>
              <a:buNone/>
              <a:defRPr sz="11426"/>
            </a:lvl3pPr>
            <a:lvl4pPr lvl="3" algn="ctr">
              <a:spcBef>
                <a:spcPts val="0"/>
              </a:spcBef>
              <a:spcAft>
                <a:spcPts val="0"/>
              </a:spcAft>
              <a:buSzPts val="5200"/>
              <a:buNone/>
              <a:defRPr sz="11426"/>
            </a:lvl4pPr>
            <a:lvl5pPr lvl="4" algn="ctr">
              <a:spcBef>
                <a:spcPts val="0"/>
              </a:spcBef>
              <a:spcAft>
                <a:spcPts val="0"/>
              </a:spcAft>
              <a:buSzPts val="5200"/>
              <a:buNone/>
              <a:defRPr sz="11426"/>
            </a:lvl5pPr>
            <a:lvl6pPr lvl="5" algn="ctr">
              <a:spcBef>
                <a:spcPts val="0"/>
              </a:spcBef>
              <a:spcAft>
                <a:spcPts val="0"/>
              </a:spcAft>
              <a:buSzPts val="5200"/>
              <a:buNone/>
              <a:defRPr sz="11426"/>
            </a:lvl6pPr>
            <a:lvl7pPr lvl="6" algn="ctr">
              <a:spcBef>
                <a:spcPts val="0"/>
              </a:spcBef>
              <a:spcAft>
                <a:spcPts val="0"/>
              </a:spcAft>
              <a:buSzPts val="5200"/>
              <a:buNone/>
              <a:defRPr sz="11426"/>
            </a:lvl7pPr>
            <a:lvl8pPr lvl="7" algn="ctr">
              <a:spcBef>
                <a:spcPts val="0"/>
              </a:spcBef>
              <a:spcAft>
                <a:spcPts val="0"/>
              </a:spcAft>
              <a:buSzPts val="5200"/>
              <a:buNone/>
              <a:defRPr sz="11426"/>
            </a:lvl8pPr>
            <a:lvl9pPr lvl="8" algn="ctr">
              <a:spcBef>
                <a:spcPts val="0"/>
              </a:spcBef>
              <a:spcAft>
                <a:spcPts val="0"/>
              </a:spcAft>
              <a:buSzPts val="5200"/>
              <a:buNone/>
              <a:defRPr sz="11426"/>
            </a:lvl9pPr>
          </a:lstStyle>
          <a:p>
            <a:endParaRPr/>
          </a:p>
        </p:txBody>
      </p:sp>
      <p:sp>
        <p:nvSpPr>
          <p:cNvPr id="11" name="Google Shape;11;p2"/>
          <p:cNvSpPr txBox="1">
            <a:spLocks noGrp="1"/>
          </p:cNvSpPr>
          <p:nvPr>
            <p:ph type="subTitle" idx="1"/>
          </p:nvPr>
        </p:nvSpPr>
        <p:spPr>
          <a:xfrm>
            <a:off x="685307" y="6228077"/>
            <a:ext cx="18733486" cy="174176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6152"/>
            </a:lvl1pPr>
            <a:lvl2pPr lvl="1" algn="ctr">
              <a:lnSpc>
                <a:spcPct val="100000"/>
              </a:lnSpc>
              <a:spcBef>
                <a:spcPts val="0"/>
              </a:spcBef>
              <a:spcAft>
                <a:spcPts val="0"/>
              </a:spcAft>
              <a:buSzPts val="2800"/>
              <a:buNone/>
              <a:defRPr sz="6152"/>
            </a:lvl2pPr>
            <a:lvl3pPr lvl="2" algn="ctr">
              <a:lnSpc>
                <a:spcPct val="100000"/>
              </a:lnSpc>
              <a:spcBef>
                <a:spcPts val="0"/>
              </a:spcBef>
              <a:spcAft>
                <a:spcPts val="0"/>
              </a:spcAft>
              <a:buSzPts val="2800"/>
              <a:buNone/>
              <a:defRPr sz="6152"/>
            </a:lvl3pPr>
            <a:lvl4pPr lvl="3" algn="ctr">
              <a:lnSpc>
                <a:spcPct val="100000"/>
              </a:lnSpc>
              <a:spcBef>
                <a:spcPts val="0"/>
              </a:spcBef>
              <a:spcAft>
                <a:spcPts val="0"/>
              </a:spcAft>
              <a:buSzPts val="2800"/>
              <a:buNone/>
              <a:defRPr sz="6152"/>
            </a:lvl4pPr>
            <a:lvl5pPr lvl="4" algn="ctr">
              <a:lnSpc>
                <a:spcPct val="100000"/>
              </a:lnSpc>
              <a:spcBef>
                <a:spcPts val="0"/>
              </a:spcBef>
              <a:spcAft>
                <a:spcPts val="0"/>
              </a:spcAft>
              <a:buSzPts val="2800"/>
              <a:buNone/>
              <a:defRPr sz="6152"/>
            </a:lvl5pPr>
            <a:lvl6pPr lvl="5" algn="ctr">
              <a:lnSpc>
                <a:spcPct val="100000"/>
              </a:lnSpc>
              <a:spcBef>
                <a:spcPts val="0"/>
              </a:spcBef>
              <a:spcAft>
                <a:spcPts val="0"/>
              </a:spcAft>
              <a:buSzPts val="2800"/>
              <a:buNone/>
              <a:defRPr sz="6152"/>
            </a:lvl6pPr>
            <a:lvl7pPr lvl="6" algn="ctr">
              <a:lnSpc>
                <a:spcPct val="100000"/>
              </a:lnSpc>
              <a:spcBef>
                <a:spcPts val="0"/>
              </a:spcBef>
              <a:spcAft>
                <a:spcPts val="0"/>
              </a:spcAft>
              <a:buSzPts val="2800"/>
              <a:buNone/>
              <a:defRPr sz="6152"/>
            </a:lvl7pPr>
            <a:lvl8pPr lvl="7" algn="ctr">
              <a:lnSpc>
                <a:spcPct val="100000"/>
              </a:lnSpc>
              <a:spcBef>
                <a:spcPts val="0"/>
              </a:spcBef>
              <a:spcAft>
                <a:spcPts val="0"/>
              </a:spcAft>
              <a:buSzPts val="2800"/>
              <a:buNone/>
              <a:defRPr sz="6152"/>
            </a:lvl8pPr>
            <a:lvl9pPr lvl="8" algn="ctr">
              <a:lnSpc>
                <a:spcPct val="100000"/>
              </a:lnSpc>
              <a:spcBef>
                <a:spcPts val="0"/>
              </a:spcBef>
              <a:spcAft>
                <a:spcPts val="0"/>
              </a:spcAft>
              <a:buSzPts val="2800"/>
              <a:buNone/>
              <a:defRPr sz="6152"/>
            </a:lvl9pPr>
          </a:lstStyle>
          <a:p>
            <a:endParaRPr/>
          </a:p>
        </p:txBody>
      </p:sp>
      <p:sp>
        <p:nvSpPr>
          <p:cNvPr id="12" name="Google Shape;12;p2"/>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9897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85307" y="4726560"/>
            <a:ext cx="18733486" cy="1849881"/>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911"/>
            </a:lvl1pPr>
            <a:lvl2pPr lvl="1" algn="ctr">
              <a:spcBef>
                <a:spcPts val="0"/>
              </a:spcBef>
              <a:spcAft>
                <a:spcPts val="0"/>
              </a:spcAft>
              <a:buSzPts val="3600"/>
              <a:buNone/>
              <a:defRPr sz="7911"/>
            </a:lvl2pPr>
            <a:lvl3pPr lvl="2" algn="ctr">
              <a:spcBef>
                <a:spcPts val="0"/>
              </a:spcBef>
              <a:spcAft>
                <a:spcPts val="0"/>
              </a:spcAft>
              <a:buSzPts val="3600"/>
              <a:buNone/>
              <a:defRPr sz="7911"/>
            </a:lvl3pPr>
            <a:lvl4pPr lvl="3" algn="ctr">
              <a:spcBef>
                <a:spcPts val="0"/>
              </a:spcBef>
              <a:spcAft>
                <a:spcPts val="0"/>
              </a:spcAft>
              <a:buSzPts val="3600"/>
              <a:buNone/>
              <a:defRPr sz="7911"/>
            </a:lvl4pPr>
            <a:lvl5pPr lvl="4" algn="ctr">
              <a:spcBef>
                <a:spcPts val="0"/>
              </a:spcBef>
              <a:spcAft>
                <a:spcPts val="0"/>
              </a:spcAft>
              <a:buSzPts val="3600"/>
              <a:buNone/>
              <a:defRPr sz="7911"/>
            </a:lvl5pPr>
            <a:lvl6pPr lvl="5" algn="ctr">
              <a:spcBef>
                <a:spcPts val="0"/>
              </a:spcBef>
              <a:spcAft>
                <a:spcPts val="0"/>
              </a:spcAft>
              <a:buSzPts val="3600"/>
              <a:buNone/>
              <a:defRPr sz="7911"/>
            </a:lvl6pPr>
            <a:lvl7pPr lvl="6" algn="ctr">
              <a:spcBef>
                <a:spcPts val="0"/>
              </a:spcBef>
              <a:spcAft>
                <a:spcPts val="0"/>
              </a:spcAft>
              <a:buSzPts val="3600"/>
              <a:buNone/>
              <a:defRPr sz="7911"/>
            </a:lvl7pPr>
            <a:lvl8pPr lvl="7" algn="ctr">
              <a:spcBef>
                <a:spcPts val="0"/>
              </a:spcBef>
              <a:spcAft>
                <a:spcPts val="0"/>
              </a:spcAft>
              <a:buSzPts val="3600"/>
              <a:buNone/>
              <a:defRPr sz="7911"/>
            </a:lvl8pPr>
            <a:lvl9pPr lvl="8" algn="ctr">
              <a:spcBef>
                <a:spcPts val="0"/>
              </a:spcBef>
              <a:spcAft>
                <a:spcPts val="0"/>
              </a:spcAft>
              <a:buSzPts val="3600"/>
              <a:buNone/>
              <a:defRPr sz="7911"/>
            </a:lvl9pPr>
          </a:lstStyle>
          <a:p>
            <a:endParaRPr/>
          </a:p>
        </p:txBody>
      </p:sp>
      <p:sp>
        <p:nvSpPr>
          <p:cNvPr id="15" name="Google Shape;15;p3"/>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877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85307" y="977957"/>
            <a:ext cx="18733486" cy="1258526"/>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85307" y="2532599"/>
            <a:ext cx="18733486" cy="7507644"/>
          </a:xfrm>
          <a:prstGeom prst="rect">
            <a:avLst/>
          </a:prstGeom>
        </p:spPr>
        <p:txBody>
          <a:bodyPr spcFirstLastPara="1" wrap="square" lIns="91425" tIns="91425" rIns="91425" bIns="91425" anchor="t" anchorCtr="0">
            <a:normAutofit/>
          </a:bodyPr>
          <a:lstStyle>
            <a:lvl1pPr marL="1004657" lvl="0" indent="-753493">
              <a:spcBef>
                <a:spcPts val="0"/>
              </a:spcBef>
              <a:spcAft>
                <a:spcPts val="0"/>
              </a:spcAft>
              <a:buSzPts val="1800"/>
              <a:buChar char="●"/>
              <a:defRPr/>
            </a:lvl1pPr>
            <a:lvl2pPr marL="2009314" lvl="1" indent="-697679">
              <a:spcBef>
                <a:spcPts val="0"/>
              </a:spcBef>
              <a:spcAft>
                <a:spcPts val="0"/>
              </a:spcAft>
              <a:buSzPts val="1400"/>
              <a:buChar char="○"/>
              <a:defRPr/>
            </a:lvl2pPr>
            <a:lvl3pPr marL="3013969" lvl="2" indent="-697679">
              <a:spcBef>
                <a:spcPts val="0"/>
              </a:spcBef>
              <a:spcAft>
                <a:spcPts val="0"/>
              </a:spcAft>
              <a:buSzPts val="1400"/>
              <a:buChar char="■"/>
              <a:defRPr/>
            </a:lvl3pPr>
            <a:lvl4pPr marL="4018627" lvl="3" indent="-697679">
              <a:spcBef>
                <a:spcPts val="0"/>
              </a:spcBef>
              <a:spcAft>
                <a:spcPts val="0"/>
              </a:spcAft>
              <a:buSzPts val="1400"/>
              <a:buChar char="●"/>
              <a:defRPr/>
            </a:lvl4pPr>
            <a:lvl5pPr marL="5023284" lvl="4" indent="-697679">
              <a:spcBef>
                <a:spcPts val="0"/>
              </a:spcBef>
              <a:spcAft>
                <a:spcPts val="0"/>
              </a:spcAft>
              <a:buSzPts val="1400"/>
              <a:buChar char="○"/>
              <a:defRPr/>
            </a:lvl5pPr>
            <a:lvl6pPr marL="6027941" lvl="5" indent="-697679">
              <a:spcBef>
                <a:spcPts val="0"/>
              </a:spcBef>
              <a:spcAft>
                <a:spcPts val="0"/>
              </a:spcAft>
              <a:buSzPts val="1400"/>
              <a:buChar char="■"/>
              <a:defRPr/>
            </a:lvl6pPr>
            <a:lvl7pPr marL="7032596" lvl="6" indent="-697679">
              <a:spcBef>
                <a:spcPts val="0"/>
              </a:spcBef>
              <a:spcAft>
                <a:spcPts val="0"/>
              </a:spcAft>
              <a:buSzPts val="1400"/>
              <a:buChar char="●"/>
              <a:defRPr/>
            </a:lvl7pPr>
            <a:lvl8pPr marL="8037253" lvl="7" indent="-697679">
              <a:spcBef>
                <a:spcPts val="0"/>
              </a:spcBef>
              <a:spcAft>
                <a:spcPts val="0"/>
              </a:spcAft>
              <a:buSzPts val="1400"/>
              <a:buChar char="○"/>
              <a:defRPr/>
            </a:lvl8pPr>
            <a:lvl9pPr marL="9041910" lvl="8" indent="-69767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7520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85307" y="977957"/>
            <a:ext cx="18733486" cy="1258526"/>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85307" y="2532599"/>
            <a:ext cx="8794225" cy="7507644"/>
          </a:xfrm>
          <a:prstGeom prst="rect">
            <a:avLst/>
          </a:prstGeom>
        </p:spPr>
        <p:txBody>
          <a:bodyPr spcFirstLastPara="1" wrap="square" lIns="91425" tIns="91425" rIns="91425" bIns="91425" anchor="t" anchorCtr="0">
            <a:normAutofit/>
          </a:bodyPr>
          <a:lstStyle>
            <a:lvl1pPr marL="1004657" lvl="0" indent="-697679">
              <a:spcBef>
                <a:spcPts val="0"/>
              </a:spcBef>
              <a:spcAft>
                <a:spcPts val="0"/>
              </a:spcAft>
              <a:buSzPts val="1400"/>
              <a:buChar char="●"/>
              <a:defRPr sz="3077"/>
            </a:lvl1pPr>
            <a:lvl2pPr marL="2009314" lvl="1" indent="-669771">
              <a:spcBef>
                <a:spcPts val="0"/>
              </a:spcBef>
              <a:spcAft>
                <a:spcPts val="0"/>
              </a:spcAft>
              <a:buSzPts val="1200"/>
              <a:buChar char="○"/>
              <a:defRPr sz="2637"/>
            </a:lvl2pPr>
            <a:lvl3pPr marL="3013969" lvl="2" indent="-669771">
              <a:spcBef>
                <a:spcPts val="0"/>
              </a:spcBef>
              <a:spcAft>
                <a:spcPts val="0"/>
              </a:spcAft>
              <a:buSzPts val="1200"/>
              <a:buChar char="■"/>
              <a:defRPr sz="2637"/>
            </a:lvl3pPr>
            <a:lvl4pPr marL="4018627" lvl="3" indent="-669771">
              <a:spcBef>
                <a:spcPts val="0"/>
              </a:spcBef>
              <a:spcAft>
                <a:spcPts val="0"/>
              </a:spcAft>
              <a:buSzPts val="1200"/>
              <a:buChar char="●"/>
              <a:defRPr sz="2637"/>
            </a:lvl4pPr>
            <a:lvl5pPr marL="5023284" lvl="4" indent="-669771">
              <a:spcBef>
                <a:spcPts val="0"/>
              </a:spcBef>
              <a:spcAft>
                <a:spcPts val="0"/>
              </a:spcAft>
              <a:buSzPts val="1200"/>
              <a:buChar char="○"/>
              <a:defRPr sz="2637"/>
            </a:lvl5pPr>
            <a:lvl6pPr marL="6027941" lvl="5" indent="-669771">
              <a:spcBef>
                <a:spcPts val="0"/>
              </a:spcBef>
              <a:spcAft>
                <a:spcPts val="0"/>
              </a:spcAft>
              <a:buSzPts val="1200"/>
              <a:buChar char="■"/>
              <a:defRPr sz="2637"/>
            </a:lvl6pPr>
            <a:lvl7pPr marL="7032596" lvl="6" indent="-669771">
              <a:spcBef>
                <a:spcPts val="0"/>
              </a:spcBef>
              <a:spcAft>
                <a:spcPts val="0"/>
              </a:spcAft>
              <a:buSzPts val="1200"/>
              <a:buChar char="●"/>
              <a:defRPr sz="2637"/>
            </a:lvl7pPr>
            <a:lvl8pPr marL="8037253" lvl="7" indent="-669771">
              <a:spcBef>
                <a:spcPts val="0"/>
              </a:spcBef>
              <a:spcAft>
                <a:spcPts val="0"/>
              </a:spcAft>
              <a:buSzPts val="1200"/>
              <a:buChar char="○"/>
              <a:defRPr sz="2637"/>
            </a:lvl8pPr>
            <a:lvl9pPr marL="9041910" lvl="8" indent="-669771">
              <a:spcBef>
                <a:spcPts val="0"/>
              </a:spcBef>
              <a:spcAft>
                <a:spcPts val="0"/>
              </a:spcAft>
              <a:buSzPts val="1200"/>
              <a:buChar char="■"/>
              <a:defRPr sz="2637"/>
            </a:lvl9pPr>
          </a:lstStyle>
          <a:p>
            <a:endParaRPr/>
          </a:p>
        </p:txBody>
      </p:sp>
      <p:sp>
        <p:nvSpPr>
          <p:cNvPr id="23" name="Google Shape;23;p5"/>
          <p:cNvSpPr txBox="1">
            <a:spLocks noGrp="1"/>
          </p:cNvSpPr>
          <p:nvPr>
            <p:ph type="body" idx="2"/>
          </p:nvPr>
        </p:nvSpPr>
        <p:spPr>
          <a:xfrm>
            <a:off x="10624568" y="2532599"/>
            <a:ext cx="8794225" cy="7507644"/>
          </a:xfrm>
          <a:prstGeom prst="rect">
            <a:avLst/>
          </a:prstGeom>
        </p:spPr>
        <p:txBody>
          <a:bodyPr spcFirstLastPara="1" wrap="square" lIns="91425" tIns="91425" rIns="91425" bIns="91425" anchor="t" anchorCtr="0">
            <a:normAutofit/>
          </a:bodyPr>
          <a:lstStyle>
            <a:lvl1pPr marL="1004657" lvl="0" indent="-697679">
              <a:spcBef>
                <a:spcPts val="0"/>
              </a:spcBef>
              <a:spcAft>
                <a:spcPts val="0"/>
              </a:spcAft>
              <a:buSzPts val="1400"/>
              <a:buChar char="●"/>
              <a:defRPr sz="3077"/>
            </a:lvl1pPr>
            <a:lvl2pPr marL="2009314" lvl="1" indent="-669771">
              <a:spcBef>
                <a:spcPts val="0"/>
              </a:spcBef>
              <a:spcAft>
                <a:spcPts val="0"/>
              </a:spcAft>
              <a:buSzPts val="1200"/>
              <a:buChar char="○"/>
              <a:defRPr sz="2637"/>
            </a:lvl2pPr>
            <a:lvl3pPr marL="3013969" lvl="2" indent="-669771">
              <a:spcBef>
                <a:spcPts val="0"/>
              </a:spcBef>
              <a:spcAft>
                <a:spcPts val="0"/>
              </a:spcAft>
              <a:buSzPts val="1200"/>
              <a:buChar char="■"/>
              <a:defRPr sz="2637"/>
            </a:lvl3pPr>
            <a:lvl4pPr marL="4018627" lvl="3" indent="-669771">
              <a:spcBef>
                <a:spcPts val="0"/>
              </a:spcBef>
              <a:spcAft>
                <a:spcPts val="0"/>
              </a:spcAft>
              <a:buSzPts val="1200"/>
              <a:buChar char="●"/>
              <a:defRPr sz="2637"/>
            </a:lvl4pPr>
            <a:lvl5pPr marL="5023284" lvl="4" indent="-669771">
              <a:spcBef>
                <a:spcPts val="0"/>
              </a:spcBef>
              <a:spcAft>
                <a:spcPts val="0"/>
              </a:spcAft>
              <a:buSzPts val="1200"/>
              <a:buChar char="○"/>
              <a:defRPr sz="2637"/>
            </a:lvl5pPr>
            <a:lvl6pPr marL="6027941" lvl="5" indent="-669771">
              <a:spcBef>
                <a:spcPts val="0"/>
              </a:spcBef>
              <a:spcAft>
                <a:spcPts val="0"/>
              </a:spcAft>
              <a:buSzPts val="1200"/>
              <a:buChar char="■"/>
              <a:defRPr sz="2637"/>
            </a:lvl6pPr>
            <a:lvl7pPr marL="7032596" lvl="6" indent="-669771">
              <a:spcBef>
                <a:spcPts val="0"/>
              </a:spcBef>
              <a:spcAft>
                <a:spcPts val="0"/>
              </a:spcAft>
              <a:buSzPts val="1200"/>
              <a:buChar char="●"/>
              <a:defRPr sz="2637"/>
            </a:lvl7pPr>
            <a:lvl8pPr marL="8037253" lvl="7" indent="-669771">
              <a:spcBef>
                <a:spcPts val="0"/>
              </a:spcBef>
              <a:spcAft>
                <a:spcPts val="0"/>
              </a:spcAft>
              <a:buSzPts val="1200"/>
              <a:buChar char="○"/>
              <a:defRPr sz="2637"/>
            </a:lvl8pPr>
            <a:lvl9pPr marL="9041910" lvl="8" indent="-669771">
              <a:spcBef>
                <a:spcPts val="0"/>
              </a:spcBef>
              <a:spcAft>
                <a:spcPts val="0"/>
              </a:spcAft>
              <a:buSzPts val="1200"/>
              <a:buChar char="■"/>
              <a:defRPr sz="2637"/>
            </a:lvl9pPr>
          </a:lstStyle>
          <a:p>
            <a:endParaRPr/>
          </a:p>
        </p:txBody>
      </p:sp>
      <p:sp>
        <p:nvSpPr>
          <p:cNvPr id="24" name="Google Shape;24;p5"/>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2399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85307" y="977957"/>
            <a:ext cx="18733486" cy="1258526"/>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9121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85307" y="1220948"/>
            <a:ext cx="6173700" cy="1660674"/>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5274"/>
            </a:lvl1pPr>
            <a:lvl2pPr lvl="1">
              <a:spcBef>
                <a:spcPts val="0"/>
              </a:spcBef>
              <a:spcAft>
                <a:spcPts val="0"/>
              </a:spcAft>
              <a:buSzPts val="2400"/>
              <a:buNone/>
              <a:defRPr sz="5274"/>
            </a:lvl2pPr>
            <a:lvl3pPr lvl="2">
              <a:spcBef>
                <a:spcPts val="0"/>
              </a:spcBef>
              <a:spcAft>
                <a:spcPts val="0"/>
              </a:spcAft>
              <a:buSzPts val="2400"/>
              <a:buNone/>
              <a:defRPr sz="5274"/>
            </a:lvl3pPr>
            <a:lvl4pPr lvl="3">
              <a:spcBef>
                <a:spcPts val="0"/>
              </a:spcBef>
              <a:spcAft>
                <a:spcPts val="0"/>
              </a:spcAft>
              <a:buSzPts val="2400"/>
              <a:buNone/>
              <a:defRPr sz="5274"/>
            </a:lvl4pPr>
            <a:lvl5pPr lvl="4">
              <a:spcBef>
                <a:spcPts val="0"/>
              </a:spcBef>
              <a:spcAft>
                <a:spcPts val="0"/>
              </a:spcAft>
              <a:buSzPts val="2400"/>
              <a:buNone/>
              <a:defRPr sz="5274"/>
            </a:lvl5pPr>
            <a:lvl6pPr lvl="5">
              <a:spcBef>
                <a:spcPts val="0"/>
              </a:spcBef>
              <a:spcAft>
                <a:spcPts val="0"/>
              </a:spcAft>
              <a:buSzPts val="2400"/>
              <a:buNone/>
              <a:defRPr sz="5274"/>
            </a:lvl6pPr>
            <a:lvl7pPr lvl="6">
              <a:spcBef>
                <a:spcPts val="0"/>
              </a:spcBef>
              <a:spcAft>
                <a:spcPts val="0"/>
              </a:spcAft>
              <a:buSzPts val="2400"/>
              <a:buNone/>
              <a:defRPr sz="5274"/>
            </a:lvl7pPr>
            <a:lvl8pPr lvl="7">
              <a:spcBef>
                <a:spcPts val="0"/>
              </a:spcBef>
              <a:spcAft>
                <a:spcPts val="0"/>
              </a:spcAft>
              <a:buSzPts val="2400"/>
              <a:buNone/>
              <a:defRPr sz="5274"/>
            </a:lvl8pPr>
            <a:lvl9pPr lvl="8">
              <a:spcBef>
                <a:spcPts val="0"/>
              </a:spcBef>
              <a:spcAft>
                <a:spcPts val="0"/>
              </a:spcAft>
              <a:buSzPts val="2400"/>
              <a:buNone/>
              <a:defRPr sz="5274"/>
            </a:lvl9pPr>
          </a:lstStyle>
          <a:p>
            <a:endParaRPr/>
          </a:p>
        </p:txBody>
      </p:sp>
      <p:sp>
        <p:nvSpPr>
          <p:cNvPr id="30" name="Google Shape;30;p7"/>
          <p:cNvSpPr txBox="1">
            <a:spLocks noGrp="1"/>
          </p:cNvSpPr>
          <p:nvPr>
            <p:ph type="body" idx="1"/>
          </p:nvPr>
        </p:nvSpPr>
        <p:spPr>
          <a:xfrm>
            <a:off x="685307" y="3053689"/>
            <a:ext cx="6173700" cy="6986830"/>
          </a:xfrm>
          <a:prstGeom prst="rect">
            <a:avLst/>
          </a:prstGeom>
        </p:spPr>
        <p:txBody>
          <a:bodyPr spcFirstLastPara="1" wrap="square" lIns="91425" tIns="91425" rIns="91425" bIns="91425" anchor="t" anchorCtr="0">
            <a:normAutofit/>
          </a:bodyPr>
          <a:lstStyle>
            <a:lvl1pPr marL="1004657" lvl="0" indent="-669771">
              <a:spcBef>
                <a:spcPts val="0"/>
              </a:spcBef>
              <a:spcAft>
                <a:spcPts val="0"/>
              </a:spcAft>
              <a:buSzPts val="1200"/>
              <a:buChar char="●"/>
              <a:defRPr sz="2637"/>
            </a:lvl1pPr>
            <a:lvl2pPr marL="2009314" lvl="1" indent="-669771">
              <a:spcBef>
                <a:spcPts val="0"/>
              </a:spcBef>
              <a:spcAft>
                <a:spcPts val="0"/>
              </a:spcAft>
              <a:buSzPts val="1200"/>
              <a:buChar char="○"/>
              <a:defRPr sz="2637"/>
            </a:lvl2pPr>
            <a:lvl3pPr marL="3013969" lvl="2" indent="-669771">
              <a:spcBef>
                <a:spcPts val="0"/>
              </a:spcBef>
              <a:spcAft>
                <a:spcPts val="0"/>
              </a:spcAft>
              <a:buSzPts val="1200"/>
              <a:buChar char="■"/>
              <a:defRPr sz="2637"/>
            </a:lvl3pPr>
            <a:lvl4pPr marL="4018627" lvl="3" indent="-669771">
              <a:spcBef>
                <a:spcPts val="0"/>
              </a:spcBef>
              <a:spcAft>
                <a:spcPts val="0"/>
              </a:spcAft>
              <a:buSzPts val="1200"/>
              <a:buChar char="●"/>
              <a:defRPr sz="2637"/>
            </a:lvl4pPr>
            <a:lvl5pPr marL="5023284" lvl="4" indent="-669771">
              <a:spcBef>
                <a:spcPts val="0"/>
              </a:spcBef>
              <a:spcAft>
                <a:spcPts val="0"/>
              </a:spcAft>
              <a:buSzPts val="1200"/>
              <a:buChar char="○"/>
              <a:defRPr sz="2637"/>
            </a:lvl5pPr>
            <a:lvl6pPr marL="6027941" lvl="5" indent="-669771">
              <a:spcBef>
                <a:spcPts val="0"/>
              </a:spcBef>
              <a:spcAft>
                <a:spcPts val="0"/>
              </a:spcAft>
              <a:buSzPts val="1200"/>
              <a:buChar char="■"/>
              <a:defRPr sz="2637"/>
            </a:lvl6pPr>
            <a:lvl7pPr marL="7032596" lvl="6" indent="-669771">
              <a:spcBef>
                <a:spcPts val="0"/>
              </a:spcBef>
              <a:spcAft>
                <a:spcPts val="0"/>
              </a:spcAft>
              <a:buSzPts val="1200"/>
              <a:buChar char="●"/>
              <a:defRPr sz="2637"/>
            </a:lvl7pPr>
            <a:lvl8pPr marL="8037253" lvl="7" indent="-669771">
              <a:spcBef>
                <a:spcPts val="0"/>
              </a:spcBef>
              <a:spcAft>
                <a:spcPts val="0"/>
              </a:spcAft>
              <a:buSzPts val="1200"/>
              <a:buChar char="○"/>
              <a:defRPr sz="2637"/>
            </a:lvl8pPr>
            <a:lvl9pPr marL="9041910" lvl="8" indent="-669771">
              <a:spcBef>
                <a:spcPts val="0"/>
              </a:spcBef>
              <a:spcAft>
                <a:spcPts val="0"/>
              </a:spcAft>
              <a:buSzPts val="1200"/>
              <a:buChar char="■"/>
              <a:defRPr sz="2637"/>
            </a:lvl9pPr>
          </a:lstStyle>
          <a:p>
            <a:endParaRPr/>
          </a:p>
        </p:txBody>
      </p:sp>
      <p:sp>
        <p:nvSpPr>
          <p:cNvPr id="31" name="Google Shape;31;p7"/>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1510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077870" y="989219"/>
            <a:ext cx="14000316" cy="898965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10548"/>
            </a:lvl1pPr>
            <a:lvl2pPr lvl="1">
              <a:spcBef>
                <a:spcPts val="0"/>
              </a:spcBef>
              <a:spcAft>
                <a:spcPts val="0"/>
              </a:spcAft>
              <a:buSzPts val="4800"/>
              <a:buNone/>
              <a:defRPr sz="10548"/>
            </a:lvl2pPr>
            <a:lvl3pPr lvl="2">
              <a:spcBef>
                <a:spcPts val="0"/>
              </a:spcBef>
              <a:spcAft>
                <a:spcPts val="0"/>
              </a:spcAft>
              <a:buSzPts val="4800"/>
              <a:buNone/>
              <a:defRPr sz="10548"/>
            </a:lvl3pPr>
            <a:lvl4pPr lvl="3">
              <a:spcBef>
                <a:spcPts val="0"/>
              </a:spcBef>
              <a:spcAft>
                <a:spcPts val="0"/>
              </a:spcAft>
              <a:buSzPts val="4800"/>
              <a:buNone/>
              <a:defRPr sz="10548"/>
            </a:lvl4pPr>
            <a:lvl5pPr lvl="4">
              <a:spcBef>
                <a:spcPts val="0"/>
              </a:spcBef>
              <a:spcAft>
                <a:spcPts val="0"/>
              </a:spcAft>
              <a:buSzPts val="4800"/>
              <a:buNone/>
              <a:defRPr sz="10548"/>
            </a:lvl5pPr>
            <a:lvl6pPr lvl="5">
              <a:spcBef>
                <a:spcPts val="0"/>
              </a:spcBef>
              <a:spcAft>
                <a:spcPts val="0"/>
              </a:spcAft>
              <a:buSzPts val="4800"/>
              <a:buNone/>
              <a:defRPr sz="10548"/>
            </a:lvl6pPr>
            <a:lvl7pPr lvl="6">
              <a:spcBef>
                <a:spcPts val="0"/>
              </a:spcBef>
              <a:spcAft>
                <a:spcPts val="0"/>
              </a:spcAft>
              <a:buSzPts val="4800"/>
              <a:buNone/>
              <a:defRPr sz="10548"/>
            </a:lvl7pPr>
            <a:lvl8pPr lvl="7">
              <a:spcBef>
                <a:spcPts val="0"/>
              </a:spcBef>
              <a:spcAft>
                <a:spcPts val="0"/>
              </a:spcAft>
              <a:buSzPts val="4800"/>
              <a:buNone/>
              <a:defRPr sz="10548"/>
            </a:lvl8pPr>
            <a:lvl9pPr lvl="8">
              <a:spcBef>
                <a:spcPts val="0"/>
              </a:spcBef>
              <a:spcAft>
                <a:spcPts val="0"/>
              </a:spcAft>
              <a:buSzPts val="4800"/>
              <a:buNone/>
              <a:defRPr sz="10548"/>
            </a:lvl9pPr>
          </a:lstStyle>
          <a:p>
            <a:endParaRPr/>
          </a:p>
        </p:txBody>
      </p:sp>
      <p:sp>
        <p:nvSpPr>
          <p:cNvPr id="34" name="Google Shape;34;p8"/>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7233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10052050" y="-275"/>
            <a:ext cx="10052050" cy="11303000"/>
          </a:xfrm>
          <a:prstGeom prst="rect">
            <a:avLst/>
          </a:prstGeom>
          <a:solidFill>
            <a:schemeClr val="lt2"/>
          </a:solidFill>
          <a:ln>
            <a:noFill/>
          </a:ln>
        </p:spPr>
        <p:txBody>
          <a:bodyPr spcFirstLastPara="1" wrap="square" lIns="200909" tIns="200909" rIns="200909" bIns="200909" anchor="ctr" anchorCtr="0">
            <a:noAutofit/>
          </a:bodyPr>
          <a:lstStyle/>
          <a:p>
            <a:pPr marL="0" lvl="0" indent="0" algn="l" rtl="0">
              <a:spcBef>
                <a:spcPts val="0"/>
              </a:spcBef>
              <a:spcAft>
                <a:spcPts val="0"/>
              </a:spcAft>
              <a:buNone/>
            </a:pPr>
            <a:endParaRPr sz="3955"/>
          </a:p>
        </p:txBody>
      </p:sp>
      <p:sp>
        <p:nvSpPr>
          <p:cNvPr id="37" name="Google Shape;37;p9"/>
          <p:cNvSpPr txBox="1">
            <a:spLocks noGrp="1"/>
          </p:cNvSpPr>
          <p:nvPr>
            <p:ph type="title"/>
          </p:nvPr>
        </p:nvSpPr>
        <p:spPr>
          <a:xfrm>
            <a:off x="583731" y="2709940"/>
            <a:ext cx="8893822" cy="32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9229"/>
            </a:lvl1pPr>
            <a:lvl2pPr lvl="1" algn="ctr">
              <a:spcBef>
                <a:spcPts val="0"/>
              </a:spcBef>
              <a:spcAft>
                <a:spcPts val="0"/>
              </a:spcAft>
              <a:buSzPts val="4200"/>
              <a:buNone/>
              <a:defRPr sz="9229"/>
            </a:lvl2pPr>
            <a:lvl3pPr lvl="2" algn="ctr">
              <a:spcBef>
                <a:spcPts val="0"/>
              </a:spcBef>
              <a:spcAft>
                <a:spcPts val="0"/>
              </a:spcAft>
              <a:buSzPts val="4200"/>
              <a:buNone/>
              <a:defRPr sz="9229"/>
            </a:lvl3pPr>
            <a:lvl4pPr lvl="3" algn="ctr">
              <a:spcBef>
                <a:spcPts val="0"/>
              </a:spcBef>
              <a:spcAft>
                <a:spcPts val="0"/>
              </a:spcAft>
              <a:buSzPts val="4200"/>
              <a:buNone/>
              <a:defRPr sz="9229"/>
            </a:lvl4pPr>
            <a:lvl5pPr lvl="4" algn="ctr">
              <a:spcBef>
                <a:spcPts val="0"/>
              </a:spcBef>
              <a:spcAft>
                <a:spcPts val="0"/>
              </a:spcAft>
              <a:buSzPts val="4200"/>
              <a:buNone/>
              <a:defRPr sz="9229"/>
            </a:lvl5pPr>
            <a:lvl6pPr lvl="5" algn="ctr">
              <a:spcBef>
                <a:spcPts val="0"/>
              </a:spcBef>
              <a:spcAft>
                <a:spcPts val="0"/>
              </a:spcAft>
              <a:buSzPts val="4200"/>
              <a:buNone/>
              <a:defRPr sz="9229"/>
            </a:lvl6pPr>
            <a:lvl7pPr lvl="6" algn="ctr">
              <a:spcBef>
                <a:spcPts val="0"/>
              </a:spcBef>
              <a:spcAft>
                <a:spcPts val="0"/>
              </a:spcAft>
              <a:buSzPts val="4200"/>
              <a:buNone/>
              <a:defRPr sz="9229"/>
            </a:lvl7pPr>
            <a:lvl8pPr lvl="7" algn="ctr">
              <a:spcBef>
                <a:spcPts val="0"/>
              </a:spcBef>
              <a:spcAft>
                <a:spcPts val="0"/>
              </a:spcAft>
              <a:buSzPts val="4200"/>
              <a:buNone/>
              <a:defRPr sz="9229"/>
            </a:lvl8pPr>
            <a:lvl9pPr lvl="8" algn="ctr">
              <a:spcBef>
                <a:spcPts val="0"/>
              </a:spcBef>
              <a:spcAft>
                <a:spcPts val="0"/>
              </a:spcAft>
              <a:buSzPts val="4200"/>
              <a:buNone/>
              <a:defRPr sz="9229"/>
            </a:lvl9pPr>
          </a:lstStyle>
          <a:p>
            <a:endParaRPr/>
          </a:p>
        </p:txBody>
      </p:sp>
      <p:sp>
        <p:nvSpPr>
          <p:cNvPr id="38" name="Google Shape;38;p9"/>
          <p:cNvSpPr txBox="1">
            <a:spLocks noGrp="1"/>
          </p:cNvSpPr>
          <p:nvPr>
            <p:ph type="subTitle" idx="1"/>
          </p:nvPr>
        </p:nvSpPr>
        <p:spPr>
          <a:xfrm>
            <a:off x="583731" y="6159843"/>
            <a:ext cx="8893822" cy="271417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615"/>
            </a:lvl1pPr>
            <a:lvl2pPr lvl="1" algn="ctr">
              <a:lnSpc>
                <a:spcPct val="100000"/>
              </a:lnSpc>
              <a:spcBef>
                <a:spcPts val="0"/>
              </a:spcBef>
              <a:spcAft>
                <a:spcPts val="0"/>
              </a:spcAft>
              <a:buSzPts val="2100"/>
              <a:buNone/>
              <a:defRPr sz="4615"/>
            </a:lvl2pPr>
            <a:lvl3pPr lvl="2" algn="ctr">
              <a:lnSpc>
                <a:spcPct val="100000"/>
              </a:lnSpc>
              <a:spcBef>
                <a:spcPts val="0"/>
              </a:spcBef>
              <a:spcAft>
                <a:spcPts val="0"/>
              </a:spcAft>
              <a:buSzPts val="2100"/>
              <a:buNone/>
              <a:defRPr sz="4615"/>
            </a:lvl3pPr>
            <a:lvl4pPr lvl="3" algn="ctr">
              <a:lnSpc>
                <a:spcPct val="100000"/>
              </a:lnSpc>
              <a:spcBef>
                <a:spcPts val="0"/>
              </a:spcBef>
              <a:spcAft>
                <a:spcPts val="0"/>
              </a:spcAft>
              <a:buSzPts val="2100"/>
              <a:buNone/>
              <a:defRPr sz="4615"/>
            </a:lvl4pPr>
            <a:lvl5pPr lvl="4" algn="ctr">
              <a:lnSpc>
                <a:spcPct val="100000"/>
              </a:lnSpc>
              <a:spcBef>
                <a:spcPts val="0"/>
              </a:spcBef>
              <a:spcAft>
                <a:spcPts val="0"/>
              </a:spcAft>
              <a:buSzPts val="2100"/>
              <a:buNone/>
              <a:defRPr sz="4615"/>
            </a:lvl5pPr>
            <a:lvl6pPr lvl="5" algn="ctr">
              <a:lnSpc>
                <a:spcPct val="100000"/>
              </a:lnSpc>
              <a:spcBef>
                <a:spcPts val="0"/>
              </a:spcBef>
              <a:spcAft>
                <a:spcPts val="0"/>
              </a:spcAft>
              <a:buSzPts val="2100"/>
              <a:buNone/>
              <a:defRPr sz="4615"/>
            </a:lvl6pPr>
            <a:lvl7pPr lvl="6" algn="ctr">
              <a:lnSpc>
                <a:spcPct val="100000"/>
              </a:lnSpc>
              <a:spcBef>
                <a:spcPts val="0"/>
              </a:spcBef>
              <a:spcAft>
                <a:spcPts val="0"/>
              </a:spcAft>
              <a:buSzPts val="2100"/>
              <a:buNone/>
              <a:defRPr sz="4615"/>
            </a:lvl7pPr>
            <a:lvl8pPr lvl="7" algn="ctr">
              <a:lnSpc>
                <a:spcPct val="100000"/>
              </a:lnSpc>
              <a:spcBef>
                <a:spcPts val="0"/>
              </a:spcBef>
              <a:spcAft>
                <a:spcPts val="0"/>
              </a:spcAft>
              <a:buSzPts val="2100"/>
              <a:buNone/>
              <a:defRPr sz="4615"/>
            </a:lvl8pPr>
            <a:lvl9pPr lvl="8" algn="ctr">
              <a:lnSpc>
                <a:spcPct val="100000"/>
              </a:lnSpc>
              <a:spcBef>
                <a:spcPts val="0"/>
              </a:spcBef>
              <a:spcAft>
                <a:spcPts val="0"/>
              </a:spcAft>
              <a:buSzPts val="2100"/>
              <a:buNone/>
              <a:defRPr sz="4615"/>
            </a:lvl9pPr>
          </a:lstStyle>
          <a:p>
            <a:endParaRPr/>
          </a:p>
        </p:txBody>
      </p:sp>
      <p:sp>
        <p:nvSpPr>
          <p:cNvPr id="39" name="Google Shape;39;p9"/>
          <p:cNvSpPr txBox="1">
            <a:spLocks noGrp="1"/>
          </p:cNvSpPr>
          <p:nvPr>
            <p:ph type="body" idx="2"/>
          </p:nvPr>
        </p:nvSpPr>
        <p:spPr>
          <a:xfrm>
            <a:off x="10860040" y="1591177"/>
            <a:ext cx="8436071" cy="8120096"/>
          </a:xfrm>
          <a:prstGeom prst="rect">
            <a:avLst/>
          </a:prstGeom>
        </p:spPr>
        <p:txBody>
          <a:bodyPr spcFirstLastPara="1" wrap="square" lIns="91425" tIns="91425" rIns="91425" bIns="91425" anchor="ctr" anchorCtr="0">
            <a:normAutofit/>
          </a:bodyPr>
          <a:lstStyle>
            <a:lvl1pPr marL="1004657" lvl="0" indent="-753493">
              <a:spcBef>
                <a:spcPts val="0"/>
              </a:spcBef>
              <a:spcAft>
                <a:spcPts val="0"/>
              </a:spcAft>
              <a:buSzPts val="1800"/>
              <a:buChar char="●"/>
              <a:defRPr/>
            </a:lvl1pPr>
            <a:lvl2pPr marL="2009314" lvl="1" indent="-697679">
              <a:spcBef>
                <a:spcPts val="0"/>
              </a:spcBef>
              <a:spcAft>
                <a:spcPts val="0"/>
              </a:spcAft>
              <a:buSzPts val="1400"/>
              <a:buChar char="○"/>
              <a:defRPr/>
            </a:lvl2pPr>
            <a:lvl3pPr marL="3013969" lvl="2" indent="-697679">
              <a:spcBef>
                <a:spcPts val="0"/>
              </a:spcBef>
              <a:spcAft>
                <a:spcPts val="0"/>
              </a:spcAft>
              <a:buSzPts val="1400"/>
              <a:buChar char="■"/>
              <a:defRPr/>
            </a:lvl3pPr>
            <a:lvl4pPr marL="4018627" lvl="3" indent="-697679">
              <a:spcBef>
                <a:spcPts val="0"/>
              </a:spcBef>
              <a:spcAft>
                <a:spcPts val="0"/>
              </a:spcAft>
              <a:buSzPts val="1400"/>
              <a:buChar char="●"/>
              <a:defRPr/>
            </a:lvl4pPr>
            <a:lvl5pPr marL="5023284" lvl="4" indent="-697679">
              <a:spcBef>
                <a:spcPts val="0"/>
              </a:spcBef>
              <a:spcAft>
                <a:spcPts val="0"/>
              </a:spcAft>
              <a:buSzPts val="1400"/>
              <a:buChar char="○"/>
              <a:defRPr/>
            </a:lvl5pPr>
            <a:lvl6pPr marL="6027941" lvl="5" indent="-697679">
              <a:spcBef>
                <a:spcPts val="0"/>
              </a:spcBef>
              <a:spcAft>
                <a:spcPts val="0"/>
              </a:spcAft>
              <a:buSzPts val="1400"/>
              <a:buChar char="■"/>
              <a:defRPr/>
            </a:lvl6pPr>
            <a:lvl7pPr marL="7032596" lvl="6" indent="-697679">
              <a:spcBef>
                <a:spcPts val="0"/>
              </a:spcBef>
              <a:spcAft>
                <a:spcPts val="0"/>
              </a:spcAft>
              <a:buSzPts val="1400"/>
              <a:buChar char="●"/>
              <a:defRPr/>
            </a:lvl7pPr>
            <a:lvl8pPr marL="8037253" lvl="7" indent="-697679">
              <a:spcBef>
                <a:spcPts val="0"/>
              </a:spcBef>
              <a:spcAft>
                <a:spcPts val="0"/>
              </a:spcAft>
              <a:buSzPts val="1400"/>
              <a:buChar char="○"/>
              <a:defRPr/>
            </a:lvl8pPr>
            <a:lvl9pPr marL="9041910" lvl="8" indent="-69767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288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85307" y="9296820"/>
            <a:ext cx="13189028" cy="1329726"/>
          </a:xfrm>
          <a:prstGeom prst="rect">
            <a:avLst/>
          </a:prstGeom>
        </p:spPr>
        <p:txBody>
          <a:bodyPr spcFirstLastPara="1" wrap="square" lIns="91425" tIns="91425" rIns="91425" bIns="91425" anchor="ctr" anchorCtr="0">
            <a:normAutofit/>
          </a:bodyPr>
          <a:lstStyle>
            <a:lvl1pPr marL="1004657" lvl="0" indent="-50232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1834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85307" y="2430743"/>
            <a:ext cx="18733486" cy="4314852"/>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6370"/>
            </a:lvl1pPr>
            <a:lvl2pPr lvl="1" algn="ctr">
              <a:spcBef>
                <a:spcPts val="0"/>
              </a:spcBef>
              <a:spcAft>
                <a:spcPts val="0"/>
              </a:spcAft>
              <a:buSzPts val="12000"/>
              <a:buNone/>
              <a:defRPr sz="26370"/>
            </a:lvl2pPr>
            <a:lvl3pPr lvl="2" algn="ctr">
              <a:spcBef>
                <a:spcPts val="0"/>
              </a:spcBef>
              <a:spcAft>
                <a:spcPts val="0"/>
              </a:spcAft>
              <a:buSzPts val="12000"/>
              <a:buNone/>
              <a:defRPr sz="26370"/>
            </a:lvl3pPr>
            <a:lvl4pPr lvl="3" algn="ctr">
              <a:spcBef>
                <a:spcPts val="0"/>
              </a:spcBef>
              <a:spcAft>
                <a:spcPts val="0"/>
              </a:spcAft>
              <a:buSzPts val="12000"/>
              <a:buNone/>
              <a:defRPr sz="26370"/>
            </a:lvl4pPr>
            <a:lvl5pPr lvl="4" algn="ctr">
              <a:spcBef>
                <a:spcPts val="0"/>
              </a:spcBef>
              <a:spcAft>
                <a:spcPts val="0"/>
              </a:spcAft>
              <a:buSzPts val="12000"/>
              <a:buNone/>
              <a:defRPr sz="26370"/>
            </a:lvl5pPr>
            <a:lvl6pPr lvl="5" algn="ctr">
              <a:spcBef>
                <a:spcPts val="0"/>
              </a:spcBef>
              <a:spcAft>
                <a:spcPts val="0"/>
              </a:spcAft>
              <a:buSzPts val="12000"/>
              <a:buNone/>
              <a:defRPr sz="26370"/>
            </a:lvl6pPr>
            <a:lvl7pPr lvl="6" algn="ctr">
              <a:spcBef>
                <a:spcPts val="0"/>
              </a:spcBef>
              <a:spcAft>
                <a:spcPts val="0"/>
              </a:spcAft>
              <a:buSzPts val="12000"/>
              <a:buNone/>
              <a:defRPr sz="26370"/>
            </a:lvl7pPr>
            <a:lvl8pPr lvl="7" algn="ctr">
              <a:spcBef>
                <a:spcPts val="0"/>
              </a:spcBef>
              <a:spcAft>
                <a:spcPts val="0"/>
              </a:spcAft>
              <a:buSzPts val="12000"/>
              <a:buNone/>
              <a:defRPr sz="26370"/>
            </a:lvl8pPr>
            <a:lvl9pPr lvl="8" algn="ctr">
              <a:spcBef>
                <a:spcPts val="0"/>
              </a:spcBef>
              <a:spcAft>
                <a:spcPts val="0"/>
              </a:spcAft>
              <a:buSzPts val="12000"/>
              <a:buNone/>
              <a:defRPr sz="26370"/>
            </a:lvl9pPr>
          </a:lstStyle>
          <a:p>
            <a:r>
              <a:t>xx%</a:t>
            </a:r>
          </a:p>
        </p:txBody>
      </p:sp>
      <p:sp>
        <p:nvSpPr>
          <p:cNvPr id="46" name="Google Shape;46;p11"/>
          <p:cNvSpPr txBox="1">
            <a:spLocks noGrp="1"/>
          </p:cNvSpPr>
          <p:nvPr>
            <p:ph type="body" idx="1"/>
          </p:nvPr>
        </p:nvSpPr>
        <p:spPr>
          <a:xfrm>
            <a:off x="685307" y="6927112"/>
            <a:ext cx="18733486" cy="2858548"/>
          </a:xfrm>
          <a:prstGeom prst="rect">
            <a:avLst/>
          </a:prstGeom>
        </p:spPr>
        <p:txBody>
          <a:bodyPr spcFirstLastPara="1" wrap="square" lIns="91425" tIns="91425" rIns="91425" bIns="91425" anchor="t" anchorCtr="0">
            <a:normAutofit/>
          </a:bodyPr>
          <a:lstStyle>
            <a:lvl1pPr marL="1004657" lvl="0" indent="-753493" algn="ctr">
              <a:spcBef>
                <a:spcPts val="0"/>
              </a:spcBef>
              <a:spcAft>
                <a:spcPts val="0"/>
              </a:spcAft>
              <a:buSzPts val="1800"/>
              <a:buChar char="●"/>
              <a:defRPr/>
            </a:lvl1pPr>
            <a:lvl2pPr marL="2009314" lvl="1" indent="-697679" algn="ctr">
              <a:spcBef>
                <a:spcPts val="0"/>
              </a:spcBef>
              <a:spcAft>
                <a:spcPts val="0"/>
              </a:spcAft>
              <a:buSzPts val="1400"/>
              <a:buChar char="○"/>
              <a:defRPr/>
            </a:lvl2pPr>
            <a:lvl3pPr marL="3013969" lvl="2" indent="-697679" algn="ctr">
              <a:spcBef>
                <a:spcPts val="0"/>
              </a:spcBef>
              <a:spcAft>
                <a:spcPts val="0"/>
              </a:spcAft>
              <a:buSzPts val="1400"/>
              <a:buChar char="■"/>
              <a:defRPr/>
            </a:lvl3pPr>
            <a:lvl4pPr marL="4018627" lvl="3" indent="-697679" algn="ctr">
              <a:spcBef>
                <a:spcPts val="0"/>
              </a:spcBef>
              <a:spcAft>
                <a:spcPts val="0"/>
              </a:spcAft>
              <a:buSzPts val="1400"/>
              <a:buChar char="●"/>
              <a:defRPr/>
            </a:lvl4pPr>
            <a:lvl5pPr marL="5023284" lvl="4" indent="-697679" algn="ctr">
              <a:spcBef>
                <a:spcPts val="0"/>
              </a:spcBef>
              <a:spcAft>
                <a:spcPts val="0"/>
              </a:spcAft>
              <a:buSzPts val="1400"/>
              <a:buChar char="○"/>
              <a:defRPr/>
            </a:lvl5pPr>
            <a:lvl6pPr marL="6027941" lvl="5" indent="-697679" algn="ctr">
              <a:spcBef>
                <a:spcPts val="0"/>
              </a:spcBef>
              <a:spcAft>
                <a:spcPts val="0"/>
              </a:spcAft>
              <a:buSzPts val="1400"/>
              <a:buChar char="■"/>
              <a:defRPr/>
            </a:lvl6pPr>
            <a:lvl7pPr marL="7032596" lvl="6" indent="-697679" algn="ctr">
              <a:spcBef>
                <a:spcPts val="0"/>
              </a:spcBef>
              <a:spcAft>
                <a:spcPts val="0"/>
              </a:spcAft>
              <a:buSzPts val="1400"/>
              <a:buChar char="●"/>
              <a:defRPr/>
            </a:lvl7pPr>
            <a:lvl8pPr marL="8037253" lvl="7" indent="-697679" algn="ctr">
              <a:spcBef>
                <a:spcPts val="0"/>
              </a:spcBef>
              <a:spcAft>
                <a:spcPts val="0"/>
              </a:spcAft>
              <a:buSzPts val="1400"/>
              <a:buChar char="○"/>
              <a:defRPr/>
            </a:lvl8pPr>
            <a:lvl9pPr marL="9041910" lvl="8" indent="-69767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5620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8627641" y="10247564"/>
            <a:ext cx="1206378" cy="864948"/>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924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5E35-9595-445F-87E9-0E326384AA7D}"/>
              </a:ext>
            </a:extLst>
          </p:cNvPr>
          <p:cNvSpPr>
            <a:spLocks noGrp="1"/>
          </p:cNvSpPr>
          <p:nvPr>
            <p:ph type="ctrTitle"/>
          </p:nvPr>
        </p:nvSpPr>
        <p:spPr>
          <a:xfrm>
            <a:off x="2513013" y="1849820"/>
            <a:ext cx="15078075" cy="3935119"/>
          </a:xfrm>
        </p:spPr>
        <p:txBody>
          <a:bodyPr anchor="b"/>
          <a:lstStyle>
            <a:lvl1pPr algn="ctr">
              <a:defRPr sz="9889"/>
            </a:lvl1pPr>
          </a:lstStyle>
          <a:p>
            <a:r>
              <a:rPr lang="en-US"/>
              <a:t>Click to edit Master title style</a:t>
            </a:r>
          </a:p>
        </p:txBody>
      </p:sp>
      <p:sp>
        <p:nvSpPr>
          <p:cNvPr id="3" name="Subtitle 2">
            <a:extLst>
              <a:ext uri="{FF2B5EF4-FFF2-40B4-BE49-F238E27FC236}">
                <a16:creationId xmlns:a16="http://schemas.microsoft.com/office/drawing/2014/main" id="{164BAAED-8325-4E5D-873A-D0E48FDC85D1}"/>
              </a:ext>
            </a:extLst>
          </p:cNvPr>
          <p:cNvSpPr>
            <a:spLocks noGrp="1"/>
          </p:cNvSpPr>
          <p:nvPr>
            <p:ph type="subTitle" idx="1"/>
          </p:nvPr>
        </p:nvSpPr>
        <p:spPr>
          <a:xfrm>
            <a:off x="2513013" y="5936692"/>
            <a:ext cx="15078075" cy="2728941"/>
          </a:xfrm>
        </p:spPr>
        <p:txBody>
          <a:bodyPr/>
          <a:lstStyle>
            <a:lvl1pPr marL="0" indent="0" algn="ctr">
              <a:buNone/>
              <a:defRPr sz="3955"/>
            </a:lvl1pPr>
            <a:lvl2pPr marL="753511" indent="0" algn="ctr">
              <a:buNone/>
              <a:defRPr sz="3296"/>
            </a:lvl2pPr>
            <a:lvl3pPr marL="1507023" indent="0" algn="ctr">
              <a:buNone/>
              <a:defRPr sz="2967"/>
            </a:lvl3pPr>
            <a:lvl4pPr marL="2260534" indent="0" algn="ctr">
              <a:buNone/>
              <a:defRPr sz="2637"/>
            </a:lvl4pPr>
            <a:lvl5pPr marL="3014045" indent="0" algn="ctr">
              <a:buNone/>
              <a:defRPr sz="2637"/>
            </a:lvl5pPr>
            <a:lvl6pPr marL="3767557" indent="0" algn="ctr">
              <a:buNone/>
              <a:defRPr sz="2637"/>
            </a:lvl6pPr>
            <a:lvl7pPr marL="4521068" indent="0" algn="ctr">
              <a:buNone/>
              <a:defRPr sz="2637"/>
            </a:lvl7pPr>
            <a:lvl8pPr marL="5274579" indent="0" algn="ctr">
              <a:buNone/>
              <a:defRPr sz="2637"/>
            </a:lvl8pPr>
            <a:lvl9pPr marL="6028091" indent="0" algn="ctr">
              <a:buNone/>
              <a:defRPr sz="2637"/>
            </a:lvl9pPr>
          </a:lstStyle>
          <a:p>
            <a:r>
              <a:rPr lang="en-US"/>
              <a:t>Click to edit Master subtitle style</a:t>
            </a:r>
          </a:p>
        </p:txBody>
      </p:sp>
      <p:sp>
        <p:nvSpPr>
          <p:cNvPr id="4" name="Date Placeholder 3">
            <a:extLst>
              <a:ext uri="{FF2B5EF4-FFF2-40B4-BE49-F238E27FC236}">
                <a16:creationId xmlns:a16="http://schemas.microsoft.com/office/drawing/2014/main" id="{14A5D15A-FA8A-457C-8FC9-5B58C4A4307C}"/>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5" name="Footer Placeholder 4">
            <a:extLst>
              <a:ext uri="{FF2B5EF4-FFF2-40B4-BE49-F238E27FC236}">
                <a16:creationId xmlns:a16="http://schemas.microsoft.com/office/drawing/2014/main" id="{02C693EF-A0B8-4149-BC54-DD8D6C63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4D023-64E2-4E5A-9DAF-457A235C2128}"/>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418063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C67B-5B80-458B-A609-C36B93593B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37FF17-51D7-4661-BD74-C01D9A9F4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D23D-8CF9-4C74-BBA6-B2794CF305B3}"/>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5" name="Footer Placeholder 4">
            <a:extLst>
              <a:ext uri="{FF2B5EF4-FFF2-40B4-BE49-F238E27FC236}">
                <a16:creationId xmlns:a16="http://schemas.microsoft.com/office/drawing/2014/main" id="{AE065CF6-79EE-4CCD-B36C-7EF925586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F3CA1-61E3-48EA-A571-439A35DBF60C}"/>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27328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8A2D-79EE-45A4-A746-A9DE6F7EAE54}"/>
              </a:ext>
            </a:extLst>
          </p:cNvPr>
          <p:cNvSpPr>
            <a:spLocks noGrp="1"/>
          </p:cNvSpPr>
          <p:nvPr>
            <p:ph type="title"/>
          </p:nvPr>
        </p:nvSpPr>
        <p:spPr>
          <a:xfrm>
            <a:off x="1371686" y="2817902"/>
            <a:ext cx="17339786" cy="4701733"/>
          </a:xfrm>
        </p:spPr>
        <p:txBody>
          <a:bodyPr anchor="b"/>
          <a:lstStyle>
            <a:lvl1pPr>
              <a:defRPr sz="9889"/>
            </a:lvl1pPr>
          </a:lstStyle>
          <a:p>
            <a:r>
              <a:rPr lang="en-US"/>
              <a:t>Click to edit Master title style</a:t>
            </a:r>
          </a:p>
        </p:txBody>
      </p:sp>
      <p:sp>
        <p:nvSpPr>
          <p:cNvPr id="3" name="Text Placeholder 2">
            <a:extLst>
              <a:ext uri="{FF2B5EF4-FFF2-40B4-BE49-F238E27FC236}">
                <a16:creationId xmlns:a16="http://schemas.microsoft.com/office/drawing/2014/main" id="{12124D13-C184-41E6-BE24-7C92FE6C012C}"/>
              </a:ext>
            </a:extLst>
          </p:cNvPr>
          <p:cNvSpPr>
            <a:spLocks noGrp="1"/>
          </p:cNvSpPr>
          <p:nvPr>
            <p:ph type="body" idx="1"/>
          </p:nvPr>
        </p:nvSpPr>
        <p:spPr>
          <a:xfrm>
            <a:off x="1371686" y="7564116"/>
            <a:ext cx="17339786" cy="2472530"/>
          </a:xfrm>
        </p:spPr>
        <p:txBody>
          <a:bodyPr/>
          <a:lstStyle>
            <a:lvl1pPr marL="0" indent="0">
              <a:buNone/>
              <a:defRPr sz="3955">
                <a:solidFill>
                  <a:schemeClr val="tx1">
                    <a:tint val="75000"/>
                  </a:schemeClr>
                </a:solidFill>
              </a:defRPr>
            </a:lvl1pPr>
            <a:lvl2pPr marL="753511" indent="0">
              <a:buNone/>
              <a:defRPr sz="3296">
                <a:solidFill>
                  <a:schemeClr val="tx1">
                    <a:tint val="75000"/>
                  </a:schemeClr>
                </a:solidFill>
              </a:defRPr>
            </a:lvl2pPr>
            <a:lvl3pPr marL="1507023" indent="0">
              <a:buNone/>
              <a:defRPr sz="2967">
                <a:solidFill>
                  <a:schemeClr val="tx1">
                    <a:tint val="75000"/>
                  </a:schemeClr>
                </a:solidFill>
              </a:defRPr>
            </a:lvl3pPr>
            <a:lvl4pPr marL="2260534" indent="0">
              <a:buNone/>
              <a:defRPr sz="2637">
                <a:solidFill>
                  <a:schemeClr val="tx1">
                    <a:tint val="75000"/>
                  </a:schemeClr>
                </a:solidFill>
              </a:defRPr>
            </a:lvl4pPr>
            <a:lvl5pPr marL="3014045" indent="0">
              <a:buNone/>
              <a:defRPr sz="2637">
                <a:solidFill>
                  <a:schemeClr val="tx1">
                    <a:tint val="75000"/>
                  </a:schemeClr>
                </a:solidFill>
              </a:defRPr>
            </a:lvl5pPr>
            <a:lvl6pPr marL="3767557" indent="0">
              <a:buNone/>
              <a:defRPr sz="2637">
                <a:solidFill>
                  <a:schemeClr val="tx1">
                    <a:tint val="75000"/>
                  </a:schemeClr>
                </a:solidFill>
              </a:defRPr>
            </a:lvl6pPr>
            <a:lvl7pPr marL="4521068" indent="0">
              <a:buNone/>
              <a:defRPr sz="2637">
                <a:solidFill>
                  <a:schemeClr val="tx1">
                    <a:tint val="75000"/>
                  </a:schemeClr>
                </a:solidFill>
              </a:defRPr>
            </a:lvl7pPr>
            <a:lvl8pPr marL="5274579" indent="0">
              <a:buNone/>
              <a:defRPr sz="2637">
                <a:solidFill>
                  <a:schemeClr val="tx1">
                    <a:tint val="75000"/>
                  </a:schemeClr>
                </a:solidFill>
              </a:defRPr>
            </a:lvl8pPr>
            <a:lvl9pPr marL="6028091" indent="0">
              <a:buNone/>
              <a:defRPr sz="263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5B1B56-2407-4FEA-AD65-B4EB7E490387}"/>
              </a:ext>
            </a:extLst>
          </p:cNvPr>
          <p:cNvSpPr>
            <a:spLocks noGrp="1"/>
          </p:cNvSpPr>
          <p:nvPr>
            <p:ph type="dt" sz="half" idx="10"/>
          </p:nvPr>
        </p:nvSpPr>
        <p:spPr/>
        <p:txBody>
          <a:bodyPr/>
          <a:lstStyle/>
          <a:p>
            <a:fld id="{3CE06E1E-86EA-4979-BE56-2B9F6755D4C1}" type="datetimeFigureOut">
              <a:rPr lang="en-US" smtClean="0"/>
              <a:t>10/19/2021</a:t>
            </a:fld>
            <a:endParaRPr lang="en-US"/>
          </a:p>
        </p:txBody>
      </p:sp>
      <p:sp>
        <p:nvSpPr>
          <p:cNvPr id="5" name="Footer Placeholder 4">
            <a:extLst>
              <a:ext uri="{FF2B5EF4-FFF2-40B4-BE49-F238E27FC236}">
                <a16:creationId xmlns:a16="http://schemas.microsoft.com/office/drawing/2014/main" id="{1381747A-3695-4F95-8C41-E798F87E85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B8D5C-FE62-441E-B246-9C495F0CD50D}"/>
              </a:ext>
            </a:extLst>
          </p:cNvPr>
          <p:cNvSpPr>
            <a:spLocks noGrp="1"/>
          </p:cNvSpPr>
          <p:nvPr>
            <p:ph type="sldNum" sz="quarter" idx="12"/>
          </p:nvPr>
        </p:nvSpPr>
        <p:spPr/>
        <p:txBody>
          <a:bodyPr/>
          <a:lstStyle/>
          <a:p>
            <a:fld id="{596A1F94-A83A-4D97-9C2B-FC5C68FCFAEE}" type="slidenum">
              <a:rPr lang="en-US" smtClean="0"/>
              <a:t>‹#›</a:t>
            </a:fld>
            <a:endParaRPr lang="en-US"/>
          </a:p>
        </p:txBody>
      </p:sp>
    </p:spTree>
    <p:extLst>
      <p:ext uri="{BB962C8B-B14F-4D97-AF65-F5344CB8AC3E}">
        <p14:creationId xmlns:p14="http://schemas.microsoft.com/office/powerpoint/2010/main" val="2782626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hyperlink" Target="http://www.wid.org/" TargetMode="External"/><Relationship Id="rId4" Type="http://schemas.openxmlformats.org/officeDocument/2006/relationships/slideLayout" Target="../slideLayouts/slideLayout22.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05205" y="452373"/>
            <a:ext cx="18093690" cy="1809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3" name="Body Level One…"/>
          <p:cNvSpPr txBox="1">
            <a:spLocks noGrp="1"/>
          </p:cNvSpPr>
          <p:nvPr>
            <p:ph type="body" idx="1"/>
          </p:nvPr>
        </p:nvSpPr>
        <p:spPr>
          <a:xfrm>
            <a:off x="1005205" y="2601149"/>
            <a:ext cx="18093690" cy="7464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8854471" y="10517695"/>
            <a:ext cx="244426" cy="241649"/>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0D0B6-BFB5-4B66-8AD6-6F4BF046B7FF}"/>
              </a:ext>
            </a:extLst>
          </p:cNvPr>
          <p:cNvSpPr>
            <a:spLocks noGrp="1"/>
          </p:cNvSpPr>
          <p:nvPr>
            <p:ph type="title"/>
          </p:nvPr>
        </p:nvSpPr>
        <p:spPr>
          <a:xfrm>
            <a:off x="1382157" y="601781"/>
            <a:ext cx="17339786" cy="21847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AE3038-D95A-42F3-9525-C8C779EF7445}"/>
              </a:ext>
            </a:extLst>
          </p:cNvPr>
          <p:cNvSpPr>
            <a:spLocks noGrp="1"/>
          </p:cNvSpPr>
          <p:nvPr>
            <p:ph type="body" idx="1"/>
          </p:nvPr>
        </p:nvSpPr>
        <p:spPr>
          <a:xfrm>
            <a:off x="1382157" y="3008900"/>
            <a:ext cx="17339786" cy="7171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72654-55FF-4DA0-8BE9-1B7705009558}"/>
              </a:ext>
            </a:extLst>
          </p:cNvPr>
          <p:cNvSpPr>
            <a:spLocks noGrp="1"/>
          </p:cNvSpPr>
          <p:nvPr>
            <p:ph type="dt" sz="half" idx="2"/>
          </p:nvPr>
        </p:nvSpPr>
        <p:spPr>
          <a:xfrm>
            <a:off x="1382157" y="10476207"/>
            <a:ext cx="4523423" cy="601780"/>
          </a:xfrm>
          <a:prstGeom prst="rect">
            <a:avLst/>
          </a:prstGeom>
        </p:spPr>
        <p:txBody>
          <a:bodyPr vert="horz" lIns="91440" tIns="45720" rIns="91440" bIns="45720" rtlCol="0" anchor="ctr"/>
          <a:lstStyle>
            <a:lvl1pPr algn="l">
              <a:defRPr sz="1978">
                <a:solidFill>
                  <a:schemeClr val="tx1">
                    <a:tint val="75000"/>
                  </a:schemeClr>
                </a:solidFill>
              </a:defRPr>
            </a:lvl1pPr>
          </a:lstStyle>
          <a:p>
            <a:fld id="{3CE06E1E-86EA-4979-BE56-2B9F6755D4C1}" type="datetimeFigureOut">
              <a:rPr lang="en-US" smtClean="0"/>
              <a:t>10/19/2021</a:t>
            </a:fld>
            <a:endParaRPr lang="en-US"/>
          </a:p>
        </p:txBody>
      </p:sp>
      <p:sp>
        <p:nvSpPr>
          <p:cNvPr id="5" name="Footer Placeholder 4">
            <a:extLst>
              <a:ext uri="{FF2B5EF4-FFF2-40B4-BE49-F238E27FC236}">
                <a16:creationId xmlns:a16="http://schemas.microsoft.com/office/drawing/2014/main" id="{0C969A91-C089-43C3-96D2-94E5AC91528C}"/>
              </a:ext>
            </a:extLst>
          </p:cNvPr>
          <p:cNvSpPr>
            <a:spLocks noGrp="1"/>
          </p:cNvSpPr>
          <p:nvPr>
            <p:ph type="ftr" sz="quarter" idx="3"/>
          </p:nvPr>
        </p:nvSpPr>
        <p:spPr>
          <a:xfrm>
            <a:off x="6659483" y="10476207"/>
            <a:ext cx="6785134" cy="601780"/>
          </a:xfrm>
          <a:prstGeom prst="rect">
            <a:avLst/>
          </a:prstGeom>
        </p:spPr>
        <p:txBody>
          <a:bodyPr vert="horz" lIns="91440" tIns="45720" rIns="91440" bIns="45720" rtlCol="0" anchor="ctr"/>
          <a:lstStyle>
            <a:lvl1pPr algn="ctr">
              <a:defRPr sz="197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A4E3F9-E6FC-47EF-BD06-35749526379C}"/>
              </a:ext>
            </a:extLst>
          </p:cNvPr>
          <p:cNvSpPr>
            <a:spLocks noGrp="1"/>
          </p:cNvSpPr>
          <p:nvPr>
            <p:ph type="sldNum" sz="quarter" idx="4"/>
          </p:nvPr>
        </p:nvSpPr>
        <p:spPr>
          <a:xfrm>
            <a:off x="14198520" y="10476207"/>
            <a:ext cx="4523423" cy="601780"/>
          </a:xfrm>
          <a:prstGeom prst="rect">
            <a:avLst/>
          </a:prstGeom>
        </p:spPr>
        <p:txBody>
          <a:bodyPr vert="horz" lIns="91440" tIns="45720" rIns="91440" bIns="45720" rtlCol="0" anchor="ctr"/>
          <a:lstStyle>
            <a:lvl1pPr algn="r">
              <a:defRPr sz="1978">
                <a:solidFill>
                  <a:schemeClr val="tx1">
                    <a:tint val="75000"/>
                  </a:schemeClr>
                </a:solidFill>
              </a:defRPr>
            </a:lvl1pPr>
          </a:lstStyle>
          <a:p>
            <a:fld id="{596A1F94-A83A-4D97-9C2B-FC5C68FCFAEE}" type="slidenum">
              <a:rPr lang="en-US" smtClean="0"/>
              <a:t>‹#›</a:t>
            </a:fld>
            <a:endParaRPr lang="en-US"/>
          </a:p>
        </p:txBody>
      </p:sp>
    </p:spTree>
    <p:extLst>
      <p:ext uri="{BB962C8B-B14F-4D97-AF65-F5344CB8AC3E}">
        <p14:creationId xmlns:p14="http://schemas.microsoft.com/office/powerpoint/2010/main" val="212634466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1507023" rtl="0" eaLnBrk="1" latinLnBrk="0" hangingPunct="1">
        <a:lnSpc>
          <a:spcPct val="90000"/>
        </a:lnSpc>
        <a:spcBef>
          <a:spcPct val="0"/>
        </a:spcBef>
        <a:buNone/>
        <a:defRPr sz="7252" kern="1200">
          <a:solidFill>
            <a:schemeClr val="tx1"/>
          </a:solidFill>
          <a:latin typeface="+mj-lt"/>
          <a:ea typeface="+mj-ea"/>
          <a:cs typeface="+mj-cs"/>
        </a:defRPr>
      </a:lvl1pPr>
    </p:titleStyle>
    <p:bodyStyle>
      <a:lvl1pPr marL="376756" indent="-376756" algn="l" defTabSz="1507023" rtl="0" eaLnBrk="1" latinLnBrk="0" hangingPunct="1">
        <a:lnSpc>
          <a:spcPct val="90000"/>
        </a:lnSpc>
        <a:spcBef>
          <a:spcPts val="1648"/>
        </a:spcBef>
        <a:buFont typeface="Arial" panose="020B0604020202020204" pitchFamily="34" charset="0"/>
        <a:buChar char="•"/>
        <a:defRPr sz="4615" kern="1200">
          <a:solidFill>
            <a:schemeClr val="tx1"/>
          </a:solidFill>
          <a:latin typeface="+mn-lt"/>
          <a:ea typeface="+mn-ea"/>
          <a:cs typeface="+mn-cs"/>
        </a:defRPr>
      </a:lvl1pPr>
      <a:lvl2pPr marL="1130267" indent="-376756" algn="l" defTabSz="1507023" rtl="0" eaLnBrk="1" latinLnBrk="0" hangingPunct="1">
        <a:lnSpc>
          <a:spcPct val="90000"/>
        </a:lnSpc>
        <a:spcBef>
          <a:spcPts val="824"/>
        </a:spcBef>
        <a:buFont typeface="Arial" panose="020B0604020202020204" pitchFamily="34" charset="0"/>
        <a:buChar char="•"/>
        <a:defRPr sz="3955" kern="1200">
          <a:solidFill>
            <a:schemeClr val="tx1"/>
          </a:solidFill>
          <a:latin typeface="+mn-lt"/>
          <a:ea typeface="+mn-ea"/>
          <a:cs typeface="+mn-cs"/>
        </a:defRPr>
      </a:lvl2pPr>
      <a:lvl3pPr marL="1883778" indent="-376756" algn="l" defTabSz="1507023" rtl="0" eaLnBrk="1" latinLnBrk="0" hangingPunct="1">
        <a:lnSpc>
          <a:spcPct val="90000"/>
        </a:lnSpc>
        <a:spcBef>
          <a:spcPts val="824"/>
        </a:spcBef>
        <a:buFont typeface="Arial" panose="020B0604020202020204" pitchFamily="34" charset="0"/>
        <a:buChar char="•"/>
        <a:defRPr sz="3296" kern="1200">
          <a:solidFill>
            <a:schemeClr val="tx1"/>
          </a:solidFill>
          <a:latin typeface="+mn-lt"/>
          <a:ea typeface="+mn-ea"/>
          <a:cs typeface="+mn-cs"/>
        </a:defRPr>
      </a:lvl3pPr>
      <a:lvl4pPr marL="2637290"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4pPr>
      <a:lvl5pPr marL="3390801"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5pPr>
      <a:lvl6pPr marL="4144312"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6pPr>
      <a:lvl7pPr marL="4897824"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7pPr>
      <a:lvl8pPr marL="5651335"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8pPr>
      <a:lvl9pPr marL="6404846"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9pPr>
    </p:bodyStyle>
    <p:otherStyle>
      <a:defPPr>
        <a:defRPr lang="en-US"/>
      </a:defPPr>
      <a:lvl1pPr marL="0" algn="l" defTabSz="1507023" rtl="0" eaLnBrk="1" latinLnBrk="0" hangingPunct="1">
        <a:defRPr sz="2967" kern="1200">
          <a:solidFill>
            <a:schemeClr val="tx1"/>
          </a:solidFill>
          <a:latin typeface="+mn-lt"/>
          <a:ea typeface="+mn-ea"/>
          <a:cs typeface="+mn-cs"/>
        </a:defRPr>
      </a:lvl1pPr>
      <a:lvl2pPr marL="753511" algn="l" defTabSz="1507023" rtl="0" eaLnBrk="1" latinLnBrk="0" hangingPunct="1">
        <a:defRPr sz="2967" kern="1200">
          <a:solidFill>
            <a:schemeClr val="tx1"/>
          </a:solidFill>
          <a:latin typeface="+mn-lt"/>
          <a:ea typeface="+mn-ea"/>
          <a:cs typeface="+mn-cs"/>
        </a:defRPr>
      </a:lvl2pPr>
      <a:lvl3pPr marL="1507023" algn="l" defTabSz="1507023" rtl="0" eaLnBrk="1" latinLnBrk="0" hangingPunct="1">
        <a:defRPr sz="2967" kern="1200">
          <a:solidFill>
            <a:schemeClr val="tx1"/>
          </a:solidFill>
          <a:latin typeface="+mn-lt"/>
          <a:ea typeface="+mn-ea"/>
          <a:cs typeface="+mn-cs"/>
        </a:defRPr>
      </a:lvl3pPr>
      <a:lvl4pPr marL="2260534" algn="l" defTabSz="1507023" rtl="0" eaLnBrk="1" latinLnBrk="0" hangingPunct="1">
        <a:defRPr sz="2967" kern="1200">
          <a:solidFill>
            <a:schemeClr val="tx1"/>
          </a:solidFill>
          <a:latin typeface="+mn-lt"/>
          <a:ea typeface="+mn-ea"/>
          <a:cs typeface="+mn-cs"/>
        </a:defRPr>
      </a:lvl4pPr>
      <a:lvl5pPr marL="3014045" algn="l" defTabSz="1507023" rtl="0" eaLnBrk="1" latinLnBrk="0" hangingPunct="1">
        <a:defRPr sz="2967" kern="1200">
          <a:solidFill>
            <a:schemeClr val="tx1"/>
          </a:solidFill>
          <a:latin typeface="+mn-lt"/>
          <a:ea typeface="+mn-ea"/>
          <a:cs typeface="+mn-cs"/>
        </a:defRPr>
      </a:lvl5pPr>
      <a:lvl6pPr marL="3767557" algn="l" defTabSz="1507023" rtl="0" eaLnBrk="1" latinLnBrk="0" hangingPunct="1">
        <a:defRPr sz="2967" kern="1200">
          <a:solidFill>
            <a:schemeClr val="tx1"/>
          </a:solidFill>
          <a:latin typeface="+mn-lt"/>
          <a:ea typeface="+mn-ea"/>
          <a:cs typeface="+mn-cs"/>
        </a:defRPr>
      </a:lvl6pPr>
      <a:lvl7pPr marL="4521068" algn="l" defTabSz="1507023" rtl="0" eaLnBrk="1" latinLnBrk="0" hangingPunct="1">
        <a:defRPr sz="2967" kern="1200">
          <a:solidFill>
            <a:schemeClr val="tx1"/>
          </a:solidFill>
          <a:latin typeface="+mn-lt"/>
          <a:ea typeface="+mn-ea"/>
          <a:cs typeface="+mn-cs"/>
        </a:defRPr>
      </a:lvl7pPr>
      <a:lvl8pPr marL="5274579" algn="l" defTabSz="1507023" rtl="0" eaLnBrk="1" latinLnBrk="0" hangingPunct="1">
        <a:defRPr sz="2967" kern="1200">
          <a:solidFill>
            <a:schemeClr val="tx1"/>
          </a:solidFill>
          <a:latin typeface="+mn-lt"/>
          <a:ea typeface="+mn-ea"/>
          <a:cs typeface="+mn-cs"/>
        </a:defRPr>
      </a:lvl8pPr>
      <a:lvl9pPr marL="6028091" algn="l" defTabSz="1507023" rtl="0" eaLnBrk="1" latinLnBrk="0" hangingPunct="1">
        <a:defRPr sz="29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p:cNvSpPr/>
          <p:nvPr/>
        </p:nvSpPr>
        <p:spPr>
          <a:xfrm>
            <a:off x="0" y="10664136"/>
            <a:ext cx="20104100" cy="638867"/>
          </a:xfrm>
          <a:prstGeom prst="rect">
            <a:avLst/>
          </a:prstGeom>
          <a:solidFill>
            <a:srgbClr val="F2F2F2"/>
          </a:solidFill>
          <a:ln w="12700">
            <a:miter lim="400000"/>
          </a:ln>
        </p:spPr>
        <p:txBody>
          <a:bodyPr lIns="75352" rIns="75352" anchor="ctr"/>
          <a:lstStyle/>
          <a:p>
            <a:pPr algn="ctr">
              <a:defRPr>
                <a:solidFill>
                  <a:srgbClr val="FFFFFF"/>
                </a:solidFill>
                <a:latin typeface="Avenir"/>
                <a:ea typeface="Avenir"/>
                <a:cs typeface="Avenir"/>
                <a:sym typeface="Avenir Roman"/>
              </a:defRPr>
            </a:pPr>
            <a:endParaRPr sz="2967"/>
          </a:p>
        </p:txBody>
      </p:sp>
      <p:sp>
        <p:nvSpPr>
          <p:cNvPr id="3" name="Click to Edit Master Title Style"/>
          <p:cNvSpPr txBox="1">
            <a:spLocks noGrp="1"/>
          </p:cNvSpPr>
          <p:nvPr>
            <p:ph type="title" hasCustomPrompt="1"/>
          </p:nvPr>
        </p:nvSpPr>
        <p:spPr>
          <a:xfrm>
            <a:off x="1588086" y="3604027"/>
            <a:ext cx="17088487" cy="2244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Click to Edit Master Title Style</a:t>
            </a:r>
          </a:p>
        </p:txBody>
      </p:sp>
      <p:pic>
        <p:nvPicPr>
          <p:cNvPr id="4" name="Screen Shot 2020-09-08 at 10.01.39 AM.png" descr="Screen Shot 2020-09-08 at 10.01.39 AM.png"/>
          <p:cNvPicPr>
            <a:picLocks noChangeAspect="1"/>
          </p:cNvPicPr>
          <p:nvPr/>
        </p:nvPicPr>
        <p:blipFill>
          <a:blip r:embed="rId9"/>
          <a:stretch>
            <a:fillRect/>
          </a:stretch>
        </p:blipFill>
        <p:spPr>
          <a:xfrm>
            <a:off x="15267746" y="380233"/>
            <a:ext cx="4149661" cy="912799"/>
          </a:xfrm>
          <a:prstGeom prst="rect">
            <a:avLst/>
          </a:prstGeom>
          <a:ln w="12700">
            <a:miter lim="400000"/>
          </a:ln>
        </p:spPr>
      </p:pic>
      <p:sp>
        <p:nvSpPr>
          <p:cNvPr id="5" name="Rectangle 14"/>
          <p:cNvSpPr txBox="1"/>
          <p:nvPr/>
        </p:nvSpPr>
        <p:spPr>
          <a:xfrm>
            <a:off x="527730" y="10796967"/>
            <a:ext cx="18102152" cy="32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5352" rIns="75352">
            <a:spAutoFit/>
          </a:bodyPr>
          <a:lstStyle/>
          <a:p>
            <a:pPr>
              <a:tabLst>
                <a:tab pos="18063341" algn="r"/>
              </a:tabLst>
              <a:defRPr sz="900">
                <a:solidFill>
                  <a:srgbClr val="808080"/>
                </a:solidFill>
                <a:latin typeface="Avenir Book"/>
                <a:ea typeface="Avenir Book"/>
                <a:cs typeface="Avenir Book"/>
                <a:sym typeface="Avenir Book"/>
              </a:defRPr>
            </a:pPr>
            <a:r>
              <a:rPr sz="1483">
                <a:solidFill>
                  <a:srgbClr val="535353"/>
                </a:solidFill>
              </a:rPr>
              <a:t>World Institute on Disability  |  </a:t>
            </a:r>
            <a:r>
              <a:rPr sz="1483">
                <a:solidFill>
                  <a:srgbClr val="535353"/>
                </a:solidFill>
                <a:uFill>
                  <a:solidFill>
                    <a:srgbClr val="F4FFF5"/>
                  </a:solidFill>
                </a:uFill>
                <a:hlinkClick r:id="rId10"/>
              </a:rPr>
              <a:t>www.wid.org</a:t>
            </a:r>
            <a:r>
              <a:rPr sz="1483">
                <a:solidFill>
                  <a:srgbClr val="535353"/>
                </a:solidFill>
              </a:rPr>
              <a:t>  |  © 2020 WID. All rights reserved. </a:t>
            </a:r>
            <a:r>
              <a:rPr sz="1483"/>
              <a:t>	 </a:t>
            </a:r>
          </a:p>
        </p:txBody>
      </p:sp>
      <p:sp>
        <p:nvSpPr>
          <p:cNvPr id="6" name="Slide Number"/>
          <p:cNvSpPr txBox="1">
            <a:spLocks noGrp="1"/>
          </p:cNvSpPr>
          <p:nvPr>
            <p:ph type="sldNum" sz="quarter" idx="2"/>
          </p:nvPr>
        </p:nvSpPr>
        <p:spPr>
          <a:xfrm>
            <a:off x="18826652" y="10823300"/>
            <a:ext cx="858613" cy="320537"/>
          </a:xfrm>
          <a:prstGeom prst="rect">
            <a:avLst/>
          </a:prstGeom>
          <a:ln w="12700">
            <a:miter lim="400000"/>
          </a:ln>
        </p:spPr>
        <p:txBody>
          <a:bodyPr lIns="45719" rIns="45719" anchor="ctr">
            <a:spAutoFit/>
          </a:bodyPr>
          <a:lstStyle>
            <a:lvl1pPr algn="r">
              <a:defRPr sz="1483">
                <a:latin typeface="Avenir Book"/>
                <a:ea typeface="Avenir Book"/>
                <a:cs typeface="Avenir Book"/>
                <a:sym typeface="Avenir Book"/>
              </a:defRPr>
            </a:lvl1pPr>
          </a:lstStyle>
          <a:p>
            <a:fld id="{86CB4B4D-7CA3-9044-876B-883B54F8677D}" type="slidenum">
              <a:t>‹#›</a:t>
            </a:fld>
            <a:endParaRPr/>
          </a:p>
        </p:txBody>
      </p:sp>
      <p:sp>
        <p:nvSpPr>
          <p:cNvPr id="7" name="Body Level One…"/>
          <p:cNvSpPr txBox="1">
            <a:spLocks noGrp="1"/>
          </p:cNvSpPr>
          <p:nvPr>
            <p:ph type="body" idx="1"/>
          </p:nvPr>
        </p:nvSpPr>
        <p:spPr>
          <a:xfrm>
            <a:off x="1005205" y="2637367"/>
            <a:ext cx="18093690" cy="7459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326139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ransition spd="med"/>
  <p:hf hdr="0" ftr="0" dt="0"/>
  <p:txStyles>
    <p:titleStyle>
      <a:lvl1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1pPr>
      <a:lvl2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2pPr>
      <a:lvl3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3pPr>
      <a:lvl4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4pPr>
      <a:lvl5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5pPr>
      <a:lvl6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6pPr>
      <a:lvl7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7pPr>
      <a:lvl8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8pPr>
      <a:lvl9pPr marL="0" marR="0" indent="0" algn="l" defTabSz="1507023" latinLnBrk="0">
        <a:lnSpc>
          <a:spcPct val="100000"/>
        </a:lnSpc>
        <a:spcBef>
          <a:spcPts val="0"/>
        </a:spcBef>
        <a:spcAft>
          <a:spcPts val="0"/>
        </a:spcAft>
        <a:buClrTx/>
        <a:buSzTx/>
        <a:buFontTx/>
        <a:buNone/>
        <a:tabLst/>
        <a:defRPr sz="5933" b="0" i="0" u="none" strike="noStrike" cap="none" spc="0" baseline="0">
          <a:solidFill>
            <a:srgbClr val="535353"/>
          </a:solidFill>
          <a:uFillTx/>
          <a:latin typeface="Avenir Heavy"/>
          <a:ea typeface="Avenir Heavy"/>
          <a:cs typeface="Avenir Heavy"/>
          <a:sym typeface="Avenir Heavy"/>
        </a:defRPr>
      </a:lvl9pPr>
    </p:titleStyle>
    <p:bodyStyle>
      <a:lvl1pPr marL="376756" marR="0" indent="-376756"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1pPr>
      <a:lvl2pPr marL="1318645" marR="0" indent="-565133"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2pPr>
      <a:lvl3pPr marL="2009364" marR="0" indent="-502341"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3pPr>
      <a:lvl4pPr marL="2825667" marR="0" indent="-565133"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4pPr>
      <a:lvl5pPr marL="3579179" marR="0" indent="-565133"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5pPr>
      <a:lvl6pPr marL="4219663" marR="0" indent="-452107"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6pPr>
      <a:lvl7pPr marL="4973175" marR="0" indent="-452107"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7pPr>
      <a:lvl8pPr marL="5726686" marR="0" indent="-452107"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8pPr>
      <a:lvl9pPr marL="6480197" marR="0" indent="-452107" algn="l" defTabSz="1507023" rtl="0" latinLnBrk="0">
        <a:lnSpc>
          <a:spcPct val="100000"/>
        </a:lnSpc>
        <a:spcBef>
          <a:spcPts val="824"/>
        </a:spcBef>
        <a:spcAft>
          <a:spcPts val="0"/>
        </a:spcAft>
        <a:buClr>
          <a:srgbClr val="424242"/>
        </a:buClr>
        <a:buSzPct val="100000"/>
        <a:buFont typeface="Arial"/>
        <a:buChar char="•"/>
        <a:tabLst/>
        <a:defRPr sz="3955" b="0" i="0" u="none" strike="noStrike" cap="none" spc="0" baseline="0">
          <a:solidFill>
            <a:srgbClr val="003F5F"/>
          </a:solidFill>
          <a:uFillTx/>
          <a:latin typeface="Avenir"/>
          <a:ea typeface="Avenir"/>
          <a:cs typeface="Avenir"/>
          <a:sym typeface="Avenir Roman"/>
        </a:defRPr>
      </a:lvl9pPr>
    </p:bodyStyle>
    <p:otherStyle>
      <a:lvl1pPr marL="0" marR="0" indent="0"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1pPr>
      <a:lvl2pPr marL="0" marR="0" indent="753511"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2pPr>
      <a:lvl3pPr marL="0" marR="0" indent="1507023"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3pPr>
      <a:lvl4pPr marL="0" marR="0" indent="2260534"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4pPr>
      <a:lvl5pPr marL="0" marR="0" indent="3014045"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5pPr>
      <a:lvl6pPr marL="0" marR="0" indent="3767557"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6pPr>
      <a:lvl7pPr marL="0" marR="0" indent="4521068"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7pPr>
      <a:lvl8pPr marL="0" marR="0" indent="5274579"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8pPr>
      <a:lvl9pPr marL="0" marR="0" indent="6028091" algn="r" defTabSz="1507023" latinLnBrk="0">
        <a:lnSpc>
          <a:spcPct val="100000"/>
        </a:lnSpc>
        <a:spcBef>
          <a:spcPts val="0"/>
        </a:spcBef>
        <a:spcAft>
          <a:spcPts val="0"/>
        </a:spcAft>
        <a:buClrTx/>
        <a:buSzTx/>
        <a:buFontTx/>
        <a:buNone/>
        <a:tabLst/>
        <a:defRPr sz="1483" b="0" i="0" u="none" strike="noStrike" cap="none" spc="0" baseline="0">
          <a:solidFill>
            <a:schemeClr val="tx1"/>
          </a:solidFill>
          <a:uFillTx/>
          <a:latin typeface="+mn-lt"/>
          <a:ea typeface="+mn-ea"/>
          <a:cs typeface="+mn-cs"/>
          <a:sym typeface="Avenir Book"/>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8A179D-3D43-1141-87E4-F3D167FA170A}"/>
              </a:ext>
            </a:extLst>
          </p:cNvPr>
          <p:cNvSpPr>
            <a:spLocks noGrp="1"/>
          </p:cNvSpPr>
          <p:nvPr>
            <p:ph type="title"/>
          </p:nvPr>
        </p:nvSpPr>
        <p:spPr>
          <a:xfrm>
            <a:off x="1382157" y="601781"/>
            <a:ext cx="17339786" cy="21847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9AD145-887B-5A42-94D0-71552D956BBD}"/>
              </a:ext>
            </a:extLst>
          </p:cNvPr>
          <p:cNvSpPr>
            <a:spLocks noGrp="1"/>
          </p:cNvSpPr>
          <p:nvPr>
            <p:ph type="body" idx="1"/>
          </p:nvPr>
        </p:nvSpPr>
        <p:spPr>
          <a:xfrm>
            <a:off x="1382157" y="3008900"/>
            <a:ext cx="17339786" cy="7171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0C8C-BAED-454D-89C8-A1B81D7CA06B}"/>
              </a:ext>
            </a:extLst>
          </p:cNvPr>
          <p:cNvSpPr>
            <a:spLocks noGrp="1"/>
          </p:cNvSpPr>
          <p:nvPr>
            <p:ph type="dt" sz="half" idx="2"/>
          </p:nvPr>
        </p:nvSpPr>
        <p:spPr>
          <a:xfrm>
            <a:off x="1382157" y="10476207"/>
            <a:ext cx="4523423" cy="601780"/>
          </a:xfrm>
          <a:prstGeom prst="rect">
            <a:avLst/>
          </a:prstGeom>
        </p:spPr>
        <p:txBody>
          <a:bodyPr vert="horz" lIns="91440" tIns="45720" rIns="91440" bIns="45720" rtlCol="0" anchor="ctr"/>
          <a:lstStyle>
            <a:lvl1pPr algn="l">
              <a:defRPr sz="1978">
                <a:solidFill>
                  <a:schemeClr val="tx1">
                    <a:tint val="75000"/>
                  </a:schemeClr>
                </a:solidFill>
              </a:defRPr>
            </a:lvl1pPr>
          </a:lstStyle>
          <a:p>
            <a:fld id="{54F96639-6403-B345-90D0-3D7E3A964AB0}" type="datetimeFigureOut">
              <a:rPr lang="en-US" smtClean="0"/>
              <a:t>10/19/2021</a:t>
            </a:fld>
            <a:endParaRPr lang="en-US"/>
          </a:p>
        </p:txBody>
      </p:sp>
      <p:sp>
        <p:nvSpPr>
          <p:cNvPr id="5" name="Footer Placeholder 4">
            <a:extLst>
              <a:ext uri="{FF2B5EF4-FFF2-40B4-BE49-F238E27FC236}">
                <a16:creationId xmlns:a16="http://schemas.microsoft.com/office/drawing/2014/main" id="{F20AAA59-7896-0043-82F1-8D8F2C5CFB20}"/>
              </a:ext>
            </a:extLst>
          </p:cNvPr>
          <p:cNvSpPr>
            <a:spLocks noGrp="1"/>
          </p:cNvSpPr>
          <p:nvPr>
            <p:ph type="ftr" sz="quarter" idx="3"/>
          </p:nvPr>
        </p:nvSpPr>
        <p:spPr>
          <a:xfrm>
            <a:off x="6659483" y="10476207"/>
            <a:ext cx="6785134" cy="601780"/>
          </a:xfrm>
          <a:prstGeom prst="rect">
            <a:avLst/>
          </a:prstGeom>
        </p:spPr>
        <p:txBody>
          <a:bodyPr vert="horz" lIns="91440" tIns="45720" rIns="91440" bIns="45720" rtlCol="0" anchor="ctr"/>
          <a:lstStyle>
            <a:lvl1pPr algn="ctr">
              <a:defRPr sz="197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8DDF1-CE68-034A-9FDD-B259FEB10328}"/>
              </a:ext>
            </a:extLst>
          </p:cNvPr>
          <p:cNvSpPr>
            <a:spLocks noGrp="1"/>
          </p:cNvSpPr>
          <p:nvPr>
            <p:ph type="sldNum" sz="quarter" idx="4"/>
          </p:nvPr>
        </p:nvSpPr>
        <p:spPr>
          <a:xfrm>
            <a:off x="14198520" y="10476207"/>
            <a:ext cx="4523423" cy="601780"/>
          </a:xfrm>
          <a:prstGeom prst="rect">
            <a:avLst/>
          </a:prstGeom>
        </p:spPr>
        <p:txBody>
          <a:bodyPr vert="horz" lIns="91440" tIns="45720" rIns="91440" bIns="45720" rtlCol="0" anchor="ctr"/>
          <a:lstStyle>
            <a:lvl1pPr algn="r">
              <a:defRPr sz="1978">
                <a:solidFill>
                  <a:schemeClr val="tx1">
                    <a:tint val="75000"/>
                  </a:schemeClr>
                </a:solidFill>
              </a:defRPr>
            </a:lvl1pPr>
          </a:lstStyle>
          <a:p>
            <a:fld id="{DFEE68E9-058C-DF45-9942-BB47D667167A}" type="slidenum">
              <a:rPr lang="en-US" smtClean="0"/>
              <a:t>‹#›</a:t>
            </a:fld>
            <a:endParaRPr lang="en-US"/>
          </a:p>
        </p:txBody>
      </p:sp>
    </p:spTree>
    <p:extLst>
      <p:ext uri="{BB962C8B-B14F-4D97-AF65-F5344CB8AC3E}">
        <p14:creationId xmlns:p14="http://schemas.microsoft.com/office/powerpoint/2010/main" val="27883929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1507023" rtl="0" eaLnBrk="1" latinLnBrk="0" hangingPunct="1">
        <a:lnSpc>
          <a:spcPct val="90000"/>
        </a:lnSpc>
        <a:spcBef>
          <a:spcPct val="0"/>
        </a:spcBef>
        <a:buNone/>
        <a:defRPr sz="7252" kern="1200">
          <a:solidFill>
            <a:schemeClr val="tx1"/>
          </a:solidFill>
          <a:latin typeface="+mj-lt"/>
          <a:ea typeface="+mj-ea"/>
          <a:cs typeface="+mj-cs"/>
        </a:defRPr>
      </a:lvl1pPr>
    </p:titleStyle>
    <p:bodyStyle>
      <a:lvl1pPr marL="376756" indent="-376756" algn="l" defTabSz="1507023" rtl="0" eaLnBrk="1" latinLnBrk="0" hangingPunct="1">
        <a:lnSpc>
          <a:spcPct val="90000"/>
        </a:lnSpc>
        <a:spcBef>
          <a:spcPts val="1648"/>
        </a:spcBef>
        <a:buFont typeface="Arial" panose="020B0604020202020204" pitchFamily="34" charset="0"/>
        <a:buChar char="•"/>
        <a:defRPr sz="4615" kern="1200">
          <a:solidFill>
            <a:schemeClr val="tx1"/>
          </a:solidFill>
          <a:latin typeface="+mn-lt"/>
          <a:ea typeface="+mn-ea"/>
          <a:cs typeface="+mn-cs"/>
        </a:defRPr>
      </a:lvl1pPr>
      <a:lvl2pPr marL="1130267" indent="-376756" algn="l" defTabSz="1507023" rtl="0" eaLnBrk="1" latinLnBrk="0" hangingPunct="1">
        <a:lnSpc>
          <a:spcPct val="90000"/>
        </a:lnSpc>
        <a:spcBef>
          <a:spcPts val="824"/>
        </a:spcBef>
        <a:buFont typeface="Arial" panose="020B0604020202020204" pitchFamily="34" charset="0"/>
        <a:buChar char="•"/>
        <a:defRPr sz="3955" kern="1200">
          <a:solidFill>
            <a:schemeClr val="tx1"/>
          </a:solidFill>
          <a:latin typeface="+mn-lt"/>
          <a:ea typeface="+mn-ea"/>
          <a:cs typeface="+mn-cs"/>
        </a:defRPr>
      </a:lvl2pPr>
      <a:lvl3pPr marL="1883778" indent="-376756" algn="l" defTabSz="1507023" rtl="0" eaLnBrk="1" latinLnBrk="0" hangingPunct="1">
        <a:lnSpc>
          <a:spcPct val="90000"/>
        </a:lnSpc>
        <a:spcBef>
          <a:spcPts val="824"/>
        </a:spcBef>
        <a:buFont typeface="Arial" panose="020B0604020202020204" pitchFamily="34" charset="0"/>
        <a:buChar char="•"/>
        <a:defRPr sz="3296" kern="1200">
          <a:solidFill>
            <a:schemeClr val="tx1"/>
          </a:solidFill>
          <a:latin typeface="+mn-lt"/>
          <a:ea typeface="+mn-ea"/>
          <a:cs typeface="+mn-cs"/>
        </a:defRPr>
      </a:lvl3pPr>
      <a:lvl4pPr marL="2637290"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4pPr>
      <a:lvl5pPr marL="3390801"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5pPr>
      <a:lvl6pPr marL="4144312"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6pPr>
      <a:lvl7pPr marL="4897824"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7pPr>
      <a:lvl8pPr marL="5651335"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8pPr>
      <a:lvl9pPr marL="6404846" indent="-376756" algn="l" defTabSz="1507023" rtl="0" eaLnBrk="1" latinLnBrk="0" hangingPunct="1">
        <a:lnSpc>
          <a:spcPct val="90000"/>
        </a:lnSpc>
        <a:spcBef>
          <a:spcPts val="824"/>
        </a:spcBef>
        <a:buFont typeface="Arial" panose="020B0604020202020204" pitchFamily="34" charset="0"/>
        <a:buChar char="•"/>
        <a:defRPr sz="2967" kern="1200">
          <a:solidFill>
            <a:schemeClr val="tx1"/>
          </a:solidFill>
          <a:latin typeface="+mn-lt"/>
          <a:ea typeface="+mn-ea"/>
          <a:cs typeface="+mn-cs"/>
        </a:defRPr>
      </a:lvl9pPr>
    </p:bodyStyle>
    <p:otherStyle>
      <a:defPPr>
        <a:defRPr lang="en-US"/>
      </a:defPPr>
      <a:lvl1pPr marL="0" algn="l" defTabSz="1507023" rtl="0" eaLnBrk="1" latinLnBrk="0" hangingPunct="1">
        <a:defRPr sz="2967" kern="1200">
          <a:solidFill>
            <a:schemeClr val="tx1"/>
          </a:solidFill>
          <a:latin typeface="+mn-lt"/>
          <a:ea typeface="+mn-ea"/>
          <a:cs typeface="+mn-cs"/>
        </a:defRPr>
      </a:lvl1pPr>
      <a:lvl2pPr marL="753511" algn="l" defTabSz="1507023" rtl="0" eaLnBrk="1" latinLnBrk="0" hangingPunct="1">
        <a:defRPr sz="2967" kern="1200">
          <a:solidFill>
            <a:schemeClr val="tx1"/>
          </a:solidFill>
          <a:latin typeface="+mn-lt"/>
          <a:ea typeface="+mn-ea"/>
          <a:cs typeface="+mn-cs"/>
        </a:defRPr>
      </a:lvl2pPr>
      <a:lvl3pPr marL="1507023" algn="l" defTabSz="1507023" rtl="0" eaLnBrk="1" latinLnBrk="0" hangingPunct="1">
        <a:defRPr sz="2967" kern="1200">
          <a:solidFill>
            <a:schemeClr val="tx1"/>
          </a:solidFill>
          <a:latin typeface="+mn-lt"/>
          <a:ea typeface="+mn-ea"/>
          <a:cs typeface="+mn-cs"/>
        </a:defRPr>
      </a:lvl3pPr>
      <a:lvl4pPr marL="2260534" algn="l" defTabSz="1507023" rtl="0" eaLnBrk="1" latinLnBrk="0" hangingPunct="1">
        <a:defRPr sz="2967" kern="1200">
          <a:solidFill>
            <a:schemeClr val="tx1"/>
          </a:solidFill>
          <a:latin typeface="+mn-lt"/>
          <a:ea typeface="+mn-ea"/>
          <a:cs typeface="+mn-cs"/>
        </a:defRPr>
      </a:lvl4pPr>
      <a:lvl5pPr marL="3014045" algn="l" defTabSz="1507023" rtl="0" eaLnBrk="1" latinLnBrk="0" hangingPunct="1">
        <a:defRPr sz="2967" kern="1200">
          <a:solidFill>
            <a:schemeClr val="tx1"/>
          </a:solidFill>
          <a:latin typeface="+mn-lt"/>
          <a:ea typeface="+mn-ea"/>
          <a:cs typeface="+mn-cs"/>
        </a:defRPr>
      </a:lvl5pPr>
      <a:lvl6pPr marL="3767557" algn="l" defTabSz="1507023" rtl="0" eaLnBrk="1" latinLnBrk="0" hangingPunct="1">
        <a:defRPr sz="2967" kern="1200">
          <a:solidFill>
            <a:schemeClr val="tx1"/>
          </a:solidFill>
          <a:latin typeface="+mn-lt"/>
          <a:ea typeface="+mn-ea"/>
          <a:cs typeface="+mn-cs"/>
        </a:defRPr>
      </a:lvl6pPr>
      <a:lvl7pPr marL="4521068" algn="l" defTabSz="1507023" rtl="0" eaLnBrk="1" latinLnBrk="0" hangingPunct="1">
        <a:defRPr sz="2967" kern="1200">
          <a:solidFill>
            <a:schemeClr val="tx1"/>
          </a:solidFill>
          <a:latin typeface="+mn-lt"/>
          <a:ea typeface="+mn-ea"/>
          <a:cs typeface="+mn-cs"/>
        </a:defRPr>
      </a:lvl7pPr>
      <a:lvl8pPr marL="5274579" algn="l" defTabSz="1507023" rtl="0" eaLnBrk="1" latinLnBrk="0" hangingPunct="1">
        <a:defRPr sz="2967" kern="1200">
          <a:solidFill>
            <a:schemeClr val="tx1"/>
          </a:solidFill>
          <a:latin typeface="+mn-lt"/>
          <a:ea typeface="+mn-ea"/>
          <a:cs typeface="+mn-cs"/>
        </a:defRPr>
      </a:lvl8pPr>
      <a:lvl9pPr marL="6028091" algn="l" defTabSz="1507023" rtl="0" eaLnBrk="1" latinLnBrk="0" hangingPunct="1">
        <a:defRPr sz="29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307" y="977957"/>
            <a:ext cx="18733486" cy="1258526"/>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85307" y="2532599"/>
            <a:ext cx="18733486" cy="7507644"/>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8627641" y="10247564"/>
            <a:ext cx="1206378" cy="864948"/>
          </a:xfrm>
          <a:prstGeom prst="rect">
            <a:avLst/>
          </a:prstGeom>
          <a:noFill/>
          <a:ln>
            <a:noFill/>
          </a:ln>
        </p:spPr>
        <p:txBody>
          <a:bodyPr spcFirstLastPara="1" wrap="square" lIns="91425" tIns="91425" rIns="91425" bIns="91425" anchor="ctr" anchorCtr="0">
            <a:normAutofit/>
          </a:bodyPr>
          <a:lstStyle>
            <a:lvl1pPr lvl="0" algn="r">
              <a:buNone/>
              <a:defRPr sz="2197">
                <a:solidFill>
                  <a:schemeClr val="dk2"/>
                </a:solidFill>
              </a:defRPr>
            </a:lvl1pPr>
            <a:lvl2pPr lvl="1" algn="r">
              <a:buNone/>
              <a:defRPr sz="2197">
                <a:solidFill>
                  <a:schemeClr val="dk2"/>
                </a:solidFill>
              </a:defRPr>
            </a:lvl2pPr>
            <a:lvl3pPr lvl="2" algn="r">
              <a:buNone/>
              <a:defRPr sz="2197">
                <a:solidFill>
                  <a:schemeClr val="dk2"/>
                </a:solidFill>
              </a:defRPr>
            </a:lvl3pPr>
            <a:lvl4pPr lvl="3" algn="r">
              <a:buNone/>
              <a:defRPr sz="2197">
                <a:solidFill>
                  <a:schemeClr val="dk2"/>
                </a:solidFill>
              </a:defRPr>
            </a:lvl4pPr>
            <a:lvl5pPr lvl="4" algn="r">
              <a:buNone/>
              <a:defRPr sz="2197">
                <a:solidFill>
                  <a:schemeClr val="dk2"/>
                </a:solidFill>
              </a:defRPr>
            </a:lvl5pPr>
            <a:lvl6pPr lvl="5" algn="r">
              <a:buNone/>
              <a:defRPr sz="2197">
                <a:solidFill>
                  <a:schemeClr val="dk2"/>
                </a:solidFill>
              </a:defRPr>
            </a:lvl6pPr>
            <a:lvl7pPr lvl="6" algn="r">
              <a:buNone/>
              <a:defRPr sz="2197">
                <a:solidFill>
                  <a:schemeClr val="dk2"/>
                </a:solidFill>
              </a:defRPr>
            </a:lvl7pPr>
            <a:lvl8pPr lvl="7" algn="r">
              <a:buNone/>
              <a:defRPr sz="2197">
                <a:solidFill>
                  <a:schemeClr val="dk2"/>
                </a:solidFill>
              </a:defRPr>
            </a:lvl8pPr>
            <a:lvl9pPr lvl="8" algn="r">
              <a:buNone/>
              <a:defRPr sz="2197">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420460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07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lncp.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hyperlink" Target="http://www.wid.org/"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ema.gov/assistance/individual" TargetMode="External"/><Relationship Id="rId2" Type="http://schemas.openxmlformats.org/officeDocument/2006/relationships/hyperlink" Target="https://www.fema.gov/assistance/public" TargetMode="External"/><Relationship Id="rId1" Type="http://schemas.openxmlformats.org/officeDocument/2006/relationships/slideLayout" Target="../slideLayouts/slideLayout21.xml"/><Relationship Id="rId4" Type="http://schemas.openxmlformats.org/officeDocument/2006/relationships/hyperlink" Target="https://www.fema.gov/grants/mitigati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www.fema.gov/sites/default/files/documents/fema_pappg-v4-updated-links_policy_6-1-2020.pdf"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youtu.be/mXrD4NoObGw"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s://acl.gov/sites/default/files/news%202018-08/ILProgramsIG.FinalWeb.pdf"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ilru.org/sites/default/files/ABCs%20of%20Nursing%20Home%20Transition-An%20Orientation%20Manual%20for%20New%20Transition%20Facilitators.pdf"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www.reaadi.com/"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ema.gov/sites/default/files/documents/fema_pappg-v4-updated-links_policy_6-1-2020.pdf" TargetMode="External"/><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www.congress.gov/bill/117th-congress/house-bill/4938?q=%7B%22search%22%3A%5B%22reaadi+for+disasters+act%22%5D%7D&amp;s=1&amp;r=2" TargetMode="External"/><Relationship Id="rId7" Type="http://schemas.openxmlformats.org/officeDocument/2006/relationships/hyperlink" Target="http://reaadi.com/" TargetMode="Externa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hyperlink" Target="https://www.congress.gov/bill/117th-congress/senate-bill/2646?q=%7B%22search%22%3A%5B%22disaster+relief+medicaid+act%22%5D%7D&amp;s=2&amp;r=1" TargetMode="External"/><Relationship Id="rId5" Type="http://schemas.openxmlformats.org/officeDocument/2006/relationships/hyperlink" Target="https://www.congress.gov/bill/117th-congress/house-bill/4937?q=%7B%22search%22%3A%5B%22H.R.+4937%22%5D%7D&amp;s=3&amp;r=1" TargetMode="External"/><Relationship Id="rId4" Type="http://schemas.openxmlformats.org/officeDocument/2006/relationships/hyperlink" Target="https://www.congress.gov/bill/117th-congress/senate-bill/2658?q=%7B%22search%22%3A%5B%22reaadi+for+disasters+act%22%5D%7D&amp;s=1&amp;r=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8" Type="http://schemas.openxmlformats.org/officeDocument/2006/relationships/hyperlink" Target="http://www.wid.org/" TargetMode="External"/><Relationship Id="rId3" Type="http://schemas.openxmlformats.org/officeDocument/2006/relationships/hyperlink" Target="mailto:mdion@cilncp.org" TargetMode="External"/><Relationship Id="rId7" Type="http://schemas.openxmlformats.org/officeDocument/2006/relationships/hyperlink" Target="mailto:marcie@wid.org" TargetMode="External"/><Relationship Id="rId2" Type="http://schemas.openxmlformats.org/officeDocument/2006/relationships/hyperlink" Target="https://www.google.com/maps/place/Roads+To+Freedom+Center+for+Independent+Living/@41.2413653,-77.0002717,15z/data=!4m5!3m4!1s0x0:0xebec598f5633c4db!8m2!3d41.2413653!4d-77.0002717" TargetMode="External"/><Relationship Id="rId1" Type="http://schemas.openxmlformats.org/officeDocument/2006/relationships/slideLayout" Target="../slideLayouts/slideLayout26.xml"/><Relationship Id="rId6" Type="http://schemas.openxmlformats.org/officeDocument/2006/relationships/hyperlink" Target="http://www.disasterstrategies.org/" TargetMode="External"/><Relationship Id="rId5" Type="http://schemas.openxmlformats.org/officeDocument/2006/relationships/hyperlink" Target="mailto:directors@disasterstrategies.org" TargetMode="External"/><Relationship Id="rId4" Type="http://schemas.openxmlformats.org/officeDocument/2006/relationships/hyperlink" Target="http://www.cilncp.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acl.gov/caretransi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E931-57A2-4CD6-93FD-B9234451B36F}"/>
              </a:ext>
            </a:extLst>
          </p:cNvPr>
          <p:cNvSpPr>
            <a:spLocks noGrp="1"/>
          </p:cNvSpPr>
          <p:nvPr>
            <p:ph type="title"/>
          </p:nvPr>
        </p:nvSpPr>
        <p:spPr>
          <a:xfrm>
            <a:off x="2380405" y="3411078"/>
            <a:ext cx="15343290" cy="1466710"/>
          </a:xfrm>
        </p:spPr>
        <p:txBody>
          <a:bodyPr wrap="none">
            <a:noAutofit/>
          </a:bodyPr>
          <a:lstStyle/>
          <a:p>
            <a:pPr algn="ctr"/>
            <a:r>
              <a:rPr lang="en-US" sz="7911" dirty="0"/>
              <a:t>NHT During COVID-19 Pandemic:</a:t>
            </a:r>
            <a:br>
              <a:rPr lang="en-US" sz="7911" dirty="0"/>
            </a:br>
            <a:r>
              <a:rPr lang="en-US" sz="7911" dirty="0"/>
              <a:t>Emergency Disaster Relocation</a:t>
            </a:r>
          </a:p>
        </p:txBody>
      </p:sp>
      <p:sp>
        <p:nvSpPr>
          <p:cNvPr id="9" name="Title 1">
            <a:extLst>
              <a:ext uri="{FF2B5EF4-FFF2-40B4-BE49-F238E27FC236}">
                <a16:creationId xmlns:a16="http://schemas.microsoft.com/office/drawing/2014/main" id="{FECF2C29-7218-46F0-98E9-E94D1232F088}"/>
              </a:ext>
            </a:extLst>
          </p:cNvPr>
          <p:cNvSpPr txBox="1">
            <a:spLocks/>
          </p:cNvSpPr>
          <p:nvPr/>
        </p:nvSpPr>
        <p:spPr>
          <a:xfrm>
            <a:off x="8872579" y="8286045"/>
            <a:ext cx="3373715" cy="1466710"/>
          </a:xfrm>
          <a:prstGeom prst="rect">
            <a:avLst/>
          </a:prstGeom>
        </p:spPr>
        <p:txBody>
          <a:bodyPr vert="horz" wrap="none" lIns="150707" tIns="75353" rIns="150707" bIns="7535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15" dirty="0">
                <a:latin typeface="+mn-lt"/>
              </a:rPr>
              <a:t>Misty Dion, CEO </a:t>
            </a:r>
            <a:br>
              <a:rPr lang="en-US" sz="4615" dirty="0">
                <a:latin typeface="+mn-lt"/>
              </a:rPr>
            </a:br>
            <a:r>
              <a:rPr lang="en-US" sz="4615" dirty="0">
                <a:latin typeface="+mn-lt"/>
              </a:rPr>
              <a:t>Roads to Freedom; </a:t>
            </a:r>
            <a:br>
              <a:rPr lang="en-US" sz="4615" dirty="0">
                <a:latin typeface="+mn-lt"/>
              </a:rPr>
            </a:br>
            <a:r>
              <a:rPr lang="en-US" sz="4615" dirty="0">
                <a:latin typeface="+mn-lt"/>
              </a:rPr>
              <a:t>Center for Independent Living of North Central PA</a:t>
            </a:r>
            <a:br>
              <a:rPr lang="en-US" sz="4615" dirty="0">
                <a:latin typeface="+mn-lt"/>
              </a:rPr>
            </a:br>
            <a:r>
              <a:rPr lang="en-US" sz="4615" dirty="0">
                <a:latin typeface="+mn-lt"/>
                <a:hlinkClick r:id="rId3"/>
              </a:rPr>
              <a:t>www.cilncp.org</a:t>
            </a:r>
            <a:r>
              <a:rPr lang="en-US" sz="4615" dirty="0">
                <a:latin typeface="+mn-lt"/>
              </a:rPr>
              <a:t> </a:t>
            </a:r>
          </a:p>
        </p:txBody>
      </p:sp>
      <p:sp>
        <p:nvSpPr>
          <p:cNvPr id="10" name="TextBox 9">
            <a:extLst>
              <a:ext uri="{FF2B5EF4-FFF2-40B4-BE49-F238E27FC236}">
                <a16:creationId xmlns:a16="http://schemas.microsoft.com/office/drawing/2014/main" id="{EF91D0D9-6DA2-45A1-B3AB-94E1C35C142E}"/>
              </a:ext>
            </a:extLst>
          </p:cNvPr>
          <p:cNvSpPr txBox="1"/>
          <p:nvPr/>
        </p:nvSpPr>
        <p:spPr>
          <a:xfrm>
            <a:off x="693062" y="6282155"/>
            <a:ext cx="18717977" cy="599523"/>
          </a:xfrm>
          <a:prstGeom prst="rect">
            <a:avLst/>
          </a:prstGeom>
          <a:noFill/>
        </p:spPr>
        <p:txBody>
          <a:bodyPr wrap="square">
            <a:spAutoFit/>
          </a:bodyPr>
          <a:lstStyle/>
          <a:p>
            <a:pPr algn="ctr"/>
            <a:r>
              <a:rPr lang="en-US" sz="3296" b="1" dirty="0"/>
              <a:t>Emergency Relocation for People with Disabilities in Congregate Settings</a:t>
            </a:r>
          </a:p>
        </p:txBody>
      </p:sp>
      <p:sp>
        <p:nvSpPr>
          <p:cNvPr id="12" name="TextBox 11">
            <a:extLst>
              <a:ext uri="{FF2B5EF4-FFF2-40B4-BE49-F238E27FC236}">
                <a16:creationId xmlns:a16="http://schemas.microsoft.com/office/drawing/2014/main" id="{2E578BE3-4166-4BE7-BE55-86B8135E45A0}"/>
              </a:ext>
            </a:extLst>
          </p:cNvPr>
          <p:cNvSpPr txBox="1"/>
          <p:nvPr/>
        </p:nvSpPr>
        <p:spPr>
          <a:xfrm>
            <a:off x="1091173" y="2222452"/>
            <a:ext cx="5721271" cy="548933"/>
          </a:xfrm>
          <a:prstGeom prst="rect">
            <a:avLst/>
          </a:prstGeom>
          <a:noFill/>
        </p:spPr>
        <p:txBody>
          <a:bodyPr wrap="square">
            <a:spAutoFit/>
          </a:bodyPr>
          <a:lstStyle/>
          <a:p>
            <a:r>
              <a:rPr lang="en-US" sz="2967" dirty="0"/>
              <a:t>https://www.april-rural.org/</a:t>
            </a:r>
          </a:p>
        </p:txBody>
      </p:sp>
      <p:pic>
        <p:nvPicPr>
          <p:cNvPr id="2051" name="Picture 3" descr="APRIL Logo an image of a blue star behind red capital letters &quot;APRIL&quot; Association of Programs for Rural Independent Living. ">
            <a:extLst>
              <a:ext uri="{FF2B5EF4-FFF2-40B4-BE49-F238E27FC236}">
                <a16:creationId xmlns:a16="http://schemas.microsoft.com/office/drawing/2014/main" id="{6C8C057A-808E-4383-A7A0-48118071E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9" t="2649" r="9097" b="12700"/>
          <a:stretch>
            <a:fillRect/>
          </a:stretch>
        </p:blipFill>
        <p:spPr bwMode="auto">
          <a:xfrm>
            <a:off x="310752" y="288180"/>
            <a:ext cx="5098561" cy="18435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CBA4E95D-A805-41ED-9EC9-613FE5BDB9BF}"/>
              </a:ext>
            </a:extLst>
          </p:cNvPr>
          <p:cNvPicPr>
            <a:picLocks noChangeAspect="1"/>
          </p:cNvPicPr>
          <p:nvPr/>
        </p:nvPicPr>
        <p:blipFill>
          <a:blip r:embed="rId5"/>
          <a:stretch>
            <a:fillRect/>
          </a:stretch>
        </p:blipFill>
        <p:spPr>
          <a:xfrm>
            <a:off x="17010739" y="288180"/>
            <a:ext cx="2400300" cy="2743200"/>
          </a:xfrm>
          <a:prstGeom prst="rect">
            <a:avLst/>
          </a:prstGeom>
        </p:spPr>
      </p:pic>
    </p:spTree>
    <p:extLst>
      <p:ext uri="{BB962C8B-B14F-4D97-AF65-F5344CB8AC3E}">
        <p14:creationId xmlns:p14="http://schemas.microsoft.com/office/powerpoint/2010/main" val="280189345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8"/>
          <p:cNvSpPr txBox="1">
            <a:spLocks noGrp="1"/>
          </p:cNvSpPr>
          <p:nvPr>
            <p:ph type="title" idx="4294967295"/>
          </p:nvPr>
        </p:nvSpPr>
        <p:spPr>
          <a:xfrm>
            <a:off x="1080256" y="1164352"/>
            <a:ext cx="17943588" cy="2585324"/>
          </a:xfrm>
          <a:prstGeom prst="rect">
            <a:avLst/>
          </a:prstGeom>
        </p:spPr>
        <p:txBody>
          <a:bodyPr lIns="45719" tIns="45719" rIns="45719" bIns="45719">
            <a:normAutofit fontScale="90000"/>
          </a:bodyPr>
          <a:lstStyle/>
          <a:p>
            <a:pPr algn="ctr">
              <a:defRPr sz="5400"/>
            </a:pPr>
            <a:r>
              <a:rPr dirty="0">
                <a:latin typeface="+mj-lt"/>
              </a:rPr>
              <a:t>An “interesting an</a:t>
            </a:r>
            <a:r>
              <a:rPr lang="en-US" dirty="0">
                <a:latin typeface="+mj-lt"/>
              </a:rPr>
              <a:t>d</a:t>
            </a:r>
            <a:r>
              <a:rPr dirty="0">
                <a:latin typeface="+mj-lt"/>
              </a:rPr>
              <a:t> </a:t>
            </a:r>
            <a:r>
              <a:rPr lang="en-US" dirty="0">
                <a:latin typeface="+mj-lt"/>
              </a:rPr>
              <a:t>i</a:t>
            </a:r>
            <a:r>
              <a:rPr dirty="0">
                <a:latin typeface="+mj-lt"/>
              </a:rPr>
              <a:t>nnovative” approach that has faced </a:t>
            </a:r>
          </a:p>
          <a:p>
            <a:pPr algn="ctr">
              <a:defRPr sz="5400"/>
            </a:pPr>
            <a:r>
              <a:rPr dirty="0">
                <a:latin typeface="+mj-lt"/>
              </a:rPr>
              <a:t>several policy-based and procedural barriers to implementation, while COVID-19 continues to threaten people in institutions.</a:t>
            </a:r>
          </a:p>
        </p:txBody>
      </p:sp>
      <p:sp>
        <p:nvSpPr>
          <p:cNvPr id="11" name="object 4">
            <a:extLst>
              <a:ext uri="{FF2B5EF4-FFF2-40B4-BE49-F238E27FC236}">
                <a16:creationId xmlns:a16="http://schemas.microsoft.com/office/drawing/2014/main" id="{3EF5699C-3DFA-49B3-9B81-855CA0A080F2}"/>
              </a:ext>
            </a:extLst>
          </p:cNvPr>
          <p:cNvSpPr txBox="1"/>
          <p:nvPr/>
        </p:nvSpPr>
        <p:spPr>
          <a:xfrm>
            <a:off x="3776311" y="4156348"/>
            <a:ext cx="3058692"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644,456</a:t>
            </a:r>
            <a:endParaRPr dirty="0">
              <a:latin typeface="+mj-lt"/>
            </a:endParaRPr>
          </a:p>
        </p:txBody>
      </p:sp>
      <p:sp>
        <p:nvSpPr>
          <p:cNvPr id="9" name="object 4">
            <a:extLst>
              <a:ext uri="{FF2B5EF4-FFF2-40B4-BE49-F238E27FC236}">
                <a16:creationId xmlns:a16="http://schemas.microsoft.com/office/drawing/2014/main" id="{4375E371-48BA-487A-964F-7049E0B3DA8F}"/>
              </a:ext>
            </a:extLst>
          </p:cNvPr>
          <p:cNvSpPr txBox="1"/>
          <p:nvPr/>
        </p:nvSpPr>
        <p:spPr>
          <a:xfrm>
            <a:off x="3776310" y="5162042"/>
            <a:ext cx="3059099"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12" name="object 4">
            <a:extLst>
              <a:ext uri="{FF2B5EF4-FFF2-40B4-BE49-F238E27FC236}">
                <a16:creationId xmlns:a16="http://schemas.microsoft.com/office/drawing/2014/main" id="{8A6D73B8-3ED0-411B-8ED4-61B1659FC861}"/>
              </a:ext>
            </a:extLst>
          </p:cNvPr>
          <p:cNvSpPr txBox="1"/>
          <p:nvPr/>
        </p:nvSpPr>
        <p:spPr>
          <a:xfrm>
            <a:off x="6919940" y="4152812"/>
            <a:ext cx="3049009"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127,650</a:t>
            </a:r>
            <a:endParaRPr dirty="0">
              <a:latin typeface="+mj-lt"/>
            </a:endParaRPr>
          </a:p>
        </p:txBody>
      </p:sp>
      <p:sp>
        <p:nvSpPr>
          <p:cNvPr id="10" name="object 4">
            <a:extLst>
              <a:ext uri="{FF2B5EF4-FFF2-40B4-BE49-F238E27FC236}">
                <a16:creationId xmlns:a16="http://schemas.microsoft.com/office/drawing/2014/main" id="{8ACA5BC1-D455-429F-AD6A-7F5167A69358}"/>
              </a:ext>
            </a:extLst>
          </p:cNvPr>
          <p:cNvSpPr txBox="1"/>
          <p:nvPr/>
        </p:nvSpPr>
        <p:spPr>
          <a:xfrm>
            <a:off x="6919940" y="5162926"/>
            <a:ext cx="3052104"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37" name="object 6"/>
          <p:cNvSpPr txBox="1"/>
          <p:nvPr/>
        </p:nvSpPr>
        <p:spPr>
          <a:xfrm>
            <a:off x="10521248" y="4285324"/>
            <a:ext cx="5806541"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56845">
              <a:spcBef>
                <a:spcPts val="400"/>
              </a:spcBef>
              <a:defRPr sz="3900" b="1">
                <a:latin typeface="Montserrat"/>
                <a:ea typeface="Montserrat"/>
                <a:cs typeface="Montserrat"/>
                <a:sym typeface="Montserrat"/>
              </a:defRPr>
            </a:pPr>
            <a:r>
              <a:rPr dirty="0">
                <a:latin typeface="+mj-lt"/>
              </a:rPr>
              <a:t>MARCH</a:t>
            </a:r>
            <a:r>
              <a:rPr spc="-20" dirty="0">
                <a:latin typeface="+mj-lt"/>
              </a:rPr>
              <a:t> </a:t>
            </a:r>
            <a:r>
              <a:rPr spc="40" dirty="0">
                <a:latin typeface="+mj-lt"/>
              </a:rPr>
              <a:t>4,</a:t>
            </a:r>
            <a:r>
              <a:rPr spc="-20" dirty="0">
                <a:latin typeface="+mj-lt"/>
              </a:rPr>
              <a:t> </a:t>
            </a:r>
            <a:r>
              <a:rPr spc="-10" dirty="0">
                <a:latin typeface="+mj-lt"/>
              </a:rPr>
              <a:t>2021</a:t>
            </a:r>
          </a:p>
          <a:p>
            <a:pPr indent="240665">
              <a:spcBef>
                <a:spcPts val="200"/>
              </a:spcBef>
              <a:defRPr sz="2400" spc="15">
                <a:latin typeface="Montserrat"/>
                <a:ea typeface="Montserrat"/>
                <a:cs typeface="Montserrat"/>
                <a:sym typeface="Montserrat"/>
              </a:defRPr>
            </a:pPr>
            <a:r>
              <a:rPr dirty="0">
                <a:latin typeface="+mj-lt"/>
              </a:rPr>
              <a:t>FROM:</a:t>
            </a:r>
            <a:r>
              <a:rPr spc="-15" dirty="0">
                <a:latin typeface="+mj-lt"/>
              </a:rPr>
              <a:t> </a:t>
            </a:r>
            <a:r>
              <a:rPr spc="-10" dirty="0">
                <a:latin typeface="+mj-lt"/>
              </a:rPr>
              <a:t>Veronica </a:t>
            </a:r>
            <a:r>
              <a:rPr spc="10" dirty="0">
                <a:latin typeface="+mj-lt"/>
              </a:rPr>
              <a:t>Hogan,</a:t>
            </a:r>
            <a:r>
              <a:rPr spc="-10" dirty="0">
                <a:latin typeface="+mj-lt"/>
              </a:rPr>
              <a:t> </a:t>
            </a:r>
            <a:r>
              <a:rPr spc="5" dirty="0">
                <a:latin typeface="+mj-lt"/>
              </a:rPr>
              <a:t>ACL</a:t>
            </a:r>
          </a:p>
          <a:p>
            <a:pPr indent="240665">
              <a:spcBef>
                <a:spcPts val="500"/>
              </a:spcBef>
              <a:defRPr sz="2400">
                <a:latin typeface="Montserrat"/>
                <a:ea typeface="Montserrat"/>
                <a:cs typeface="Montserrat"/>
                <a:sym typeface="Montserrat"/>
              </a:defRPr>
            </a:pPr>
            <a:r>
              <a:rPr dirty="0">
                <a:latin typeface="+mj-lt"/>
              </a:rPr>
              <a:t>TO:</a:t>
            </a:r>
            <a:r>
              <a:rPr spc="-15" dirty="0">
                <a:latin typeface="+mj-lt"/>
              </a:rPr>
              <a:t> </a:t>
            </a:r>
            <a:r>
              <a:rPr spc="5" dirty="0">
                <a:latin typeface="+mj-lt"/>
              </a:rPr>
              <a:t>Misty</a:t>
            </a:r>
            <a:r>
              <a:rPr spc="-15" dirty="0">
                <a:latin typeface="+mj-lt"/>
              </a:rPr>
              <a:t> </a:t>
            </a:r>
            <a:r>
              <a:rPr spc="10" dirty="0">
                <a:latin typeface="+mj-lt"/>
              </a:rPr>
              <a:t>Dion</a:t>
            </a:r>
          </a:p>
        </p:txBody>
      </p:sp>
      <p:sp>
        <p:nvSpPr>
          <p:cNvPr id="138" name="object 2"/>
          <p:cNvSpPr txBox="1"/>
          <p:nvPr/>
        </p:nvSpPr>
        <p:spPr>
          <a:xfrm>
            <a:off x="3371008" y="6504939"/>
            <a:ext cx="13362085" cy="3278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80">
              <a:lnSpc>
                <a:spcPct val="111300"/>
              </a:lnSpc>
              <a:tabLst>
                <a:tab pos="368300" algn="l"/>
              </a:tabLst>
              <a:defRPr sz="3900" spc="-40">
                <a:latin typeface="Montserrat"/>
                <a:ea typeface="Montserrat"/>
                <a:cs typeface="Montserrat"/>
                <a:sym typeface="Montserrat"/>
              </a:defRPr>
            </a:pPr>
            <a:r>
              <a:rPr dirty="0">
                <a:latin typeface="+mj-lt"/>
              </a:rPr>
              <a:t>“ACL</a:t>
            </a:r>
            <a:r>
              <a:rPr spc="0" dirty="0">
                <a:latin typeface="+mj-lt"/>
              </a:rPr>
              <a:t> has </a:t>
            </a:r>
            <a:r>
              <a:rPr spc="-20" dirty="0">
                <a:latin typeface="+mj-lt"/>
              </a:rPr>
              <a:t>heard</a:t>
            </a:r>
            <a:r>
              <a:rPr spc="0" dirty="0">
                <a:latin typeface="+mj-lt"/>
              </a:rPr>
              <a:t> that </a:t>
            </a:r>
            <a:r>
              <a:rPr spc="5" dirty="0">
                <a:latin typeface="+mj-lt"/>
              </a:rPr>
              <a:t>the</a:t>
            </a:r>
            <a:r>
              <a:rPr spc="0" dirty="0">
                <a:latin typeface="+mj-lt"/>
              </a:rPr>
              <a:t> CIL of </a:t>
            </a:r>
            <a:r>
              <a:rPr spc="15" dirty="0">
                <a:latin typeface="+mj-lt"/>
              </a:rPr>
              <a:t>North</a:t>
            </a:r>
            <a:r>
              <a:rPr spc="5" dirty="0">
                <a:latin typeface="+mj-lt"/>
              </a:rPr>
              <a:t> </a:t>
            </a:r>
            <a:r>
              <a:rPr spc="-20" dirty="0">
                <a:latin typeface="+mj-lt"/>
              </a:rPr>
              <a:t>Central</a:t>
            </a:r>
            <a:r>
              <a:rPr spc="0" dirty="0">
                <a:latin typeface="+mj-lt"/>
              </a:rPr>
              <a:t> </a:t>
            </a:r>
            <a:r>
              <a:rPr spc="-85" dirty="0">
                <a:latin typeface="+mj-lt"/>
              </a:rPr>
              <a:t>PA</a:t>
            </a:r>
            <a:r>
              <a:rPr spc="0" dirty="0">
                <a:latin typeface="+mj-lt"/>
              </a:rPr>
              <a:t> is </a:t>
            </a:r>
            <a:r>
              <a:rPr spc="5" dirty="0">
                <a:latin typeface="+mj-lt"/>
              </a:rPr>
              <a:t> </a:t>
            </a:r>
            <a:r>
              <a:rPr spc="-15" dirty="0">
                <a:latin typeface="+mj-lt"/>
              </a:rPr>
              <a:t>working</a:t>
            </a:r>
            <a:r>
              <a:rPr spc="-5" dirty="0">
                <a:latin typeface="+mj-lt"/>
              </a:rPr>
              <a:t> </a:t>
            </a:r>
            <a:r>
              <a:rPr spc="0" dirty="0">
                <a:latin typeface="+mj-lt"/>
              </a:rPr>
              <a:t>with </a:t>
            </a:r>
            <a:r>
              <a:rPr spc="5" dirty="0">
                <a:latin typeface="+mj-lt"/>
              </a:rPr>
              <a:t>FEMA</a:t>
            </a:r>
            <a:r>
              <a:rPr spc="0" dirty="0">
                <a:latin typeface="+mj-lt"/>
              </a:rPr>
              <a:t> </a:t>
            </a:r>
            <a:r>
              <a:rPr dirty="0">
                <a:latin typeface="+mj-lt"/>
              </a:rPr>
              <a:t>to</a:t>
            </a:r>
            <a:r>
              <a:rPr spc="0" dirty="0">
                <a:latin typeface="+mj-lt"/>
              </a:rPr>
              <a:t> use </a:t>
            </a:r>
            <a:r>
              <a:rPr spc="-5" dirty="0">
                <a:latin typeface="+mj-lt"/>
              </a:rPr>
              <a:t>emergency</a:t>
            </a:r>
            <a:r>
              <a:rPr spc="0" dirty="0">
                <a:latin typeface="+mj-lt"/>
              </a:rPr>
              <a:t> </a:t>
            </a:r>
            <a:r>
              <a:rPr spc="-5" dirty="0">
                <a:latin typeface="+mj-lt"/>
              </a:rPr>
              <a:t>relocation </a:t>
            </a:r>
            <a:r>
              <a:rPr spc="0" dirty="0">
                <a:latin typeface="+mj-lt"/>
              </a:rPr>
              <a:t> </a:t>
            </a:r>
            <a:r>
              <a:rPr spc="5" dirty="0">
                <a:latin typeface="+mj-lt"/>
              </a:rPr>
              <a:t>funding </a:t>
            </a:r>
            <a:r>
              <a:rPr spc="0" dirty="0">
                <a:latin typeface="+mj-lt"/>
              </a:rPr>
              <a:t>as </a:t>
            </a:r>
            <a:r>
              <a:rPr spc="10" dirty="0">
                <a:latin typeface="+mj-lt"/>
              </a:rPr>
              <a:t>part </a:t>
            </a:r>
            <a:r>
              <a:rPr spc="0" dirty="0">
                <a:latin typeface="+mj-lt"/>
              </a:rPr>
              <a:t>of nursing </a:t>
            </a:r>
            <a:r>
              <a:rPr spc="5" dirty="0">
                <a:latin typeface="+mj-lt"/>
              </a:rPr>
              <a:t>home </a:t>
            </a:r>
            <a:r>
              <a:rPr spc="0" dirty="0">
                <a:latin typeface="+mj-lt"/>
              </a:rPr>
              <a:t>transitions </a:t>
            </a:r>
            <a:r>
              <a:rPr spc="-5" dirty="0">
                <a:latin typeface="+mj-lt"/>
              </a:rPr>
              <a:t>during </a:t>
            </a:r>
            <a:r>
              <a:rPr spc="0" dirty="0">
                <a:latin typeface="+mj-lt"/>
              </a:rPr>
              <a:t> </a:t>
            </a:r>
            <a:r>
              <a:rPr spc="5" dirty="0">
                <a:latin typeface="+mj-lt"/>
              </a:rPr>
              <a:t>the </a:t>
            </a:r>
            <a:r>
              <a:rPr spc="10" dirty="0">
                <a:latin typeface="+mj-lt"/>
              </a:rPr>
              <a:t>pandemic. </a:t>
            </a:r>
            <a:r>
              <a:rPr b="1" spc="0" dirty="0">
                <a:latin typeface="+mj-lt"/>
              </a:rPr>
              <a:t>This is an </a:t>
            </a:r>
            <a:r>
              <a:rPr b="1" spc="-10" dirty="0">
                <a:latin typeface="+mj-lt"/>
              </a:rPr>
              <a:t>interesting </a:t>
            </a:r>
            <a:r>
              <a:rPr b="1" spc="5" dirty="0">
                <a:latin typeface="+mj-lt"/>
              </a:rPr>
              <a:t>and </a:t>
            </a:r>
            <a:r>
              <a:rPr b="1" spc="-15" dirty="0">
                <a:latin typeface="+mj-lt"/>
              </a:rPr>
              <a:t>innovative </a:t>
            </a:r>
            <a:r>
              <a:rPr b="1" spc="-10" dirty="0">
                <a:latin typeface="+mj-lt"/>
              </a:rPr>
              <a:t>approach,</a:t>
            </a:r>
            <a:r>
              <a:rPr b="1" spc="0" dirty="0">
                <a:latin typeface="+mj-lt"/>
              </a:rPr>
              <a:t> </a:t>
            </a:r>
            <a:r>
              <a:rPr b="1" spc="5" dirty="0">
                <a:latin typeface="+mj-lt"/>
              </a:rPr>
              <a:t>and </a:t>
            </a:r>
            <a:r>
              <a:rPr b="1" spc="-45" dirty="0">
                <a:latin typeface="+mj-lt"/>
              </a:rPr>
              <a:t>we’d</a:t>
            </a:r>
            <a:r>
              <a:rPr b="1" spc="5" dirty="0">
                <a:latin typeface="+mj-lt"/>
              </a:rPr>
              <a:t> </a:t>
            </a:r>
            <a:r>
              <a:rPr b="1" spc="-20" dirty="0">
                <a:latin typeface="+mj-lt"/>
              </a:rPr>
              <a:t>like</a:t>
            </a:r>
            <a:r>
              <a:rPr b="1" spc="0" dirty="0">
                <a:latin typeface="+mj-lt"/>
              </a:rPr>
              <a:t> </a:t>
            </a:r>
            <a:r>
              <a:rPr b="1" dirty="0">
                <a:latin typeface="+mj-lt"/>
              </a:rPr>
              <a:t>to</a:t>
            </a:r>
            <a:r>
              <a:rPr b="1" spc="5" dirty="0">
                <a:latin typeface="+mj-lt"/>
              </a:rPr>
              <a:t> </a:t>
            </a:r>
            <a:r>
              <a:rPr b="1" spc="-25" dirty="0">
                <a:latin typeface="+mj-lt"/>
              </a:rPr>
              <a:t>have</a:t>
            </a:r>
            <a:r>
              <a:rPr b="1" spc="5" dirty="0">
                <a:latin typeface="+mj-lt"/>
              </a:rPr>
              <a:t> </a:t>
            </a:r>
            <a:r>
              <a:rPr b="1" spc="0" dirty="0">
                <a:latin typeface="+mj-lt"/>
              </a:rPr>
              <a:t>an </a:t>
            </a:r>
            <a:r>
              <a:rPr b="1" spc="-10" dirty="0">
                <a:latin typeface="+mj-lt"/>
              </a:rPr>
              <a:t>informal</a:t>
            </a:r>
            <a:r>
              <a:rPr b="1" spc="5" dirty="0">
                <a:latin typeface="+mj-lt"/>
              </a:rPr>
              <a:t> meeting </a:t>
            </a:r>
            <a:r>
              <a:rPr b="1" spc="-1018" dirty="0">
                <a:latin typeface="+mj-lt"/>
              </a:rPr>
              <a:t> </a:t>
            </a:r>
            <a:r>
              <a:rPr b="1" dirty="0">
                <a:latin typeface="+mj-lt"/>
              </a:rPr>
              <a:t>to</a:t>
            </a:r>
            <a:r>
              <a:rPr b="1" spc="-5" dirty="0">
                <a:latin typeface="+mj-lt"/>
              </a:rPr>
              <a:t> </a:t>
            </a:r>
            <a:r>
              <a:rPr b="1" spc="-20" dirty="0">
                <a:latin typeface="+mj-lt"/>
              </a:rPr>
              <a:t>learn</a:t>
            </a:r>
            <a:r>
              <a:rPr b="1" spc="0" dirty="0">
                <a:latin typeface="+mj-lt"/>
              </a:rPr>
              <a:t> </a:t>
            </a:r>
            <a:r>
              <a:rPr b="1" spc="-20" dirty="0">
                <a:latin typeface="+mj-lt"/>
              </a:rPr>
              <a:t>more.</a:t>
            </a:r>
            <a:r>
              <a:rPr spc="-20" dirty="0">
                <a:latin typeface="+mj-lt"/>
              </a:rPr>
              <a:t>”</a:t>
            </a:r>
          </a:p>
        </p:txBody>
      </p:sp>
      <p:sp>
        <p:nvSpPr>
          <p:cNvPr id="8" name="object 5">
            <a:extLst>
              <a:ext uri="{FF2B5EF4-FFF2-40B4-BE49-F238E27FC236}">
                <a16:creationId xmlns:a16="http://schemas.microsoft.com/office/drawing/2014/main" id="{44793AC1-213A-4284-876D-F6C67E89CD78}"/>
              </a:ext>
              <a:ext uri="{C183D7F6-B498-43B3-948B-1728B52AA6E4}">
                <adec:decorative xmlns:adec="http://schemas.microsoft.com/office/drawing/2017/decorative" val="1"/>
              </a:ext>
            </a:extLst>
          </p:cNvPr>
          <p:cNvSpPr/>
          <p:nvPr/>
        </p:nvSpPr>
        <p:spPr>
          <a:xfrm>
            <a:off x="3715709" y="4044032"/>
            <a:ext cx="12128635" cy="1904986"/>
          </a:xfrm>
          <a:prstGeom prst="rect">
            <a:avLst/>
          </a:prstGeom>
          <a:ln w="10470">
            <a:solidFill>
              <a:srgbClr val="000000"/>
            </a:solidFill>
          </a:ln>
        </p:spPr>
        <p:txBody>
          <a:bodyPr lIns="45719" rIns="45719"/>
          <a:lstStyle/>
          <a:p>
            <a:endParaRPr/>
          </a:p>
        </p:txBody>
      </p:sp>
      <p:pic>
        <p:nvPicPr>
          <p:cNvPr id="2" name="Picture 1"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34721307-5B5E-4A44-9F3E-9295EB9EEBEF}"/>
              </a:ext>
            </a:extLst>
          </p:cNvPr>
          <p:cNvPicPr>
            <a:picLocks noChangeAspect="1"/>
          </p:cNvPicPr>
          <p:nvPr/>
        </p:nvPicPr>
        <p:blipFill>
          <a:blip r:embed="rId2"/>
          <a:stretch>
            <a:fillRect/>
          </a:stretch>
        </p:blipFill>
        <p:spPr>
          <a:xfrm>
            <a:off x="17056100" y="7957457"/>
            <a:ext cx="2400300" cy="27432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7"/>
          <p:cNvSpPr txBox="1">
            <a:spLocks noGrp="1"/>
          </p:cNvSpPr>
          <p:nvPr>
            <p:ph type="title" idx="4294967295"/>
          </p:nvPr>
        </p:nvSpPr>
        <p:spPr>
          <a:xfrm>
            <a:off x="349848" y="195152"/>
            <a:ext cx="19319000" cy="1015665"/>
          </a:xfrm>
          <a:prstGeom prst="rect">
            <a:avLst/>
          </a:prstGeom>
        </p:spPr>
        <p:txBody>
          <a:bodyPr lIns="45719" tIns="45719" rIns="45719" bIns="45719">
            <a:normAutofit fontScale="90000"/>
          </a:bodyPr>
          <a:lstStyle>
            <a:lvl1pPr algn="ctr">
              <a:defRPr sz="6000" b="1"/>
            </a:lvl1pPr>
          </a:lstStyle>
          <a:p>
            <a:r>
              <a:rPr dirty="0">
                <a:latin typeface="+mj-lt"/>
              </a:rPr>
              <a:t>Approval Delays as COVID Numbers Climb in Facilities</a:t>
            </a:r>
          </a:p>
        </p:txBody>
      </p:sp>
      <p:sp>
        <p:nvSpPr>
          <p:cNvPr id="99" name="object 4"/>
          <p:cNvSpPr txBox="1"/>
          <p:nvPr/>
        </p:nvSpPr>
        <p:spPr>
          <a:xfrm>
            <a:off x="435252" y="1249394"/>
            <a:ext cx="3058692"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dirty="0">
                <a:latin typeface="+mj-lt"/>
              </a:rPr>
              <a:t>635,202</a:t>
            </a:r>
          </a:p>
        </p:txBody>
      </p:sp>
      <p:sp>
        <p:nvSpPr>
          <p:cNvPr id="131" name="object 4"/>
          <p:cNvSpPr txBox="1"/>
          <p:nvPr/>
        </p:nvSpPr>
        <p:spPr>
          <a:xfrm>
            <a:off x="435251" y="2255088"/>
            <a:ext cx="3059099"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132" name="object 4"/>
          <p:cNvSpPr txBox="1"/>
          <p:nvPr/>
        </p:nvSpPr>
        <p:spPr>
          <a:xfrm>
            <a:off x="3578881" y="1245858"/>
            <a:ext cx="3049009"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dirty="0">
                <a:latin typeface="+mj-lt"/>
              </a:rPr>
              <a:t>635,202</a:t>
            </a:r>
          </a:p>
        </p:txBody>
      </p:sp>
      <p:sp>
        <p:nvSpPr>
          <p:cNvPr id="133" name="object 4"/>
          <p:cNvSpPr txBox="1"/>
          <p:nvPr/>
        </p:nvSpPr>
        <p:spPr>
          <a:xfrm>
            <a:off x="3578881" y="2255972"/>
            <a:ext cx="3052104"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01" name="object 6"/>
          <p:cNvSpPr txBox="1"/>
          <p:nvPr/>
        </p:nvSpPr>
        <p:spPr>
          <a:xfrm>
            <a:off x="6685718" y="1180612"/>
            <a:ext cx="4917703" cy="1862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56845">
              <a:spcBef>
                <a:spcPts val="400"/>
              </a:spcBef>
              <a:defRPr sz="3900" b="1" spc="-10">
                <a:latin typeface="Montserrat"/>
                <a:ea typeface="Montserrat"/>
                <a:cs typeface="Montserrat"/>
                <a:sym typeface="Montserrat"/>
              </a:defRPr>
            </a:pPr>
            <a:r>
              <a:rPr dirty="0">
                <a:latin typeface="+mj-lt"/>
              </a:rPr>
              <a:t>FEBRUARY</a:t>
            </a:r>
            <a:r>
              <a:rPr spc="-25" dirty="0">
                <a:latin typeface="+mj-lt"/>
              </a:rPr>
              <a:t> </a:t>
            </a:r>
            <a:r>
              <a:rPr spc="20" dirty="0">
                <a:latin typeface="+mj-lt"/>
              </a:rPr>
              <a:t>2,</a:t>
            </a:r>
            <a:r>
              <a:rPr lang="en-US" spc="-20" dirty="0">
                <a:latin typeface="+mj-lt"/>
              </a:rPr>
              <a:t> </a:t>
            </a:r>
            <a:r>
              <a:rPr dirty="0">
                <a:latin typeface="+mj-lt"/>
              </a:rPr>
              <a:t>2021</a:t>
            </a:r>
          </a:p>
          <a:p>
            <a:pPr indent="240665">
              <a:spcBef>
                <a:spcPts val="200"/>
              </a:spcBef>
              <a:defRPr sz="2400" spc="15">
                <a:latin typeface="Montserrat"/>
                <a:ea typeface="Montserrat"/>
                <a:cs typeface="Montserrat"/>
                <a:sym typeface="Montserrat"/>
              </a:defRPr>
            </a:pPr>
            <a:r>
              <a:rPr dirty="0">
                <a:latin typeface="+mj-lt"/>
              </a:rPr>
              <a:t>FROM:</a:t>
            </a:r>
            <a:r>
              <a:rPr spc="-20" dirty="0">
                <a:latin typeface="+mj-lt"/>
              </a:rPr>
              <a:t> </a:t>
            </a:r>
            <a:r>
              <a:rPr spc="5" dirty="0">
                <a:latin typeface="+mj-lt"/>
              </a:rPr>
              <a:t>Misty</a:t>
            </a:r>
            <a:r>
              <a:rPr spc="-20" dirty="0">
                <a:latin typeface="+mj-lt"/>
              </a:rPr>
              <a:t> </a:t>
            </a:r>
            <a:r>
              <a:rPr spc="10" dirty="0">
                <a:latin typeface="+mj-lt"/>
              </a:rPr>
              <a:t>Dion</a:t>
            </a:r>
          </a:p>
          <a:p>
            <a:pPr indent="240665">
              <a:spcBef>
                <a:spcPts val="500"/>
              </a:spcBef>
              <a:defRPr sz="2400">
                <a:latin typeface="Montserrat"/>
                <a:ea typeface="Montserrat"/>
                <a:cs typeface="Montserrat"/>
                <a:sym typeface="Montserrat"/>
              </a:defRPr>
            </a:pPr>
            <a:r>
              <a:rPr dirty="0">
                <a:latin typeface="+mj-lt"/>
              </a:rPr>
              <a:t>TO: </a:t>
            </a:r>
            <a:r>
              <a:rPr spc="-5" dirty="0">
                <a:latin typeface="+mj-lt"/>
              </a:rPr>
              <a:t>Scott</a:t>
            </a:r>
            <a:r>
              <a:rPr spc="5" dirty="0">
                <a:latin typeface="+mj-lt"/>
              </a:rPr>
              <a:t> Metzger, </a:t>
            </a:r>
          </a:p>
          <a:p>
            <a:pPr indent="240665">
              <a:spcBef>
                <a:spcPts val="500"/>
              </a:spcBef>
              <a:defRPr sz="2400">
                <a:latin typeface="Montserrat"/>
                <a:ea typeface="Montserrat"/>
                <a:cs typeface="Montserrat"/>
                <a:sym typeface="Montserrat"/>
              </a:defRPr>
            </a:pPr>
            <a:r>
              <a:rPr spc="-5" dirty="0">
                <a:latin typeface="+mj-lt"/>
              </a:rPr>
              <a:t>LC</a:t>
            </a:r>
            <a:r>
              <a:rPr dirty="0">
                <a:latin typeface="+mj-lt"/>
              </a:rPr>
              <a:t> </a:t>
            </a:r>
            <a:r>
              <a:rPr spc="5" dirty="0">
                <a:latin typeface="+mj-lt"/>
              </a:rPr>
              <a:t>Commissioner</a:t>
            </a:r>
          </a:p>
        </p:txBody>
      </p:sp>
      <p:sp>
        <p:nvSpPr>
          <p:cNvPr id="119" name="TextBox 1"/>
          <p:cNvSpPr txBox="1"/>
          <p:nvPr/>
        </p:nvSpPr>
        <p:spPr>
          <a:xfrm>
            <a:off x="10905033" y="1769623"/>
            <a:ext cx="8870459"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800100" lvl="1" indent="-342900">
              <a:buSzPct val="100000"/>
              <a:buFont typeface="Arial"/>
              <a:buChar char="•"/>
              <a:defRPr sz="2400" spc="5">
                <a:latin typeface="Montserrat"/>
                <a:ea typeface="Montserrat"/>
                <a:cs typeface="Montserrat"/>
                <a:sym typeface="Montserrat"/>
              </a:defRPr>
            </a:pPr>
            <a:r>
              <a:rPr lang="en-US" dirty="0">
                <a:latin typeface="+mj-lt"/>
              </a:rPr>
              <a:t>CILNCP submits </a:t>
            </a:r>
            <a:r>
              <a:rPr dirty="0">
                <a:latin typeface="+mj-lt"/>
              </a:rPr>
              <a:t>MOU </a:t>
            </a:r>
            <a:r>
              <a:rPr spc="-40" dirty="0">
                <a:latin typeface="+mj-lt"/>
              </a:rPr>
              <a:t>to</a:t>
            </a:r>
            <a:r>
              <a:rPr spc="0" dirty="0">
                <a:latin typeface="+mj-lt"/>
              </a:rPr>
              <a:t> </a:t>
            </a:r>
            <a:r>
              <a:rPr spc="-10" dirty="0">
                <a:latin typeface="+mj-lt"/>
              </a:rPr>
              <a:t>LCEMA</a:t>
            </a:r>
            <a:r>
              <a:rPr dirty="0">
                <a:latin typeface="+mj-lt"/>
              </a:rPr>
              <a:t> (County) </a:t>
            </a:r>
            <a:r>
              <a:rPr spc="0" dirty="0">
                <a:latin typeface="+mj-lt"/>
              </a:rPr>
              <a:t>on </a:t>
            </a:r>
            <a:r>
              <a:rPr spc="10" dirty="0">
                <a:latin typeface="+mj-lt"/>
              </a:rPr>
              <a:t>January</a:t>
            </a:r>
            <a:r>
              <a:rPr spc="0" dirty="0">
                <a:latin typeface="+mj-lt"/>
              </a:rPr>
              <a:t> 13.</a:t>
            </a:r>
            <a:r>
              <a:rPr spc="-5" dirty="0">
                <a:latin typeface="+mj-lt"/>
              </a:rPr>
              <a:t> </a:t>
            </a:r>
            <a:endParaRPr lang="en-US" spc="-5" dirty="0">
              <a:latin typeface="+mj-lt"/>
            </a:endParaRPr>
          </a:p>
          <a:p>
            <a:pPr marL="800100" lvl="1" indent="-342900">
              <a:buSzPct val="100000"/>
              <a:buFont typeface="Arial"/>
              <a:buChar char="•"/>
              <a:defRPr sz="2400" spc="5">
                <a:latin typeface="Montserrat"/>
                <a:ea typeface="Montserrat"/>
                <a:cs typeface="Montserrat"/>
                <a:sym typeface="Montserrat"/>
              </a:defRPr>
            </a:pPr>
            <a:r>
              <a:rPr dirty="0">
                <a:latin typeface="+mj-lt"/>
              </a:rPr>
              <a:t>LCEMA</a:t>
            </a:r>
            <a:r>
              <a:rPr lang="en-US" dirty="0">
                <a:latin typeface="+mj-lt"/>
              </a:rPr>
              <a:t> </a:t>
            </a:r>
            <a:r>
              <a:rPr dirty="0">
                <a:latin typeface="+mj-lt"/>
              </a:rPr>
              <a:t>Responds</a:t>
            </a:r>
            <a:r>
              <a:rPr spc="10" dirty="0">
                <a:latin typeface="+mj-lt"/>
              </a:rPr>
              <a:t> </a:t>
            </a:r>
            <a:r>
              <a:rPr spc="0" dirty="0">
                <a:latin typeface="+mj-lt"/>
              </a:rPr>
              <a:t>“It has been sent </a:t>
            </a:r>
            <a:r>
              <a:rPr spc="-40" dirty="0">
                <a:latin typeface="+mj-lt"/>
              </a:rPr>
              <a:t>to</a:t>
            </a:r>
            <a:r>
              <a:rPr spc="-35" dirty="0">
                <a:latin typeface="+mj-lt"/>
              </a:rPr>
              <a:t> </a:t>
            </a:r>
            <a:r>
              <a:rPr dirty="0">
                <a:latin typeface="+mj-lt"/>
              </a:rPr>
              <a:t>the</a:t>
            </a:r>
            <a:r>
              <a:rPr spc="0" dirty="0">
                <a:latin typeface="+mj-lt"/>
              </a:rPr>
              <a:t> </a:t>
            </a:r>
            <a:r>
              <a:rPr dirty="0">
                <a:latin typeface="+mj-lt"/>
              </a:rPr>
              <a:t>solicitor</a:t>
            </a:r>
            <a:r>
              <a:rPr spc="0" dirty="0">
                <a:latin typeface="+mj-lt"/>
              </a:rPr>
              <a:t> </a:t>
            </a:r>
            <a:r>
              <a:rPr dirty="0">
                <a:latin typeface="+mj-lt"/>
              </a:rPr>
              <a:t>for</a:t>
            </a:r>
            <a:r>
              <a:rPr spc="0" dirty="0">
                <a:latin typeface="+mj-lt"/>
              </a:rPr>
              <a:t> </a:t>
            </a:r>
            <a:r>
              <a:rPr spc="-35" dirty="0">
                <a:latin typeface="+mj-lt"/>
              </a:rPr>
              <a:t>review.</a:t>
            </a:r>
            <a:r>
              <a:rPr dirty="0">
                <a:latin typeface="+mj-lt"/>
              </a:rPr>
              <a:t> </a:t>
            </a:r>
            <a:r>
              <a:rPr spc="0" dirty="0">
                <a:latin typeface="+mj-lt"/>
              </a:rPr>
              <a:t>I will </a:t>
            </a:r>
            <a:r>
              <a:rPr spc="-15" dirty="0">
                <a:latin typeface="+mj-lt"/>
              </a:rPr>
              <a:t>follow</a:t>
            </a:r>
            <a:r>
              <a:rPr dirty="0">
                <a:latin typeface="+mj-lt"/>
              </a:rPr>
              <a:t> up</a:t>
            </a:r>
            <a:r>
              <a:rPr spc="0" dirty="0">
                <a:latin typeface="+mj-lt"/>
              </a:rPr>
              <a:t> </a:t>
            </a:r>
            <a:r>
              <a:rPr dirty="0">
                <a:latin typeface="+mj-lt"/>
              </a:rPr>
              <a:t>and</a:t>
            </a:r>
            <a:r>
              <a:rPr spc="0" dirty="0">
                <a:latin typeface="+mj-lt"/>
              </a:rPr>
              <a:t> see</a:t>
            </a:r>
            <a:r>
              <a:rPr dirty="0">
                <a:latin typeface="+mj-lt"/>
              </a:rPr>
              <a:t> where</a:t>
            </a:r>
            <a:r>
              <a:rPr spc="0" dirty="0">
                <a:latin typeface="+mj-lt"/>
              </a:rPr>
              <a:t> it </a:t>
            </a:r>
            <a:r>
              <a:rPr spc="-1018" dirty="0">
                <a:latin typeface="+mj-lt"/>
              </a:rPr>
              <a:t> </a:t>
            </a:r>
            <a:r>
              <a:rPr spc="-5" dirty="0">
                <a:latin typeface="+mj-lt"/>
              </a:rPr>
              <a:t>stands.”</a:t>
            </a:r>
          </a:p>
        </p:txBody>
      </p:sp>
      <p:sp>
        <p:nvSpPr>
          <p:cNvPr id="39" name="object 4">
            <a:extLst>
              <a:ext uri="{FF2B5EF4-FFF2-40B4-BE49-F238E27FC236}">
                <a16:creationId xmlns:a16="http://schemas.microsoft.com/office/drawing/2014/main" id="{0AED39B2-CDC1-4892-8BCB-5E0FC33A484A}"/>
              </a:ext>
            </a:extLst>
          </p:cNvPr>
          <p:cNvSpPr txBox="1"/>
          <p:nvPr/>
        </p:nvSpPr>
        <p:spPr>
          <a:xfrm>
            <a:off x="426499" y="3332015"/>
            <a:ext cx="3067445"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dirty="0">
                <a:latin typeface="+mj-lt"/>
              </a:rPr>
              <a:t>6</a:t>
            </a:r>
            <a:r>
              <a:rPr lang="en-US" dirty="0">
                <a:latin typeface="+mj-lt"/>
              </a:rPr>
              <a:t>46</a:t>
            </a:r>
            <a:r>
              <a:rPr dirty="0">
                <a:latin typeface="+mj-lt"/>
              </a:rPr>
              <a:t>,</a:t>
            </a:r>
            <a:r>
              <a:rPr lang="en-US" dirty="0">
                <a:latin typeface="+mj-lt"/>
              </a:rPr>
              <a:t>46</a:t>
            </a:r>
            <a:r>
              <a:rPr dirty="0">
                <a:latin typeface="+mj-lt"/>
              </a:rPr>
              <a:t>2</a:t>
            </a:r>
          </a:p>
        </p:txBody>
      </p:sp>
      <p:sp>
        <p:nvSpPr>
          <p:cNvPr id="40" name="object 4">
            <a:extLst>
              <a:ext uri="{FF2B5EF4-FFF2-40B4-BE49-F238E27FC236}">
                <a16:creationId xmlns:a16="http://schemas.microsoft.com/office/drawing/2014/main" id="{D0E36C1B-143E-4BED-815C-CDCE607037D1}"/>
              </a:ext>
            </a:extLst>
          </p:cNvPr>
          <p:cNvSpPr txBox="1"/>
          <p:nvPr/>
        </p:nvSpPr>
        <p:spPr>
          <a:xfrm>
            <a:off x="431778" y="4337709"/>
            <a:ext cx="3062166"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41" name="object 4">
            <a:extLst>
              <a:ext uri="{FF2B5EF4-FFF2-40B4-BE49-F238E27FC236}">
                <a16:creationId xmlns:a16="http://schemas.microsoft.com/office/drawing/2014/main" id="{E36E5423-9A53-49A1-8968-56564073CDF7}"/>
              </a:ext>
            </a:extLst>
          </p:cNvPr>
          <p:cNvSpPr txBox="1"/>
          <p:nvPr/>
        </p:nvSpPr>
        <p:spPr>
          <a:xfrm>
            <a:off x="3575788" y="3328479"/>
            <a:ext cx="3078806"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128</a:t>
            </a:r>
            <a:r>
              <a:rPr dirty="0">
                <a:latin typeface="+mj-lt"/>
              </a:rPr>
              <a:t>,</a:t>
            </a:r>
            <a:r>
              <a:rPr lang="en-US" dirty="0">
                <a:latin typeface="+mj-lt"/>
              </a:rPr>
              <a:t>149</a:t>
            </a:r>
            <a:endParaRPr dirty="0">
              <a:latin typeface="+mj-lt"/>
            </a:endParaRPr>
          </a:p>
        </p:txBody>
      </p:sp>
      <p:sp>
        <p:nvSpPr>
          <p:cNvPr id="42" name="object 4">
            <a:extLst>
              <a:ext uri="{FF2B5EF4-FFF2-40B4-BE49-F238E27FC236}">
                <a16:creationId xmlns:a16="http://schemas.microsoft.com/office/drawing/2014/main" id="{0FB27BAD-97DE-49C5-9D79-F58BA2F13A17}"/>
              </a:ext>
            </a:extLst>
          </p:cNvPr>
          <p:cNvSpPr txBox="1"/>
          <p:nvPr/>
        </p:nvSpPr>
        <p:spPr>
          <a:xfrm>
            <a:off x="3577590" y="4338593"/>
            <a:ext cx="3080098"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05" name="object 6"/>
          <p:cNvSpPr txBox="1"/>
          <p:nvPr/>
        </p:nvSpPr>
        <p:spPr>
          <a:xfrm>
            <a:off x="6678809" y="3226420"/>
            <a:ext cx="4193400" cy="185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56845">
              <a:spcBef>
                <a:spcPts val="400"/>
              </a:spcBef>
              <a:defRPr sz="3900" b="1">
                <a:latin typeface="Montserrat"/>
                <a:ea typeface="Montserrat"/>
                <a:cs typeface="Montserrat"/>
                <a:sym typeface="Montserrat"/>
              </a:defRPr>
            </a:pPr>
            <a:r>
              <a:rPr dirty="0">
                <a:latin typeface="+mj-lt"/>
              </a:rPr>
              <a:t>MARCH</a:t>
            </a:r>
            <a:r>
              <a:rPr spc="-15" dirty="0">
                <a:latin typeface="+mj-lt"/>
              </a:rPr>
              <a:t> </a:t>
            </a:r>
            <a:r>
              <a:rPr spc="-20" dirty="0">
                <a:latin typeface="+mj-lt"/>
              </a:rPr>
              <a:t>19,</a:t>
            </a:r>
            <a:r>
              <a:rPr spc="-15" dirty="0">
                <a:latin typeface="+mj-lt"/>
              </a:rPr>
              <a:t> </a:t>
            </a:r>
            <a:r>
              <a:rPr spc="-10" dirty="0">
                <a:latin typeface="+mj-lt"/>
              </a:rPr>
              <a:t>2021</a:t>
            </a:r>
          </a:p>
          <a:p>
            <a:pPr indent="240665">
              <a:spcBef>
                <a:spcPts val="200"/>
              </a:spcBef>
              <a:defRPr sz="2400" spc="15">
                <a:latin typeface="Montserrat"/>
                <a:ea typeface="Montserrat"/>
                <a:cs typeface="Montserrat"/>
                <a:sym typeface="Montserrat"/>
              </a:defRPr>
            </a:pPr>
            <a:r>
              <a:rPr dirty="0">
                <a:latin typeface="+mj-lt"/>
              </a:rPr>
              <a:t>FROM:</a:t>
            </a:r>
            <a:r>
              <a:rPr spc="-20" dirty="0">
                <a:latin typeface="+mj-lt"/>
              </a:rPr>
              <a:t> </a:t>
            </a:r>
            <a:r>
              <a:rPr spc="5" dirty="0">
                <a:latin typeface="+mj-lt"/>
              </a:rPr>
              <a:t>Misty</a:t>
            </a:r>
            <a:r>
              <a:rPr spc="-20" dirty="0">
                <a:latin typeface="+mj-lt"/>
              </a:rPr>
              <a:t> </a:t>
            </a:r>
            <a:r>
              <a:rPr spc="10" dirty="0">
                <a:latin typeface="+mj-lt"/>
              </a:rPr>
              <a:t>Dion</a:t>
            </a:r>
          </a:p>
          <a:p>
            <a:pPr indent="240665">
              <a:spcBef>
                <a:spcPts val="500"/>
              </a:spcBef>
              <a:defRPr sz="2400">
                <a:latin typeface="Montserrat"/>
                <a:ea typeface="Montserrat"/>
                <a:cs typeface="Montserrat"/>
                <a:sym typeface="Montserrat"/>
              </a:defRPr>
            </a:pPr>
            <a:r>
              <a:rPr dirty="0">
                <a:latin typeface="+mj-lt"/>
              </a:rPr>
              <a:t>TO:</a:t>
            </a:r>
            <a:r>
              <a:rPr spc="-5" dirty="0">
                <a:latin typeface="+mj-lt"/>
              </a:rPr>
              <a:t> </a:t>
            </a:r>
            <a:r>
              <a:rPr dirty="0">
                <a:latin typeface="+mj-lt"/>
              </a:rPr>
              <a:t>Mya </a:t>
            </a:r>
            <a:r>
              <a:rPr spc="-20" dirty="0">
                <a:latin typeface="+mj-lt"/>
              </a:rPr>
              <a:t>Toon,</a:t>
            </a:r>
            <a:r>
              <a:rPr dirty="0">
                <a:latin typeface="+mj-lt"/>
              </a:rPr>
              <a:t> </a:t>
            </a:r>
          </a:p>
          <a:p>
            <a:pPr indent="240665">
              <a:spcBef>
                <a:spcPts val="500"/>
              </a:spcBef>
              <a:defRPr sz="2400">
                <a:latin typeface="Montserrat"/>
                <a:ea typeface="Montserrat"/>
                <a:cs typeface="Montserrat"/>
                <a:sym typeface="Montserrat"/>
              </a:defRPr>
            </a:pPr>
            <a:r>
              <a:rPr spc="-5" dirty="0">
                <a:latin typeface="+mj-lt"/>
              </a:rPr>
              <a:t>LC</a:t>
            </a:r>
            <a:r>
              <a:rPr dirty="0">
                <a:latin typeface="+mj-lt"/>
              </a:rPr>
              <a:t> Procurement </a:t>
            </a:r>
            <a:r>
              <a:rPr spc="35" dirty="0">
                <a:latin typeface="+mj-lt"/>
              </a:rPr>
              <a:t>Officer</a:t>
            </a:r>
          </a:p>
        </p:txBody>
      </p:sp>
      <p:sp>
        <p:nvSpPr>
          <p:cNvPr id="120" name="TextBox 47"/>
          <p:cNvSpPr txBox="1"/>
          <p:nvPr/>
        </p:nvSpPr>
        <p:spPr>
          <a:xfrm>
            <a:off x="10419928" y="3703335"/>
            <a:ext cx="8763814"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257300" lvl="2" indent="-342900">
              <a:buSzPct val="100000"/>
              <a:buFont typeface="Arial"/>
              <a:buChar char="•"/>
              <a:defRPr sz="2400" spc="5">
                <a:latin typeface="Montserrat"/>
                <a:ea typeface="Montserrat"/>
                <a:cs typeface="Montserrat"/>
                <a:sym typeface="Montserrat"/>
              </a:defRPr>
            </a:pPr>
            <a:r>
              <a:rPr dirty="0">
                <a:latin typeface="+mj-lt"/>
              </a:rPr>
              <a:t>Message sent to check on status</a:t>
            </a:r>
            <a:endParaRPr spc="-5" dirty="0">
              <a:latin typeface="+mj-lt"/>
            </a:endParaRPr>
          </a:p>
          <a:p>
            <a:pPr marL="1257300" lvl="2" indent="-342900">
              <a:buSzPct val="100000"/>
              <a:buFont typeface="Arial"/>
              <a:buChar char="•"/>
              <a:defRPr sz="2400" spc="-10">
                <a:latin typeface="Montserrat"/>
                <a:ea typeface="Montserrat"/>
                <a:cs typeface="Montserrat"/>
                <a:sym typeface="Montserrat"/>
              </a:defRPr>
            </a:pPr>
            <a:r>
              <a:rPr dirty="0">
                <a:latin typeface="+mj-lt"/>
              </a:rPr>
              <a:t>LCEMA</a:t>
            </a:r>
            <a:r>
              <a:rPr spc="0" dirty="0">
                <a:latin typeface="+mj-lt"/>
              </a:rPr>
              <a:t> </a:t>
            </a:r>
            <a:r>
              <a:rPr spc="5" dirty="0">
                <a:latin typeface="+mj-lt"/>
              </a:rPr>
              <a:t>sends</a:t>
            </a:r>
            <a:r>
              <a:rPr spc="0" dirty="0">
                <a:latin typeface="+mj-lt"/>
              </a:rPr>
              <a:t> link</a:t>
            </a:r>
            <a:r>
              <a:rPr spc="5" dirty="0">
                <a:latin typeface="+mj-lt"/>
              </a:rPr>
              <a:t> </a:t>
            </a:r>
            <a:r>
              <a:rPr spc="-40" dirty="0">
                <a:latin typeface="+mj-lt"/>
              </a:rPr>
              <a:t>to</a:t>
            </a:r>
            <a:r>
              <a:rPr spc="0" dirty="0">
                <a:latin typeface="+mj-lt"/>
              </a:rPr>
              <a:t> a </a:t>
            </a:r>
            <a:r>
              <a:rPr spc="-5" dirty="0">
                <a:latin typeface="+mj-lt"/>
              </a:rPr>
              <a:t>survey</a:t>
            </a:r>
            <a:r>
              <a:rPr spc="0" dirty="0">
                <a:latin typeface="+mj-lt"/>
              </a:rPr>
              <a:t> </a:t>
            </a:r>
            <a:r>
              <a:rPr spc="-15" dirty="0">
                <a:latin typeface="+mj-lt"/>
              </a:rPr>
              <a:t>form,</a:t>
            </a:r>
            <a:r>
              <a:rPr spc="5" dirty="0">
                <a:latin typeface="+mj-lt"/>
              </a:rPr>
              <a:t> </a:t>
            </a:r>
            <a:r>
              <a:rPr spc="0" dirty="0">
                <a:latin typeface="+mj-lt"/>
              </a:rPr>
              <a:t>“Survey </a:t>
            </a:r>
            <a:r>
              <a:rPr spc="-15" dirty="0">
                <a:latin typeface="+mj-lt"/>
              </a:rPr>
              <a:t>123,” </a:t>
            </a:r>
            <a:r>
              <a:rPr spc="-1018" dirty="0">
                <a:latin typeface="+mj-lt"/>
              </a:rPr>
              <a:t> </a:t>
            </a:r>
            <a:r>
              <a:rPr spc="0" dirty="0">
                <a:latin typeface="+mj-lt"/>
              </a:rPr>
              <a:t>stating</a:t>
            </a:r>
            <a:r>
              <a:rPr spc="-5" dirty="0">
                <a:latin typeface="+mj-lt"/>
              </a:rPr>
              <a:t> </a:t>
            </a:r>
            <a:r>
              <a:rPr spc="0" dirty="0">
                <a:latin typeface="+mj-lt"/>
              </a:rPr>
              <a:t>this is </a:t>
            </a:r>
            <a:r>
              <a:rPr dirty="0">
                <a:latin typeface="+mj-lt"/>
              </a:rPr>
              <a:t>required</a:t>
            </a:r>
            <a:r>
              <a:rPr spc="-5" dirty="0">
                <a:latin typeface="+mj-lt"/>
              </a:rPr>
              <a:t> </a:t>
            </a:r>
            <a:r>
              <a:rPr dirty="0">
                <a:latin typeface="+mj-lt"/>
              </a:rPr>
              <a:t>for</a:t>
            </a:r>
            <a:r>
              <a:rPr spc="0" dirty="0">
                <a:latin typeface="+mj-lt"/>
              </a:rPr>
              <a:t> </a:t>
            </a:r>
            <a:r>
              <a:rPr spc="5" dirty="0">
                <a:latin typeface="+mj-lt"/>
              </a:rPr>
              <a:t>funding</a:t>
            </a:r>
          </a:p>
        </p:txBody>
      </p:sp>
      <p:sp>
        <p:nvSpPr>
          <p:cNvPr id="43" name="object 4">
            <a:extLst>
              <a:ext uri="{FF2B5EF4-FFF2-40B4-BE49-F238E27FC236}">
                <a16:creationId xmlns:a16="http://schemas.microsoft.com/office/drawing/2014/main" id="{892E4538-D43C-46CC-90E8-EE9099D174AA}"/>
              </a:ext>
            </a:extLst>
          </p:cNvPr>
          <p:cNvSpPr txBox="1"/>
          <p:nvPr/>
        </p:nvSpPr>
        <p:spPr>
          <a:xfrm>
            <a:off x="431778" y="5315036"/>
            <a:ext cx="3067445"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dirty="0">
                <a:latin typeface="+mj-lt"/>
              </a:rPr>
              <a:t>6</a:t>
            </a:r>
            <a:r>
              <a:rPr lang="en-US" dirty="0">
                <a:latin typeface="+mj-lt"/>
              </a:rPr>
              <a:t>52</a:t>
            </a:r>
            <a:r>
              <a:rPr dirty="0">
                <a:latin typeface="+mj-lt"/>
              </a:rPr>
              <a:t>,</a:t>
            </a:r>
            <a:r>
              <a:rPr lang="en-US" dirty="0">
                <a:latin typeface="+mj-lt"/>
              </a:rPr>
              <a:t>458</a:t>
            </a:r>
            <a:endParaRPr dirty="0">
              <a:latin typeface="+mj-lt"/>
            </a:endParaRPr>
          </a:p>
        </p:txBody>
      </p:sp>
      <p:sp>
        <p:nvSpPr>
          <p:cNvPr id="44" name="object 4">
            <a:extLst>
              <a:ext uri="{FF2B5EF4-FFF2-40B4-BE49-F238E27FC236}">
                <a16:creationId xmlns:a16="http://schemas.microsoft.com/office/drawing/2014/main" id="{B160A149-A0B6-44AA-A144-FAEE075CD651}"/>
              </a:ext>
            </a:extLst>
          </p:cNvPr>
          <p:cNvSpPr txBox="1"/>
          <p:nvPr/>
        </p:nvSpPr>
        <p:spPr>
          <a:xfrm>
            <a:off x="437057" y="6320730"/>
            <a:ext cx="3062166"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45" name="object 4">
            <a:extLst>
              <a:ext uri="{FF2B5EF4-FFF2-40B4-BE49-F238E27FC236}">
                <a16:creationId xmlns:a16="http://schemas.microsoft.com/office/drawing/2014/main" id="{B3D82A82-A86E-4EF8-88A8-898E82944A57}"/>
              </a:ext>
            </a:extLst>
          </p:cNvPr>
          <p:cNvSpPr txBox="1"/>
          <p:nvPr/>
        </p:nvSpPr>
        <p:spPr>
          <a:xfrm>
            <a:off x="3581067" y="5311500"/>
            <a:ext cx="3078806"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129</a:t>
            </a:r>
            <a:r>
              <a:rPr dirty="0">
                <a:latin typeface="+mj-lt"/>
              </a:rPr>
              <a:t>,</a:t>
            </a:r>
            <a:r>
              <a:rPr lang="en-US" dirty="0">
                <a:latin typeface="+mj-lt"/>
              </a:rPr>
              <a:t>440</a:t>
            </a:r>
            <a:endParaRPr dirty="0">
              <a:latin typeface="+mj-lt"/>
            </a:endParaRPr>
          </a:p>
        </p:txBody>
      </p:sp>
      <p:sp>
        <p:nvSpPr>
          <p:cNvPr id="46" name="object 4">
            <a:extLst>
              <a:ext uri="{FF2B5EF4-FFF2-40B4-BE49-F238E27FC236}">
                <a16:creationId xmlns:a16="http://schemas.microsoft.com/office/drawing/2014/main" id="{05378991-9D85-45DD-BD70-3CAECB771DF7}"/>
              </a:ext>
            </a:extLst>
          </p:cNvPr>
          <p:cNvSpPr txBox="1"/>
          <p:nvPr/>
        </p:nvSpPr>
        <p:spPr>
          <a:xfrm>
            <a:off x="3582869" y="6321614"/>
            <a:ext cx="3080098"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09" name="object 6"/>
          <p:cNvSpPr txBox="1"/>
          <p:nvPr/>
        </p:nvSpPr>
        <p:spPr>
          <a:xfrm>
            <a:off x="6658128" y="5239482"/>
            <a:ext cx="4214081" cy="181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56845">
              <a:spcBef>
                <a:spcPts val="400"/>
              </a:spcBef>
              <a:defRPr sz="3900" b="1" spc="-55">
                <a:latin typeface="Montserrat"/>
                <a:ea typeface="Montserrat"/>
                <a:cs typeface="Montserrat"/>
                <a:sym typeface="Montserrat"/>
              </a:defRPr>
            </a:pPr>
            <a:r>
              <a:rPr dirty="0">
                <a:latin typeface="+mj-lt"/>
              </a:rPr>
              <a:t>MAY</a:t>
            </a:r>
            <a:r>
              <a:rPr spc="-25" dirty="0">
                <a:latin typeface="+mj-lt"/>
              </a:rPr>
              <a:t> </a:t>
            </a:r>
            <a:r>
              <a:rPr spc="40" dirty="0">
                <a:latin typeface="+mj-lt"/>
              </a:rPr>
              <a:t>4,</a:t>
            </a:r>
            <a:r>
              <a:rPr spc="-25" dirty="0">
                <a:latin typeface="+mj-lt"/>
              </a:rPr>
              <a:t> </a:t>
            </a:r>
            <a:r>
              <a:rPr spc="-10" dirty="0">
                <a:latin typeface="+mj-lt"/>
              </a:rPr>
              <a:t>2021</a:t>
            </a:r>
          </a:p>
          <a:p>
            <a:pPr indent="240665">
              <a:spcBef>
                <a:spcPts val="200"/>
              </a:spcBef>
              <a:defRPr sz="2400" spc="15">
                <a:latin typeface="Montserrat"/>
                <a:ea typeface="Montserrat"/>
                <a:cs typeface="Montserrat"/>
                <a:sym typeface="Montserrat"/>
              </a:defRPr>
            </a:pPr>
            <a:r>
              <a:rPr dirty="0">
                <a:latin typeface="+mj-lt"/>
              </a:rPr>
              <a:t>FROM:</a:t>
            </a:r>
            <a:r>
              <a:rPr spc="-5" dirty="0">
                <a:latin typeface="+mj-lt"/>
              </a:rPr>
              <a:t> Kelle </a:t>
            </a:r>
            <a:r>
              <a:rPr spc="10" dirty="0">
                <a:latin typeface="+mj-lt"/>
              </a:rPr>
              <a:t>Robinson,</a:t>
            </a:r>
            <a:r>
              <a:rPr spc="-5" dirty="0">
                <a:latin typeface="+mj-lt"/>
              </a:rPr>
              <a:t> </a:t>
            </a:r>
          </a:p>
          <a:p>
            <a:pPr indent="240665">
              <a:spcBef>
                <a:spcPts val="200"/>
              </a:spcBef>
              <a:defRPr sz="2400" spc="15">
                <a:latin typeface="Montserrat"/>
                <a:ea typeface="Montserrat"/>
                <a:cs typeface="Montserrat"/>
                <a:sym typeface="Montserrat"/>
              </a:defRPr>
            </a:pPr>
            <a:r>
              <a:rPr spc="-5" dirty="0">
                <a:latin typeface="+mj-lt"/>
              </a:rPr>
              <a:t>LC</a:t>
            </a:r>
            <a:r>
              <a:rPr spc="0" dirty="0">
                <a:latin typeface="+mj-lt"/>
              </a:rPr>
              <a:t> </a:t>
            </a:r>
            <a:r>
              <a:rPr dirty="0">
                <a:latin typeface="+mj-lt"/>
              </a:rPr>
              <a:t>EMA</a:t>
            </a:r>
          </a:p>
          <a:p>
            <a:pPr indent="240665">
              <a:spcBef>
                <a:spcPts val="500"/>
              </a:spcBef>
              <a:defRPr sz="2400">
                <a:latin typeface="Montserrat"/>
                <a:ea typeface="Montserrat"/>
                <a:cs typeface="Montserrat"/>
                <a:sym typeface="Montserrat"/>
              </a:defRPr>
            </a:pPr>
            <a:r>
              <a:rPr dirty="0">
                <a:latin typeface="+mj-lt"/>
              </a:rPr>
              <a:t>TO:</a:t>
            </a:r>
            <a:r>
              <a:rPr spc="-5" dirty="0">
                <a:latin typeface="+mj-lt"/>
              </a:rPr>
              <a:t> Karen Koch,</a:t>
            </a:r>
            <a:r>
              <a:rPr dirty="0">
                <a:latin typeface="+mj-lt"/>
              </a:rPr>
              <a:t> </a:t>
            </a:r>
            <a:r>
              <a:rPr spc="10" dirty="0">
                <a:latin typeface="+mj-lt"/>
              </a:rPr>
              <a:t>CILNCP</a:t>
            </a:r>
          </a:p>
        </p:txBody>
      </p:sp>
      <p:sp>
        <p:nvSpPr>
          <p:cNvPr id="121" name="TextBox 48"/>
          <p:cNvSpPr txBox="1"/>
          <p:nvPr/>
        </p:nvSpPr>
        <p:spPr>
          <a:xfrm>
            <a:off x="11318389" y="5546212"/>
            <a:ext cx="8158052" cy="1289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0" algn="ctr">
              <a:lnSpc>
                <a:spcPct val="111300"/>
              </a:lnSpc>
              <a:spcBef>
                <a:spcPts val="100"/>
              </a:spcBef>
              <a:tabLst>
                <a:tab pos="368300" algn="l"/>
              </a:tabLst>
              <a:defRPr sz="2400">
                <a:latin typeface="Montserrat"/>
                <a:ea typeface="Montserrat"/>
                <a:cs typeface="Montserrat"/>
                <a:sym typeface="Montserrat"/>
              </a:defRPr>
            </a:pPr>
            <a:r>
              <a:rPr dirty="0">
                <a:latin typeface="+mj-lt"/>
              </a:rPr>
              <a:t>“I </a:t>
            </a:r>
            <a:r>
              <a:rPr spc="-15" dirty="0">
                <a:latin typeface="+mj-lt"/>
              </a:rPr>
              <a:t>spoke</a:t>
            </a:r>
            <a:r>
              <a:rPr dirty="0">
                <a:latin typeface="+mj-lt"/>
              </a:rPr>
              <a:t> with </a:t>
            </a:r>
            <a:r>
              <a:rPr spc="20" dirty="0">
                <a:latin typeface="+mj-lt"/>
              </a:rPr>
              <a:t>PEMA.</a:t>
            </a:r>
            <a:r>
              <a:rPr dirty="0">
                <a:latin typeface="+mj-lt"/>
              </a:rPr>
              <a:t> In </a:t>
            </a:r>
            <a:r>
              <a:rPr spc="-10" dirty="0">
                <a:latin typeface="+mj-lt"/>
              </a:rPr>
              <a:t>order</a:t>
            </a:r>
            <a:r>
              <a:rPr dirty="0">
                <a:latin typeface="+mj-lt"/>
              </a:rPr>
              <a:t> </a:t>
            </a:r>
            <a:r>
              <a:rPr spc="-10" dirty="0">
                <a:latin typeface="+mj-lt"/>
              </a:rPr>
              <a:t>for</a:t>
            </a:r>
            <a:r>
              <a:rPr dirty="0">
                <a:latin typeface="+mj-lt"/>
              </a:rPr>
              <a:t> </a:t>
            </a:r>
            <a:r>
              <a:rPr spc="5" dirty="0">
                <a:latin typeface="+mj-lt"/>
              </a:rPr>
              <a:t>anything</a:t>
            </a:r>
            <a:r>
              <a:rPr dirty="0">
                <a:latin typeface="+mj-lt"/>
              </a:rPr>
              <a:t> </a:t>
            </a:r>
            <a:r>
              <a:rPr spc="-40" dirty="0">
                <a:latin typeface="+mj-lt"/>
              </a:rPr>
              <a:t>to</a:t>
            </a:r>
            <a:r>
              <a:rPr dirty="0">
                <a:latin typeface="+mj-lt"/>
              </a:rPr>
              <a:t> go </a:t>
            </a:r>
            <a:r>
              <a:rPr spc="-10" dirty="0">
                <a:latin typeface="+mj-lt"/>
              </a:rPr>
              <a:t>forward,</a:t>
            </a:r>
            <a:r>
              <a:rPr spc="-5" dirty="0">
                <a:latin typeface="+mj-lt"/>
              </a:rPr>
              <a:t> </a:t>
            </a:r>
            <a:r>
              <a:rPr spc="5" dirty="0">
                <a:latin typeface="+mj-lt"/>
              </a:rPr>
              <a:t>the</a:t>
            </a:r>
            <a:r>
              <a:rPr spc="-5" dirty="0">
                <a:latin typeface="+mj-lt"/>
              </a:rPr>
              <a:t> </a:t>
            </a:r>
            <a:r>
              <a:rPr spc="-15" dirty="0">
                <a:latin typeface="+mj-lt"/>
              </a:rPr>
              <a:t>invoices</a:t>
            </a:r>
            <a:r>
              <a:rPr spc="-5" dirty="0">
                <a:latin typeface="+mj-lt"/>
              </a:rPr>
              <a:t> </a:t>
            </a:r>
            <a:r>
              <a:rPr dirty="0">
                <a:latin typeface="+mj-lt"/>
              </a:rPr>
              <a:t>that</a:t>
            </a:r>
            <a:r>
              <a:rPr spc="-5" dirty="0">
                <a:latin typeface="+mj-lt"/>
              </a:rPr>
              <a:t> </a:t>
            </a:r>
            <a:r>
              <a:rPr spc="-25" dirty="0">
                <a:latin typeface="+mj-lt"/>
              </a:rPr>
              <a:t>were</a:t>
            </a:r>
            <a:r>
              <a:rPr spc="-5" dirty="0">
                <a:latin typeface="+mj-lt"/>
              </a:rPr>
              <a:t> </a:t>
            </a:r>
            <a:r>
              <a:rPr dirty="0">
                <a:latin typeface="+mj-lt"/>
              </a:rPr>
              <a:t>originally</a:t>
            </a:r>
            <a:r>
              <a:rPr spc="-5" dirty="0">
                <a:latin typeface="+mj-lt"/>
              </a:rPr>
              <a:t> </a:t>
            </a:r>
            <a:r>
              <a:rPr spc="-15" dirty="0">
                <a:latin typeface="+mj-lt"/>
              </a:rPr>
              <a:t>submitted </a:t>
            </a:r>
            <a:r>
              <a:rPr spc="-1018" dirty="0">
                <a:latin typeface="+mj-lt"/>
              </a:rPr>
              <a:t> </a:t>
            </a:r>
            <a:r>
              <a:rPr dirty="0">
                <a:latin typeface="+mj-lt"/>
              </a:rPr>
              <a:t>must be changed </a:t>
            </a:r>
            <a:r>
              <a:rPr spc="65" dirty="0">
                <a:latin typeface="+mj-lt"/>
              </a:rPr>
              <a:t>from </a:t>
            </a:r>
            <a:r>
              <a:rPr spc="5" dirty="0">
                <a:latin typeface="+mj-lt"/>
              </a:rPr>
              <a:t>FEMA </a:t>
            </a:r>
            <a:r>
              <a:rPr spc="-40" dirty="0">
                <a:latin typeface="+mj-lt"/>
              </a:rPr>
              <a:t>to </a:t>
            </a:r>
            <a:r>
              <a:rPr spc="5" dirty="0">
                <a:latin typeface="+mj-lt"/>
              </a:rPr>
              <a:t>the </a:t>
            </a:r>
            <a:r>
              <a:rPr spc="-20" dirty="0">
                <a:latin typeface="+mj-lt"/>
              </a:rPr>
              <a:t>County </a:t>
            </a:r>
            <a:r>
              <a:rPr dirty="0">
                <a:latin typeface="+mj-lt"/>
              </a:rPr>
              <a:t>of</a:t>
            </a:r>
            <a:r>
              <a:rPr spc="5" dirty="0">
                <a:latin typeface="+mj-lt"/>
              </a:rPr>
              <a:t> </a:t>
            </a:r>
            <a:r>
              <a:rPr spc="-30" dirty="0">
                <a:latin typeface="+mj-lt"/>
              </a:rPr>
              <a:t>Lycoming.”</a:t>
            </a:r>
          </a:p>
        </p:txBody>
      </p:sp>
      <p:sp>
        <p:nvSpPr>
          <p:cNvPr id="47" name="object 4">
            <a:extLst>
              <a:ext uri="{FF2B5EF4-FFF2-40B4-BE49-F238E27FC236}">
                <a16:creationId xmlns:a16="http://schemas.microsoft.com/office/drawing/2014/main" id="{232B82EF-DC0F-4B8C-9CD9-AD3EE9F033A4}"/>
              </a:ext>
            </a:extLst>
          </p:cNvPr>
          <p:cNvSpPr txBox="1"/>
          <p:nvPr/>
        </p:nvSpPr>
        <p:spPr>
          <a:xfrm>
            <a:off x="435252" y="7306828"/>
            <a:ext cx="3058692"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dirty="0">
                <a:latin typeface="+mj-lt"/>
              </a:rPr>
              <a:t>6</a:t>
            </a:r>
            <a:r>
              <a:rPr lang="en-US" dirty="0">
                <a:latin typeface="+mj-lt"/>
              </a:rPr>
              <a:t>65</a:t>
            </a:r>
            <a:r>
              <a:rPr dirty="0">
                <a:latin typeface="+mj-lt"/>
              </a:rPr>
              <a:t>,</a:t>
            </a:r>
            <a:r>
              <a:rPr lang="en-US" dirty="0">
                <a:latin typeface="+mj-lt"/>
              </a:rPr>
              <a:t>075</a:t>
            </a:r>
            <a:endParaRPr dirty="0">
              <a:latin typeface="+mj-lt"/>
            </a:endParaRPr>
          </a:p>
        </p:txBody>
      </p:sp>
      <p:sp>
        <p:nvSpPr>
          <p:cNvPr id="48" name="object 4">
            <a:extLst>
              <a:ext uri="{FF2B5EF4-FFF2-40B4-BE49-F238E27FC236}">
                <a16:creationId xmlns:a16="http://schemas.microsoft.com/office/drawing/2014/main" id="{E163DB20-A3E2-462D-A799-C4F7EEB88A91}"/>
              </a:ext>
            </a:extLst>
          </p:cNvPr>
          <p:cNvSpPr txBox="1"/>
          <p:nvPr/>
        </p:nvSpPr>
        <p:spPr>
          <a:xfrm>
            <a:off x="435250" y="8312522"/>
            <a:ext cx="3058693"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49" name="object 4">
            <a:extLst>
              <a:ext uri="{FF2B5EF4-FFF2-40B4-BE49-F238E27FC236}">
                <a16:creationId xmlns:a16="http://schemas.microsoft.com/office/drawing/2014/main" id="{30011A6C-CA95-4739-87F0-38D86BF66AA8}"/>
              </a:ext>
            </a:extLst>
          </p:cNvPr>
          <p:cNvSpPr txBox="1"/>
          <p:nvPr/>
        </p:nvSpPr>
        <p:spPr>
          <a:xfrm>
            <a:off x="3582869" y="7303292"/>
            <a:ext cx="3077004"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130</a:t>
            </a:r>
            <a:r>
              <a:rPr dirty="0">
                <a:latin typeface="+mj-lt"/>
              </a:rPr>
              <a:t>,</a:t>
            </a:r>
            <a:r>
              <a:rPr lang="en-US" dirty="0">
                <a:latin typeface="+mj-lt"/>
              </a:rPr>
              <a:t>936</a:t>
            </a:r>
            <a:endParaRPr dirty="0">
              <a:latin typeface="+mj-lt"/>
            </a:endParaRPr>
          </a:p>
        </p:txBody>
      </p:sp>
      <p:sp>
        <p:nvSpPr>
          <p:cNvPr id="50" name="object 4">
            <a:extLst>
              <a:ext uri="{FF2B5EF4-FFF2-40B4-BE49-F238E27FC236}">
                <a16:creationId xmlns:a16="http://schemas.microsoft.com/office/drawing/2014/main" id="{537C37DC-48B4-4F66-B7B9-2E8397723F6E}"/>
              </a:ext>
            </a:extLst>
          </p:cNvPr>
          <p:cNvSpPr txBox="1"/>
          <p:nvPr/>
        </p:nvSpPr>
        <p:spPr>
          <a:xfrm>
            <a:off x="3582869" y="8313406"/>
            <a:ext cx="3077004"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13" name="object 6"/>
          <p:cNvSpPr txBox="1"/>
          <p:nvPr/>
        </p:nvSpPr>
        <p:spPr>
          <a:xfrm>
            <a:off x="6654594" y="7275139"/>
            <a:ext cx="5059372" cy="1823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56845">
              <a:spcBef>
                <a:spcPts val="400"/>
              </a:spcBef>
              <a:defRPr sz="3900" b="1" spc="-15">
                <a:latin typeface="Montserrat"/>
                <a:ea typeface="Montserrat"/>
                <a:cs typeface="Montserrat"/>
                <a:sym typeface="Montserrat"/>
              </a:defRPr>
            </a:pPr>
            <a:r>
              <a:rPr dirty="0">
                <a:latin typeface="+mj-lt"/>
              </a:rPr>
              <a:t>AUGUST</a:t>
            </a:r>
            <a:r>
              <a:rPr spc="-25" dirty="0">
                <a:latin typeface="+mj-lt"/>
              </a:rPr>
              <a:t> 9,</a:t>
            </a:r>
            <a:r>
              <a:rPr spc="-20" dirty="0">
                <a:latin typeface="+mj-lt"/>
              </a:rPr>
              <a:t> </a:t>
            </a:r>
            <a:r>
              <a:rPr spc="-10" dirty="0">
                <a:latin typeface="+mj-lt"/>
              </a:rPr>
              <a:t>2021</a:t>
            </a:r>
            <a:endParaRPr lang="en-US" spc="-10" dirty="0">
              <a:latin typeface="+mj-lt"/>
            </a:endParaRPr>
          </a:p>
          <a:p>
            <a:pPr indent="240665">
              <a:spcBef>
                <a:spcPts val="200"/>
              </a:spcBef>
              <a:defRPr sz="2400" spc="15">
                <a:latin typeface="Montserrat"/>
                <a:ea typeface="Montserrat"/>
                <a:cs typeface="Montserrat"/>
                <a:sym typeface="Montserrat"/>
              </a:defRPr>
            </a:pPr>
            <a:r>
              <a:rPr lang="en-US" dirty="0">
                <a:latin typeface="+mj-lt"/>
              </a:rPr>
              <a:t>FROM:</a:t>
            </a:r>
            <a:r>
              <a:rPr lang="en-US" spc="-5" dirty="0">
                <a:latin typeface="+mj-lt"/>
              </a:rPr>
              <a:t> </a:t>
            </a:r>
            <a:r>
              <a:rPr lang="en-US" spc="10" dirty="0">
                <a:latin typeface="+mj-lt"/>
              </a:rPr>
              <a:t>Philip</a:t>
            </a:r>
            <a:r>
              <a:rPr lang="en-US" spc="-5" dirty="0">
                <a:latin typeface="+mj-lt"/>
              </a:rPr>
              <a:t> </a:t>
            </a:r>
            <a:r>
              <a:rPr lang="en-US" spc="0" dirty="0" err="1">
                <a:latin typeface="+mj-lt"/>
              </a:rPr>
              <a:t>Mattiacci</a:t>
            </a:r>
            <a:r>
              <a:rPr lang="en-US" spc="0" dirty="0">
                <a:latin typeface="+mj-lt"/>
              </a:rPr>
              <a:t>,</a:t>
            </a:r>
            <a:r>
              <a:rPr lang="en-US" spc="-5" dirty="0">
                <a:latin typeface="+mj-lt"/>
              </a:rPr>
              <a:t> </a:t>
            </a:r>
          </a:p>
          <a:p>
            <a:pPr indent="240665">
              <a:spcBef>
                <a:spcPts val="200"/>
              </a:spcBef>
              <a:defRPr sz="2400" spc="15">
                <a:latin typeface="Montserrat"/>
                <a:ea typeface="Montserrat"/>
                <a:cs typeface="Montserrat"/>
                <a:sym typeface="Montserrat"/>
              </a:defRPr>
            </a:pPr>
            <a:r>
              <a:rPr lang="en-US" dirty="0">
                <a:latin typeface="+mj-lt"/>
              </a:rPr>
              <a:t>FEMA</a:t>
            </a:r>
          </a:p>
          <a:p>
            <a:pPr indent="240665">
              <a:spcBef>
                <a:spcPts val="500"/>
              </a:spcBef>
              <a:defRPr sz="2400">
                <a:latin typeface="Montserrat"/>
                <a:ea typeface="Montserrat"/>
                <a:cs typeface="Montserrat"/>
                <a:sym typeface="Montserrat"/>
              </a:defRPr>
            </a:pPr>
            <a:r>
              <a:rPr dirty="0">
                <a:latin typeface="+mj-lt"/>
              </a:rPr>
              <a:t>TO:</a:t>
            </a:r>
            <a:r>
              <a:rPr spc="-15" dirty="0">
                <a:latin typeface="+mj-lt"/>
              </a:rPr>
              <a:t> </a:t>
            </a:r>
            <a:r>
              <a:rPr spc="5" dirty="0">
                <a:latin typeface="+mj-lt"/>
              </a:rPr>
              <a:t>Misty</a:t>
            </a:r>
            <a:r>
              <a:rPr spc="-15" dirty="0">
                <a:latin typeface="+mj-lt"/>
              </a:rPr>
              <a:t> </a:t>
            </a:r>
            <a:r>
              <a:rPr spc="10" dirty="0">
                <a:latin typeface="+mj-lt"/>
              </a:rPr>
              <a:t>Dion</a:t>
            </a:r>
          </a:p>
        </p:txBody>
      </p:sp>
      <p:sp>
        <p:nvSpPr>
          <p:cNvPr id="122" name="TextBox 49"/>
          <p:cNvSpPr txBox="1"/>
          <p:nvPr/>
        </p:nvSpPr>
        <p:spPr>
          <a:xfrm>
            <a:off x="10948988" y="7348407"/>
            <a:ext cx="8596979" cy="173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0" lvl="1" algn="ctr">
              <a:lnSpc>
                <a:spcPct val="111300"/>
              </a:lnSpc>
              <a:spcBef>
                <a:spcPts val="100"/>
              </a:spcBef>
              <a:tabLst>
                <a:tab pos="368300" algn="l"/>
              </a:tabLst>
              <a:defRPr sz="2400">
                <a:latin typeface="Montserrat"/>
                <a:ea typeface="Montserrat"/>
                <a:cs typeface="Montserrat"/>
                <a:sym typeface="Montserrat"/>
              </a:defRPr>
            </a:pPr>
            <a:r>
              <a:rPr dirty="0">
                <a:latin typeface="+mj-lt"/>
              </a:rPr>
              <a:t>“CILNCP is</a:t>
            </a:r>
            <a:r>
              <a:rPr spc="5" dirty="0">
                <a:latin typeface="+mj-lt"/>
              </a:rPr>
              <a:t> not </a:t>
            </a:r>
            <a:r>
              <a:rPr spc="-10" dirty="0">
                <a:latin typeface="+mj-lt"/>
              </a:rPr>
              <a:t>currently</a:t>
            </a:r>
            <a:r>
              <a:rPr dirty="0">
                <a:latin typeface="+mj-lt"/>
              </a:rPr>
              <a:t> an</a:t>
            </a:r>
            <a:r>
              <a:rPr spc="5" dirty="0">
                <a:latin typeface="+mj-lt"/>
              </a:rPr>
              <a:t> </a:t>
            </a:r>
            <a:r>
              <a:rPr dirty="0">
                <a:latin typeface="+mj-lt"/>
              </a:rPr>
              <a:t>eligible</a:t>
            </a:r>
            <a:r>
              <a:rPr spc="5" dirty="0">
                <a:latin typeface="+mj-lt"/>
              </a:rPr>
              <a:t> </a:t>
            </a:r>
            <a:r>
              <a:rPr dirty="0">
                <a:latin typeface="+mj-lt"/>
              </a:rPr>
              <a:t>Applicant </a:t>
            </a:r>
            <a:r>
              <a:rPr spc="-10" dirty="0">
                <a:latin typeface="+mj-lt"/>
              </a:rPr>
              <a:t>for </a:t>
            </a:r>
          </a:p>
          <a:p>
            <a:pPr marR="5080" lvl="1" algn="ctr">
              <a:lnSpc>
                <a:spcPct val="111300"/>
              </a:lnSpc>
              <a:spcBef>
                <a:spcPts val="100"/>
              </a:spcBef>
              <a:tabLst>
                <a:tab pos="368300" algn="l"/>
              </a:tabLst>
              <a:defRPr sz="2400">
                <a:latin typeface="Montserrat"/>
                <a:ea typeface="Montserrat"/>
                <a:cs typeface="Montserrat"/>
                <a:sym typeface="Montserrat"/>
              </a:defRPr>
            </a:pPr>
            <a:r>
              <a:rPr spc="-30" dirty="0">
                <a:latin typeface="+mj-lt"/>
              </a:rPr>
              <a:t>FEMA’s</a:t>
            </a:r>
            <a:r>
              <a:rPr spc="-5" dirty="0">
                <a:latin typeface="+mj-lt"/>
              </a:rPr>
              <a:t> </a:t>
            </a:r>
            <a:r>
              <a:rPr dirty="0">
                <a:latin typeface="+mj-lt"/>
              </a:rPr>
              <a:t>Public</a:t>
            </a:r>
            <a:r>
              <a:rPr spc="-5" dirty="0">
                <a:latin typeface="+mj-lt"/>
              </a:rPr>
              <a:t> Assistance </a:t>
            </a:r>
            <a:r>
              <a:rPr spc="-20" dirty="0">
                <a:latin typeface="+mj-lt"/>
              </a:rPr>
              <a:t>Program,</a:t>
            </a:r>
            <a:r>
              <a:rPr spc="-5" dirty="0">
                <a:latin typeface="+mj-lt"/>
              </a:rPr>
              <a:t> </a:t>
            </a:r>
            <a:r>
              <a:rPr spc="-25" dirty="0">
                <a:latin typeface="+mj-lt"/>
              </a:rPr>
              <a:t>we</a:t>
            </a:r>
            <a:r>
              <a:rPr spc="-5" dirty="0">
                <a:latin typeface="+mj-lt"/>
              </a:rPr>
              <a:t> recommend </a:t>
            </a:r>
            <a:r>
              <a:rPr spc="-1018" dirty="0">
                <a:latin typeface="+mj-lt"/>
              </a:rPr>
              <a:t> </a:t>
            </a:r>
          </a:p>
          <a:p>
            <a:pPr marR="5080" lvl="1" algn="ctr">
              <a:lnSpc>
                <a:spcPct val="111300"/>
              </a:lnSpc>
              <a:spcBef>
                <a:spcPts val="100"/>
              </a:spcBef>
              <a:tabLst>
                <a:tab pos="368300" algn="l"/>
              </a:tabLst>
              <a:defRPr sz="2400">
                <a:latin typeface="Montserrat"/>
                <a:ea typeface="Montserrat"/>
                <a:cs typeface="Montserrat"/>
                <a:sym typeface="Montserrat"/>
              </a:defRPr>
            </a:pPr>
            <a:r>
              <a:rPr dirty="0">
                <a:latin typeface="+mj-lt"/>
              </a:rPr>
              <a:t>that </a:t>
            </a:r>
            <a:r>
              <a:rPr spc="-20" dirty="0">
                <a:latin typeface="+mj-lt"/>
              </a:rPr>
              <a:t>you</a:t>
            </a:r>
            <a:r>
              <a:rPr dirty="0">
                <a:latin typeface="+mj-lt"/>
              </a:rPr>
              <a:t> </a:t>
            </a:r>
            <a:r>
              <a:rPr spc="-25" dirty="0">
                <a:latin typeface="+mj-lt"/>
              </a:rPr>
              <a:t>reach</a:t>
            </a:r>
            <a:r>
              <a:rPr dirty="0">
                <a:latin typeface="+mj-lt"/>
              </a:rPr>
              <a:t> out </a:t>
            </a:r>
            <a:r>
              <a:rPr spc="-40" dirty="0">
                <a:latin typeface="+mj-lt"/>
              </a:rPr>
              <a:t>to</a:t>
            </a:r>
            <a:r>
              <a:rPr dirty="0">
                <a:latin typeface="+mj-lt"/>
              </a:rPr>
              <a:t> </a:t>
            </a:r>
            <a:r>
              <a:rPr spc="-5" dirty="0">
                <a:latin typeface="+mj-lt"/>
              </a:rPr>
              <a:t>PEMA</a:t>
            </a:r>
            <a:r>
              <a:rPr dirty="0">
                <a:latin typeface="+mj-lt"/>
              </a:rPr>
              <a:t> as </a:t>
            </a:r>
            <a:r>
              <a:rPr spc="5" dirty="0">
                <a:latin typeface="+mj-lt"/>
              </a:rPr>
              <a:t>the</a:t>
            </a:r>
            <a:r>
              <a:rPr dirty="0">
                <a:latin typeface="+mj-lt"/>
              </a:rPr>
              <a:t> Recipient </a:t>
            </a:r>
            <a:r>
              <a:rPr spc="5" dirty="0">
                <a:latin typeface="+mj-lt"/>
              </a:rPr>
              <a:t>managing</a:t>
            </a:r>
            <a:r>
              <a:rPr spc="-5" dirty="0">
                <a:latin typeface="+mj-lt"/>
              </a:rPr>
              <a:t> </a:t>
            </a:r>
            <a:r>
              <a:rPr spc="5" dirty="0">
                <a:latin typeface="+mj-lt"/>
              </a:rPr>
              <a:t>the</a:t>
            </a:r>
            <a:r>
              <a:rPr dirty="0">
                <a:latin typeface="+mj-lt"/>
              </a:rPr>
              <a:t> </a:t>
            </a:r>
            <a:r>
              <a:rPr spc="-10" dirty="0">
                <a:latin typeface="+mj-lt"/>
              </a:rPr>
              <a:t>program,</a:t>
            </a:r>
            <a:r>
              <a:rPr dirty="0">
                <a:latin typeface="+mj-lt"/>
              </a:rPr>
              <a:t> or</a:t>
            </a:r>
            <a:r>
              <a:rPr spc="-5" dirty="0">
                <a:latin typeface="+mj-lt"/>
              </a:rPr>
              <a:t> </a:t>
            </a:r>
            <a:r>
              <a:rPr spc="-30" dirty="0">
                <a:latin typeface="+mj-lt"/>
              </a:rPr>
              <a:t>Lycoming</a:t>
            </a:r>
            <a:r>
              <a:rPr dirty="0">
                <a:latin typeface="+mj-lt"/>
              </a:rPr>
              <a:t> </a:t>
            </a:r>
            <a:r>
              <a:rPr spc="-40" dirty="0">
                <a:latin typeface="+mj-lt"/>
              </a:rPr>
              <a:t>County.”</a:t>
            </a:r>
          </a:p>
        </p:txBody>
      </p:sp>
      <p:sp>
        <p:nvSpPr>
          <p:cNvPr id="51" name="object 4">
            <a:extLst>
              <a:ext uri="{FF2B5EF4-FFF2-40B4-BE49-F238E27FC236}">
                <a16:creationId xmlns:a16="http://schemas.microsoft.com/office/drawing/2014/main" id="{FC545D4C-B5FE-45BF-9442-57F564810074}"/>
              </a:ext>
            </a:extLst>
          </p:cNvPr>
          <p:cNvSpPr txBox="1"/>
          <p:nvPr/>
        </p:nvSpPr>
        <p:spPr>
          <a:xfrm>
            <a:off x="431778" y="9286189"/>
            <a:ext cx="3067445"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dirty="0">
                <a:latin typeface="+mj-lt"/>
              </a:rPr>
              <a:t>6</a:t>
            </a:r>
            <a:r>
              <a:rPr lang="en-US" dirty="0">
                <a:latin typeface="+mj-lt"/>
              </a:rPr>
              <a:t>79</a:t>
            </a:r>
            <a:r>
              <a:rPr dirty="0">
                <a:latin typeface="+mj-lt"/>
              </a:rPr>
              <a:t>,</a:t>
            </a:r>
            <a:r>
              <a:rPr lang="en-US" dirty="0">
                <a:latin typeface="+mj-lt"/>
              </a:rPr>
              <a:t>146</a:t>
            </a:r>
            <a:endParaRPr dirty="0">
              <a:latin typeface="+mj-lt"/>
            </a:endParaRPr>
          </a:p>
        </p:txBody>
      </p:sp>
      <p:sp>
        <p:nvSpPr>
          <p:cNvPr id="52" name="object 4">
            <a:extLst>
              <a:ext uri="{FF2B5EF4-FFF2-40B4-BE49-F238E27FC236}">
                <a16:creationId xmlns:a16="http://schemas.microsoft.com/office/drawing/2014/main" id="{2A765853-D191-454C-9863-557F589302D2}"/>
              </a:ext>
            </a:extLst>
          </p:cNvPr>
          <p:cNvSpPr txBox="1"/>
          <p:nvPr/>
        </p:nvSpPr>
        <p:spPr>
          <a:xfrm>
            <a:off x="437057" y="10291883"/>
            <a:ext cx="3062166"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53" name="object 4">
            <a:extLst>
              <a:ext uri="{FF2B5EF4-FFF2-40B4-BE49-F238E27FC236}">
                <a16:creationId xmlns:a16="http://schemas.microsoft.com/office/drawing/2014/main" id="{A38D2651-B426-4668-931D-21E32D563CD1}"/>
              </a:ext>
            </a:extLst>
          </p:cNvPr>
          <p:cNvSpPr txBox="1"/>
          <p:nvPr/>
        </p:nvSpPr>
        <p:spPr>
          <a:xfrm>
            <a:off x="3581067" y="9282653"/>
            <a:ext cx="3078806"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132</a:t>
            </a:r>
            <a:r>
              <a:rPr dirty="0">
                <a:latin typeface="+mj-lt"/>
              </a:rPr>
              <a:t>,</a:t>
            </a:r>
            <a:r>
              <a:rPr lang="en-US" dirty="0">
                <a:latin typeface="+mj-lt"/>
              </a:rPr>
              <a:t>316</a:t>
            </a:r>
            <a:endParaRPr dirty="0">
              <a:latin typeface="+mj-lt"/>
            </a:endParaRPr>
          </a:p>
        </p:txBody>
      </p:sp>
      <p:sp>
        <p:nvSpPr>
          <p:cNvPr id="54" name="object 4">
            <a:extLst>
              <a:ext uri="{FF2B5EF4-FFF2-40B4-BE49-F238E27FC236}">
                <a16:creationId xmlns:a16="http://schemas.microsoft.com/office/drawing/2014/main" id="{AE40842D-52EB-4CF3-9B9A-E4993478C63C}"/>
              </a:ext>
            </a:extLst>
          </p:cNvPr>
          <p:cNvSpPr txBox="1"/>
          <p:nvPr/>
        </p:nvSpPr>
        <p:spPr>
          <a:xfrm>
            <a:off x="3582869" y="10292767"/>
            <a:ext cx="3080098"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17" name="object 6"/>
          <p:cNvSpPr txBox="1"/>
          <p:nvPr/>
        </p:nvSpPr>
        <p:spPr>
          <a:xfrm>
            <a:off x="6678809" y="9210781"/>
            <a:ext cx="4323819" cy="185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56845">
              <a:spcBef>
                <a:spcPts val="400"/>
              </a:spcBef>
              <a:defRPr sz="3900" b="1" spc="-15">
                <a:latin typeface="Montserrat"/>
                <a:ea typeface="Montserrat"/>
                <a:cs typeface="Montserrat"/>
                <a:sym typeface="Montserrat"/>
              </a:defRPr>
            </a:pPr>
            <a:r>
              <a:rPr dirty="0">
                <a:latin typeface="+mj-lt"/>
              </a:rPr>
              <a:t>AUGUST</a:t>
            </a:r>
            <a:r>
              <a:rPr spc="-20" dirty="0">
                <a:latin typeface="+mj-lt"/>
              </a:rPr>
              <a:t> </a:t>
            </a:r>
            <a:r>
              <a:rPr spc="0" dirty="0">
                <a:latin typeface="+mj-lt"/>
              </a:rPr>
              <a:t>31,</a:t>
            </a:r>
            <a:r>
              <a:rPr spc="-20" dirty="0">
                <a:latin typeface="+mj-lt"/>
              </a:rPr>
              <a:t> </a:t>
            </a:r>
            <a:r>
              <a:rPr spc="-10" dirty="0">
                <a:latin typeface="+mj-lt"/>
              </a:rPr>
              <a:t>2021</a:t>
            </a:r>
          </a:p>
          <a:p>
            <a:pPr indent="240665">
              <a:spcBef>
                <a:spcPts val="200"/>
              </a:spcBef>
              <a:defRPr sz="2400" spc="15">
                <a:latin typeface="Montserrat"/>
                <a:ea typeface="Montserrat"/>
                <a:cs typeface="Montserrat"/>
                <a:sym typeface="Montserrat"/>
              </a:defRPr>
            </a:pPr>
            <a:r>
              <a:rPr dirty="0">
                <a:latin typeface="+mj-lt"/>
              </a:rPr>
              <a:t>FROM:</a:t>
            </a:r>
            <a:r>
              <a:rPr spc="-20" dirty="0">
                <a:latin typeface="+mj-lt"/>
              </a:rPr>
              <a:t> </a:t>
            </a:r>
            <a:r>
              <a:rPr spc="5" dirty="0">
                <a:latin typeface="+mj-lt"/>
              </a:rPr>
              <a:t>Misty</a:t>
            </a:r>
            <a:r>
              <a:rPr spc="-20" dirty="0">
                <a:latin typeface="+mj-lt"/>
              </a:rPr>
              <a:t> </a:t>
            </a:r>
            <a:r>
              <a:rPr spc="10" dirty="0">
                <a:latin typeface="+mj-lt"/>
              </a:rPr>
              <a:t>Dion</a:t>
            </a:r>
          </a:p>
          <a:p>
            <a:pPr indent="240665">
              <a:spcBef>
                <a:spcPts val="500"/>
              </a:spcBef>
              <a:defRPr sz="2400">
                <a:latin typeface="Montserrat"/>
                <a:ea typeface="Montserrat"/>
                <a:cs typeface="Montserrat"/>
                <a:sym typeface="Montserrat"/>
              </a:defRPr>
            </a:pPr>
            <a:r>
              <a:rPr dirty="0">
                <a:latin typeface="+mj-lt"/>
              </a:rPr>
              <a:t>TO:</a:t>
            </a:r>
            <a:r>
              <a:rPr spc="-5" dirty="0">
                <a:latin typeface="+mj-lt"/>
              </a:rPr>
              <a:t> </a:t>
            </a:r>
            <a:r>
              <a:rPr dirty="0">
                <a:latin typeface="+mj-lt"/>
              </a:rPr>
              <a:t>Mya </a:t>
            </a:r>
            <a:r>
              <a:rPr spc="-20" dirty="0">
                <a:latin typeface="+mj-lt"/>
              </a:rPr>
              <a:t>Toon,</a:t>
            </a:r>
            <a:r>
              <a:rPr dirty="0">
                <a:latin typeface="+mj-lt"/>
              </a:rPr>
              <a:t> </a:t>
            </a:r>
          </a:p>
          <a:p>
            <a:pPr indent="240665">
              <a:spcBef>
                <a:spcPts val="500"/>
              </a:spcBef>
              <a:defRPr sz="2400">
                <a:latin typeface="Montserrat"/>
                <a:ea typeface="Montserrat"/>
                <a:cs typeface="Montserrat"/>
                <a:sym typeface="Montserrat"/>
              </a:defRPr>
            </a:pPr>
            <a:r>
              <a:rPr spc="-5" dirty="0">
                <a:latin typeface="+mj-lt"/>
              </a:rPr>
              <a:t>LC</a:t>
            </a:r>
            <a:r>
              <a:rPr dirty="0">
                <a:latin typeface="+mj-lt"/>
              </a:rPr>
              <a:t> Procurement </a:t>
            </a:r>
            <a:r>
              <a:rPr spc="35" dirty="0">
                <a:latin typeface="+mj-lt"/>
              </a:rPr>
              <a:t>Officer</a:t>
            </a:r>
          </a:p>
        </p:txBody>
      </p:sp>
      <p:sp>
        <p:nvSpPr>
          <p:cNvPr id="123" name="TextBox 50"/>
          <p:cNvSpPr txBox="1"/>
          <p:nvPr/>
        </p:nvSpPr>
        <p:spPr>
          <a:xfrm>
            <a:off x="11603421" y="9311002"/>
            <a:ext cx="7873020" cy="1689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0">
              <a:lnSpc>
                <a:spcPct val="111300"/>
              </a:lnSpc>
              <a:spcBef>
                <a:spcPts val="1500"/>
              </a:spcBef>
              <a:tabLst>
                <a:tab pos="368300" algn="l"/>
              </a:tabLst>
              <a:defRPr sz="2400" spc="-30">
                <a:latin typeface="Montserrat"/>
                <a:ea typeface="Montserrat"/>
                <a:cs typeface="Montserrat"/>
                <a:sym typeface="Montserrat"/>
              </a:defRPr>
            </a:pPr>
            <a:r>
              <a:rPr dirty="0">
                <a:latin typeface="+mj-lt"/>
              </a:rPr>
              <a:t>Update requested. LC</a:t>
            </a:r>
            <a:r>
              <a:rPr spc="-5" dirty="0">
                <a:latin typeface="+mj-lt"/>
              </a:rPr>
              <a:t> responds:</a:t>
            </a:r>
            <a:r>
              <a:rPr spc="0" dirty="0">
                <a:latin typeface="+mj-lt"/>
              </a:rPr>
              <a:t> </a:t>
            </a:r>
            <a:r>
              <a:rPr spc="-25" dirty="0">
                <a:latin typeface="+mj-lt"/>
              </a:rPr>
              <a:t>“Currently,</a:t>
            </a:r>
            <a:r>
              <a:rPr spc="-5" dirty="0">
                <a:latin typeface="+mj-lt"/>
              </a:rPr>
              <a:t> </a:t>
            </a:r>
            <a:r>
              <a:rPr spc="-25" dirty="0">
                <a:latin typeface="+mj-lt"/>
              </a:rPr>
              <a:t>we</a:t>
            </a:r>
            <a:r>
              <a:rPr spc="0" dirty="0">
                <a:latin typeface="+mj-lt"/>
              </a:rPr>
              <a:t> </a:t>
            </a:r>
            <a:r>
              <a:rPr spc="-15" dirty="0">
                <a:latin typeface="+mj-lt"/>
              </a:rPr>
              <a:t>are</a:t>
            </a:r>
            <a:r>
              <a:rPr spc="0" dirty="0">
                <a:latin typeface="+mj-lt"/>
              </a:rPr>
              <a:t> </a:t>
            </a:r>
            <a:r>
              <a:rPr spc="-5" dirty="0">
                <a:latin typeface="+mj-lt"/>
              </a:rPr>
              <a:t>waiting </a:t>
            </a:r>
            <a:r>
              <a:rPr spc="-10" dirty="0">
                <a:latin typeface="+mj-lt"/>
              </a:rPr>
              <a:t>for</a:t>
            </a:r>
            <a:r>
              <a:rPr spc="0" dirty="0">
                <a:latin typeface="+mj-lt"/>
              </a:rPr>
              <a:t> </a:t>
            </a:r>
            <a:r>
              <a:rPr spc="-5" dirty="0">
                <a:latin typeface="+mj-lt"/>
              </a:rPr>
              <a:t>PEMA </a:t>
            </a:r>
            <a:r>
              <a:rPr spc="-40" dirty="0">
                <a:latin typeface="+mj-lt"/>
              </a:rPr>
              <a:t>to </a:t>
            </a:r>
            <a:r>
              <a:rPr spc="-35" dirty="0">
                <a:latin typeface="+mj-lt"/>
              </a:rPr>
              <a:t> </a:t>
            </a:r>
            <a:r>
              <a:rPr spc="-15" dirty="0">
                <a:latin typeface="+mj-lt"/>
              </a:rPr>
              <a:t>provide</a:t>
            </a:r>
            <a:r>
              <a:rPr spc="-5" dirty="0">
                <a:latin typeface="+mj-lt"/>
              </a:rPr>
              <a:t> </a:t>
            </a:r>
            <a:r>
              <a:rPr spc="0" dirty="0">
                <a:latin typeface="+mj-lt"/>
              </a:rPr>
              <a:t>guidance on </a:t>
            </a:r>
            <a:r>
              <a:rPr spc="5" dirty="0">
                <a:latin typeface="+mj-lt"/>
              </a:rPr>
              <a:t>the</a:t>
            </a:r>
            <a:r>
              <a:rPr spc="-5" dirty="0">
                <a:latin typeface="+mj-lt"/>
              </a:rPr>
              <a:t> </a:t>
            </a:r>
            <a:r>
              <a:rPr spc="-10" dirty="0">
                <a:latin typeface="+mj-lt"/>
              </a:rPr>
              <a:t>next</a:t>
            </a:r>
            <a:r>
              <a:rPr spc="0" dirty="0">
                <a:latin typeface="+mj-lt"/>
              </a:rPr>
              <a:t> </a:t>
            </a:r>
            <a:r>
              <a:rPr spc="-20" dirty="0">
                <a:latin typeface="+mj-lt"/>
              </a:rPr>
              <a:t>step</a:t>
            </a:r>
            <a:r>
              <a:rPr spc="0" dirty="0">
                <a:latin typeface="+mj-lt"/>
              </a:rPr>
              <a:t> in</a:t>
            </a:r>
            <a:r>
              <a:rPr spc="-5" dirty="0">
                <a:latin typeface="+mj-lt"/>
              </a:rPr>
              <a:t> </a:t>
            </a:r>
            <a:r>
              <a:rPr spc="5" dirty="0">
                <a:latin typeface="+mj-lt"/>
              </a:rPr>
              <a:t>the</a:t>
            </a:r>
            <a:r>
              <a:rPr spc="0" dirty="0">
                <a:latin typeface="+mj-lt"/>
              </a:rPr>
              <a:t> </a:t>
            </a:r>
            <a:r>
              <a:rPr spc="-10" dirty="0">
                <a:latin typeface="+mj-lt"/>
              </a:rPr>
              <a:t>process. </a:t>
            </a:r>
            <a:r>
              <a:rPr spc="-5" dirty="0">
                <a:latin typeface="+mj-lt"/>
              </a:rPr>
              <a:t> </a:t>
            </a:r>
            <a:r>
              <a:rPr spc="-10" dirty="0">
                <a:latin typeface="+mj-lt"/>
              </a:rPr>
              <a:t>There</a:t>
            </a:r>
            <a:r>
              <a:rPr spc="5" dirty="0">
                <a:latin typeface="+mj-lt"/>
              </a:rPr>
              <a:t> </a:t>
            </a:r>
            <a:r>
              <a:rPr spc="0" dirty="0">
                <a:latin typeface="+mj-lt"/>
              </a:rPr>
              <a:t>is</a:t>
            </a:r>
            <a:r>
              <a:rPr spc="5" dirty="0">
                <a:latin typeface="+mj-lt"/>
              </a:rPr>
              <a:t> no other</a:t>
            </a:r>
            <a:r>
              <a:rPr spc="10" dirty="0">
                <a:latin typeface="+mj-lt"/>
              </a:rPr>
              <a:t> </a:t>
            </a:r>
            <a:r>
              <a:rPr spc="40" dirty="0">
                <a:latin typeface="+mj-lt"/>
              </a:rPr>
              <a:t>official</a:t>
            </a:r>
            <a:r>
              <a:rPr spc="5" dirty="0">
                <a:latin typeface="+mj-lt"/>
              </a:rPr>
              <a:t> </a:t>
            </a:r>
            <a:r>
              <a:rPr spc="0" dirty="0">
                <a:latin typeface="+mj-lt"/>
              </a:rPr>
              <a:t>documentation</a:t>
            </a:r>
            <a:r>
              <a:rPr spc="5" dirty="0">
                <a:latin typeface="+mj-lt"/>
              </a:rPr>
              <a:t> </a:t>
            </a:r>
            <a:r>
              <a:rPr spc="0" dirty="0">
                <a:latin typeface="+mj-lt"/>
              </a:rPr>
              <a:t>I</a:t>
            </a:r>
            <a:r>
              <a:rPr spc="10" dirty="0">
                <a:latin typeface="+mj-lt"/>
              </a:rPr>
              <a:t> </a:t>
            </a:r>
            <a:r>
              <a:rPr spc="0" dirty="0">
                <a:latin typeface="+mj-lt"/>
              </a:rPr>
              <a:t>can</a:t>
            </a:r>
            <a:r>
              <a:rPr spc="5" dirty="0">
                <a:latin typeface="+mj-lt"/>
              </a:rPr>
              <a:t> </a:t>
            </a:r>
            <a:r>
              <a:rPr spc="-15" dirty="0">
                <a:latin typeface="+mj-lt"/>
              </a:rPr>
              <a:t>provide </a:t>
            </a:r>
            <a:r>
              <a:rPr spc="-1018" dirty="0">
                <a:latin typeface="+mj-lt"/>
              </a:rPr>
              <a:t> </a:t>
            </a:r>
            <a:r>
              <a:rPr spc="-25" dirty="0">
                <a:latin typeface="+mj-lt"/>
              </a:rPr>
              <a:t>you.”</a:t>
            </a:r>
          </a:p>
        </p:txBody>
      </p:sp>
      <p:sp>
        <p:nvSpPr>
          <p:cNvPr id="106" name="object 7">
            <a:extLst>
              <a:ext uri="{C183D7F6-B498-43B3-948B-1728B52AA6E4}">
                <adec:decorative xmlns:adec="http://schemas.microsoft.com/office/drawing/2017/decorative" val="1"/>
              </a:ext>
            </a:extLst>
          </p:cNvPr>
          <p:cNvSpPr/>
          <p:nvPr/>
        </p:nvSpPr>
        <p:spPr>
          <a:xfrm>
            <a:off x="374649" y="3261933"/>
            <a:ext cx="19319000" cy="1842877"/>
          </a:xfrm>
          <a:prstGeom prst="rect">
            <a:avLst/>
          </a:prstGeom>
          <a:ln w="10470">
            <a:solidFill>
              <a:srgbClr val="000000"/>
            </a:solidFill>
          </a:ln>
        </p:spPr>
        <p:txBody>
          <a:bodyPr lIns="45719" rIns="45719"/>
          <a:lstStyle/>
          <a:p>
            <a:endParaRPr/>
          </a:p>
        </p:txBody>
      </p:sp>
      <p:sp>
        <p:nvSpPr>
          <p:cNvPr id="110" name="object 7">
            <a:extLst>
              <a:ext uri="{C183D7F6-B498-43B3-948B-1728B52AA6E4}">
                <adec:decorative xmlns:adec="http://schemas.microsoft.com/office/drawing/2017/decorative" val="1"/>
              </a:ext>
            </a:extLst>
          </p:cNvPr>
          <p:cNvSpPr/>
          <p:nvPr/>
        </p:nvSpPr>
        <p:spPr>
          <a:xfrm>
            <a:off x="374649" y="5245942"/>
            <a:ext cx="19339735" cy="1842877"/>
          </a:xfrm>
          <a:prstGeom prst="rect">
            <a:avLst/>
          </a:prstGeom>
          <a:ln w="10470">
            <a:solidFill>
              <a:srgbClr val="000000"/>
            </a:solidFill>
          </a:ln>
        </p:spPr>
        <p:txBody>
          <a:bodyPr lIns="45719" rIns="45719"/>
          <a:lstStyle/>
          <a:p>
            <a:endParaRPr/>
          </a:p>
        </p:txBody>
      </p:sp>
      <p:sp>
        <p:nvSpPr>
          <p:cNvPr id="114" name="object 7">
            <a:extLst>
              <a:ext uri="{C183D7F6-B498-43B3-948B-1728B52AA6E4}">
                <adec:decorative xmlns:adec="http://schemas.microsoft.com/office/drawing/2017/decorative" val="1"/>
              </a:ext>
            </a:extLst>
          </p:cNvPr>
          <p:cNvSpPr/>
          <p:nvPr/>
        </p:nvSpPr>
        <p:spPr>
          <a:xfrm>
            <a:off x="369571" y="7248256"/>
            <a:ext cx="19324080" cy="1842876"/>
          </a:xfrm>
          <a:prstGeom prst="rect">
            <a:avLst/>
          </a:prstGeom>
          <a:ln w="10470">
            <a:solidFill>
              <a:srgbClr val="000000"/>
            </a:solidFill>
          </a:ln>
        </p:spPr>
        <p:txBody>
          <a:bodyPr lIns="45719" rIns="45719"/>
          <a:lstStyle/>
          <a:p>
            <a:endParaRPr/>
          </a:p>
        </p:txBody>
      </p:sp>
      <p:sp>
        <p:nvSpPr>
          <p:cNvPr id="118" name="object 7">
            <a:extLst>
              <a:ext uri="{C183D7F6-B498-43B3-948B-1728B52AA6E4}">
                <adec:decorative xmlns:adec="http://schemas.microsoft.com/office/drawing/2017/decorative" val="1"/>
              </a:ext>
            </a:extLst>
          </p:cNvPr>
          <p:cNvSpPr/>
          <p:nvPr/>
        </p:nvSpPr>
        <p:spPr>
          <a:xfrm>
            <a:off x="369571" y="9221469"/>
            <a:ext cx="19309403" cy="1842877"/>
          </a:xfrm>
          <a:prstGeom prst="rect">
            <a:avLst/>
          </a:prstGeom>
          <a:ln w="10470">
            <a:solidFill>
              <a:srgbClr val="000000"/>
            </a:solidFill>
          </a:ln>
        </p:spPr>
        <p:txBody>
          <a:bodyPr lIns="45719" rIns="45719"/>
          <a:lstStyle/>
          <a:p>
            <a:endParaRPr/>
          </a:p>
        </p:txBody>
      </p:sp>
      <p:sp>
        <p:nvSpPr>
          <p:cNvPr id="124" name="object 5">
            <a:extLst>
              <a:ext uri="{C183D7F6-B498-43B3-948B-1728B52AA6E4}">
                <adec:decorative xmlns:adec="http://schemas.microsoft.com/office/drawing/2017/decorative" val="1"/>
              </a:ext>
            </a:extLst>
          </p:cNvPr>
          <p:cNvSpPr/>
          <p:nvPr/>
        </p:nvSpPr>
        <p:spPr>
          <a:xfrm>
            <a:off x="374650" y="1199186"/>
            <a:ext cx="19294198" cy="1842878"/>
          </a:xfrm>
          <a:prstGeom prst="rect">
            <a:avLst/>
          </a:prstGeom>
          <a:ln w="10470">
            <a:solidFill>
              <a:srgbClr val="000000"/>
            </a:solidFill>
          </a:ln>
        </p:spPr>
        <p:txBody>
          <a:bodyPr lIns="45719" rIns="45719"/>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object 6"/>
          <p:cNvSpPr txBox="1">
            <a:spLocks noGrp="1"/>
          </p:cNvSpPr>
          <p:nvPr>
            <p:ph type="title" idx="4294967295"/>
          </p:nvPr>
        </p:nvSpPr>
        <p:spPr>
          <a:xfrm>
            <a:off x="7856869" y="470062"/>
            <a:ext cx="11124814" cy="133882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156845" algn="l" defTabSz="914400" rtl="0" eaLnBrk="1" fontAlgn="auto" latinLnBrk="0" hangingPunct="0">
              <a:lnSpc>
                <a:spcPct val="100000"/>
              </a:lnSpc>
              <a:spcBef>
                <a:spcPts val="400"/>
              </a:spcBef>
              <a:spcAft>
                <a:spcPts val="0"/>
              </a:spcAft>
              <a:buClrTx/>
              <a:buSzTx/>
              <a:buFontTx/>
              <a:buNone/>
              <a:tabLst/>
              <a:defRPr sz="3900" b="1">
                <a:latin typeface="Montserrat"/>
                <a:ea typeface="Montserrat"/>
                <a:cs typeface="Montserrat"/>
                <a:sym typeface="Montserrat"/>
              </a:defRPr>
            </a:pPr>
            <a:r>
              <a:rPr kumimoji="0" lang="en-US" sz="3900" b="1" i="0" u="none" strike="noStrike" kern="0" cap="none" spc="0" normalizeH="0" baseline="0" noProof="0" dirty="0">
                <a:ln>
                  <a:noFill/>
                </a:ln>
                <a:solidFill>
                  <a:srgbClr val="000000"/>
                </a:solidFill>
                <a:effectLst/>
                <a:uLnTx/>
                <a:uFillTx/>
                <a:latin typeface="+mj-lt"/>
                <a:ea typeface="Montserrat"/>
                <a:cs typeface="Montserrat"/>
                <a:sym typeface="Montserrat"/>
              </a:rPr>
              <a:t>AUGUST 19</a:t>
            </a:r>
            <a:r>
              <a:rPr kumimoji="0" lang="en-US" sz="3900" b="1" i="0" u="none" strike="noStrike" kern="0" cap="none" spc="40" normalizeH="0" baseline="0" noProof="0" dirty="0">
                <a:ln>
                  <a:noFill/>
                </a:ln>
                <a:solidFill>
                  <a:srgbClr val="000000"/>
                </a:solidFill>
                <a:effectLst/>
                <a:uLnTx/>
                <a:uFillTx/>
                <a:latin typeface="+mj-lt"/>
                <a:ea typeface="Montserrat"/>
                <a:cs typeface="Montserrat"/>
                <a:sym typeface="Montserrat"/>
              </a:rPr>
              <a:t>,</a:t>
            </a:r>
            <a:r>
              <a:rPr kumimoji="0" lang="en-US" sz="3900" b="1" i="0" u="none" strike="noStrike" kern="0" cap="none" spc="-20" normalizeH="0" baseline="0" noProof="0" dirty="0">
                <a:ln>
                  <a:noFill/>
                </a:ln>
                <a:solidFill>
                  <a:srgbClr val="000000"/>
                </a:solidFill>
                <a:effectLst/>
                <a:uLnTx/>
                <a:uFillTx/>
                <a:latin typeface="+mj-lt"/>
                <a:ea typeface="Montserrat"/>
                <a:cs typeface="Montserrat"/>
                <a:sym typeface="Montserrat"/>
              </a:rPr>
              <a:t> </a:t>
            </a:r>
            <a:r>
              <a:rPr kumimoji="0" lang="en-US" sz="3900" b="1" i="0" u="none" strike="noStrike" kern="0" cap="none" spc="-10" normalizeH="0" baseline="0" noProof="0" dirty="0">
                <a:ln>
                  <a:noFill/>
                </a:ln>
                <a:solidFill>
                  <a:srgbClr val="000000"/>
                </a:solidFill>
                <a:effectLst/>
                <a:uLnTx/>
                <a:uFillTx/>
                <a:latin typeface="+mj-lt"/>
                <a:ea typeface="Montserrat"/>
                <a:cs typeface="Montserrat"/>
                <a:sym typeface="Montserrat"/>
              </a:rPr>
              <a:t>2021</a:t>
            </a:r>
          </a:p>
          <a:p>
            <a:pPr marL="0" marR="0" lvl="1" indent="45720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j-lt"/>
                <a:ea typeface="+mn-ea"/>
                <a:cs typeface="+mn-cs"/>
                <a:sym typeface="Calibri"/>
              </a:rPr>
              <a:t>FROM</a:t>
            </a:r>
            <a:r>
              <a:rPr kumimoji="0" lang="en-US" sz="2400" b="0" i="0" u="none" strike="noStrike" kern="0" cap="none" spc="0" normalizeH="0" baseline="0" noProof="0" dirty="0">
                <a:ln>
                  <a:noFill/>
                </a:ln>
                <a:solidFill>
                  <a:schemeClr val="tx1"/>
                </a:solidFill>
                <a:effectLst/>
                <a:uLnTx/>
                <a:uFillTx/>
                <a:latin typeface="+mj-lt"/>
                <a:ea typeface="+mn-ea"/>
                <a:cs typeface="+mn-cs"/>
                <a:sym typeface="Calibri"/>
              </a:rPr>
              <a:t>:</a:t>
            </a:r>
            <a:r>
              <a:rPr kumimoji="0" lang="en-US" sz="2400" b="0" i="0" u="none" strike="noStrike" kern="0" cap="none" spc="-15" normalizeH="0" baseline="0" noProof="0" dirty="0">
                <a:ln>
                  <a:noFill/>
                </a:ln>
                <a:solidFill>
                  <a:schemeClr val="tx1"/>
                </a:solidFill>
                <a:effectLst/>
                <a:uLnTx/>
                <a:uFillTx/>
                <a:latin typeface="+mj-lt"/>
                <a:ea typeface="+mn-ea"/>
                <a:cs typeface="+mn-cs"/>
                <a:sym typeface="Calibri"/>
              </a:rPr>
              <a:t> </a:t>
            </a:r>
            <a:r>
              <a:rPr kumimoji="0" lang="en-US" sz="2400" b="0" i="0" u="none" strike="noStrike" kern="0" cap="none" spc="0" normalizeH="0" baseline="0" noProof="0" dirty="0">
                <a:ln>
                  <a:noFill/>
                </a:ln>
                <a:solidFill>
                  <a:schemeClr val="tx1"/>
                </a:solidFill>
                <a:effectLst/>
                <a:uLnTx/>
                <a:uFillTx/>
                <a:latin typeface="+mj-lt"/>
                <a:ea typeface="+mn-ea"/>
                <a:cs typeface="+mn-cs"/>
                <a:sym typeface="Calibri"/>
              </a:rPr>
              <a:t>Jo Linda Johnson, Director, Office of Equal Rights, FEMA</a:t>
            </a:r>
          </a:p>
          <a:p>
            <a:pPr marL="0" marR="0" lvl="1" indent="45720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mj-lt"/>
                <a:ea typeface="+mn-ea"/>
                <a:cs typeface="+mn-cs"/>
                <a:sym typeface="Calibri"/>
              </a:rPr>
              <a:t>TO: </a:t>
            </a:r>
            <a:r>
              <a:rPr kumimoji="0" lang="en-US" sz="2400" b="0" i="0" u="none" strike="noStrike" kern="0" cap="none" spc="0" normalizeH="0" baseline="0" noProof="0" dirty="0">
                <a:ln>
                  <a:noFill/>
                </a:ln>
                <a:solidFill>
                  <a:srgbClr val="000001"/>
                </a:solidFill>
                <a:effectLst/>
                <a:uLnTx/>
                <a:uFillTx/>
                <a:latin typeface="+mj-lt"/>
                <a:ea typeface="+mn-ea"/>
                <a:cs typeface="+mn-cs"/>
                <a:sym typeface="Calibri"/>
              </a:rPr>
              <a:t>Partnership for Inclusive Disaster Strategies</a:t>
            </a:r>
            <a:endParaRPr kumimoji="0" lang="en-US" sz="2400" b="0" i="0" u="none" strike="noStrike" kern="0" cap="none" spc="10" normalizeH="0" baseline="0" noProof="0" dirty="0">
              <a:ln>
                <a:noFill/>
              </a:ln>
              <a:solidFill>
                <a:srgbClr val="000000"/>
              </a:solidFill>
              <a:effectLst/>
              <a:uLnTx/>
              <a:uFillTx/>
              <a:latin typeface="+mj-lt"/>
              <a:ea typeface="+mn-ea"/>
              <a:cs typeface="+mn-cs"/>
              <a:sym typeface="Calibri"/>
            </a:endParaRPr>
          </a:p>
        </p:txBody>
      </p:sp>
      <p:sp>
        <p:nvSpPr>
          <p:cNvPr id="138" name="object 2"/>
          <p:cNvSpPr txBox="1"/>
          <p:nvPr/>
        </p:nvSpPr>
        <p:spPr>
          <a:xfrm>
            <a:off x="1168437" y="2442330"/>
            <a:ext cx="17907842" cy="6463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l"/>
            <a:r>
              <a:rPr lang="en-US" sz="2800" b="0" i="0" dirty="0">
                <a:solidFill>
                  <a:srgbClr val="222222"/>
                </a:solidFill>
                <a:effectLst/>
                <a:latin typeface="+mj-lt"/>
              </a:rPr>
              <a:t>My office conferred with all the relevant offices in FEMA on this issue. That includes Public Assistance, the Office of Disability Integration and Coordination (ODIC), and Region III. </a:t>
            </a:r>
            <a:r>
              <a:rPr lang="en-US" sz="2800" b="1" i="0" dirty="0">
                <a:solidFill>
                  <a:srgbClr val="222222"/>
                </a:solidFill>
                <a:effectLst/>
                <a:latin typeface="+mj-lt"/>
              </a:rPr>
              <a:t>What we learned is that the Center for Independent Living North Central Pennsylvania (CILNCP) has not submitted a RPA and, as such, is not an Applicant.</a:t>
            </a:r>
            <a:r>
              <a:rPr lang="en-US" sz="2800" b="0" i="0" dirty="0">
                <a:solidFill>
                  <a:srgbClr val="222222"/>
                </a:solidFill>
                <a:effectLst/>
                <a:latin typeface="+mj-lt"/>
              </a:rPr>
              <a:t> CILNCP seeks reimbursement for assisting an individual with sheltering in August 2020. PEMA staff and Lycoming County staff have had had multiple calls CILNCP to advise them on how to get reimbursed for this eligible work. That’s why the MOU was created. </a:t>
            </a:r>
          </a:p>
          <a:p>
            <a:pPr algn="l"/>
            <a:r>
              <a:rPr lang="en-US" sz="2800" b="0" i="0" dirty="0">
                <a:solidFill>
                  <a:srgbClr val="222222"/>
                </a:solidFill>
                <a:effectLst/>
                <a:latin typeface="+mj-lt"/>
              </a:rPr>
              <a:t> </a:t>
            </a:r>
          </a:p>
          <a:p>
            <a:pPr algn="l"/>
            <a:r>
              <a:rPr lang="en-US" sz="2800" i="0" dirty="0">
                <a:solidFill>
                  <a:srgbClr val="222222"/>
                </a:solidFill>
                <a:effectLst/>
                <a:latin typeface="+mj-lt"/>
              </a:rPr>
              <a:t>Lycoming County (an eligible Applicant for this work) can attach CILNCP’s invoice to a project and get CILNCP reimbursed. </a:t>
            </a:r>
            <a:r>
              <a:rPr lang="en-US" sz="2800" b="1" i="0" u="sng" dirty="0">
                <a:solidFill>
                  <a:srgbClr val="222222"/>
                </a:solidFill>
                <a:effectLst/>
                <a:latin typeface="+mj-lt"/>
              </a:rPr>
              <a:t>The County is willing and has reached out to CILNCP to address this directly with them</a:t>
            </a:r>
            <a:r>
              <a:rPr lang="en-US" sz="2800" b="1" i="0" dirty="0">
                <a:solidFill>
                  <a:srgbClr val="222222"/>
                </a:solidFill>
                <a:effectLst/>
                <a:latin typeface="+mj-lt"/>
              </a:rPr>
              <a:t>. </a:t>
            </a:r>
            <a:r>
              <a:rPr lang="en-US" sz="2800" b="0" i="0" dirty="0">
                <a:solidFill>
                  <a:srgbClr val="222222"/>
                </a:solidFill>
                <a:effectLst/>
                <a:latin typeface="+mj-lt"/>
              </a:rPr>
              <a:t>The work performed in August 2020 is eligible for reimbursement and why the MOU was developed and executed. However, what we learned from Region III is that CILNCP is refusing to work with the County, thru the MOU. No one is quite sure why, but this is the avenue to resolution and payment for CILNCP. </a:t>
            </a:r>
            <a:r>
              <a:rPr lang="en-US" sz="2800" b="1" i="0" u="sng" dirty="0">
                <a:solidFill>
                  <a:srgbClr val="222222"/>
                </a:solidFill>
                <a:effectLst/>
                <a:highlight>
                  <a:srgbClr val="FFFF00"/>
                </a:highlight>
                <a:latin typeface="+mj-lt"/>
              </a:rPr>
              <a:t>Their request to somehow submit an invoice </a:t>
            </a:r>
            <a:r>
              <a:rPr lang="en-US" sz="2800" b="1" i="1" u="sng" dirty="0">
                <a:solidFill>
                  <a:srgbClr val="222222"/>
                </a:solidFill>
                <a:effectLst/>
                <a:highlight>
                  <a:srgbClr val="FFFF00"/>
                </a:highlight>
                <a:latin typeface="+mj-lt"/>
              </a:rPr>
              <a:t>directly</a:t>
            </a:r>
            <a:r>
              <a:rPr lang="en-US" sz="2800" b="1" i="0" u="sng" dirty="0">
                <a:solidFill>
                  <a:srgbClr val="222222"/>
                </a:solidFill>
                <a:effectLst/>
                <a:highlight>
                  <a:srgbClr val="FFFF00"/>
                </a:highlight>
                <a:latin typeface="+mj-lt"/>
              </a:rPr>
              <a:t> to FEMA is not an option…but it’s also not needed, as they have an option with the county</a:t>
            </a:r>
            <a:r>
              <a:rPr lang="en-US" sz="2800" b="1" i="0" dirty="0">
                <a:solidFill>
                  <a:srgbClr val="222222"/>
                </a:solidFill>
                <a:effectLst/>
                <a:latin typeface="+mj-lt"/>
              </a:rPr>
              <a:t>. </a:t>
            </a:r>
            <a:r>
              <a:rPr lang="en-US" sz="2800" b="0" i="0" dirty="0">
                <a:solidFill>
                  <a:srgbClr val="222222"/>
                </a:solidFill>
                <a:effectLst/>
                <a:latin typeface="+mj-lt"/>
              </a:rPr>
              <a:t>FEMA, PEMA, and Lycoming County have held several calls with CILNCP to assist and</a:t>
            </a:r>
            <a:br>
              <a:rPr lang="en-US" sz="2800" b="0" i="0" dirty="0">
                <a:solidFill>
                  <a:srgbClr val="222222"/>
                </a:solidFill>
                <a:effectLst/>
                <a:latin typeface="+mj-lt"/>
              </a:rPr>
            </a:br>
            <a:r>
              <a:rPr lang="en-US" sz="2800" b="0" i="0" dirty="0">
                <a:solidFill>
                  <a:srgbClr val="222222"/>
                </a:solidFill>
                <a:effectLst/>
                <a:latin typeface="+mj-lt"/>
              </a:rPr>
              <a:t> remain committed to resolving this matter. I hope this is helpful.</a:t>
            </a:r>
          </a:p>
        </p:txBody>
      </p:sp>
      <p:sp>
        <p:nvSpPr>
          <p:cNvPr id="8" name="object 5">
            <a:extLst>
              <a:ext uri="{FF2B5EF4-FFF2-40B4-BE49-F238E27FC236}">
                <a16:creationId xmlns:a16="http://schemas.microsoft.com/office/drawing/2014/main" id="{44793AC1-213A-4284-876D-F6C67E89CD78}"/>
              </a:ext>
              <a:ext uri="{C183D7F6-B498-43B3-948B-1728B52AA6E4}">
                <adec:decorative xmlns:adec="http://schemas.microsoft.com/office/drawing/2017/decorative" val="1"/>
              </a:ext>
            </a:extLst>
          </p:cNvPr>
          <p:cNvSpPr/>
          <p:nvPr/>
        </p:nvSpPr>
        <p:spPr>
          <a:xfrm>
            <a:off x="1051330" y="228770"/>
            <a:ext cx="18088008" cy="1904986"/>
          </a:xfrm>
          <a:prstGeom prst="rect">
            <a:avLst/>
          </a:prstGeom>
          <a:ln w="10470">
            <a:solidFill>
              <a:srgbClr val="000000"/>
            </a:solidFill>
          </a:ln>
        </p:spPr>
        <p:txBody>
          <a:bodyPr lIns="45719" rIns="45719"/>
          <a:lstStyle/>
          <a:p>
            <a:endParaRPr/>
          </a:p>
        </p:txBody>
      </p:sp>
      <p:sp>
        <p:nvSpPr>
          <p:cNvPr id="9" name="object 4">
            <a:extLst>
              <a:ext uri="{FF2B5EF4-FFF2-40B4-BE49-F238E27FC236}">
                <a16:creationId xmlns:a16="http://schemas.microsoft.com/office/drawing/2014/main" id="{4375E371-48BA-487A-964F-7049E0B3DA8F}"/>
              </a:ext>
            </a:extLst>
          </p:cNvPr>
          <p:cNvSpPr txBox="1"/>
          <p:nvPr/>
        </p:nvSpPr>
        <p:spPr>
          <a:xfrm>
            <a:off x="1111931" y="1346780"/>
            <a:ext cx="3059099" cy="707886"/>
          </a:xfrm>
          <a:prstGeom prst="rect">
            <a:avLst/>
          </a:prstGeom>
          <a:solidFill>
            <a:srgbClr val="B625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10" name="object 4">
            <a:extLst>
              <a:ext uri="{FF2B5EF4-FFF2-40B4-BE49-F238E27FC236}">
                <a16:creationId xmlns:a16="http://schemas.microsoft.com/office/drawing/2014/main" id="{8ACA5BC1-D455-429F-AD6A-7F5167A69358}"/>
              </a:ext>
            </a:extLst>
          </p:cNvPr>
          <p:cNvSpPr txBox="1"/>
          <p:nvPr/>
        </p:nvSpPr>
        <p:spPr>
          <a:xfrm>
            <a:off x="4255561" y="1347664"/>
            <a:ext cx="3052104" cy="707886"/>
          </a:xfrm>
          <a:prstGeom prst="rect">
            <a:avLst/>
          </a:prstGeom>
          <a:solidFill>
            <a:srgbClr val="B625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11" name="object 4">
            <a:extLst>
              <a:ext uri="{FF2B5EF4-FFF2-40B4-BE49-F238E27FC236}">
                <a16:creationId xmlns:a16="http://schemas.microsoft.com/office/drawing/2014/main" id="{3EF5699C-3DFA-49B3-9B81-855CA0A080F2}"/>
              </a:ext>
            </a:extLst>
          </p:cNvPr>
          <p:cNvSpPr txBox="1"/>
          <p:nvPr/>
        </p:nvSpPr>
        <p:spPr>
          <a:xfrm>
            <a:off x="1111932" y="341086"/>
            <a:ext cx="3058692" cy="907941"/>
          </a:xfrm>
          <a:prstGeom prst="rect">
            <a:avLst/>
          </a:prstGeom>
          <a:solidFill>
            <a:srgbClr val="B625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673</a:t>
            </a:r>
            <a:r>
              <a:rPr dirty="0">
                <a:latin typeface="+mj-lt"/>
              </a:rPr>
              <a:t>,</a:t>
            </a:r>
            <a:r>
              <a:rPr lang="en-US" dirty="0">
                <a:latin typeface="+mj-lt"/>
              </a:rPr>
              <a:t>865</a:t>
            </a:r>
            <a:endParaRPr dirty="0">
              <a:latin typeface="+mj-lt"/>
            </a:endParaRPr>
          </a:p>
        </p:txBody>
      </p:sp>
      <p:sp>
        <p:nvSpPr>
          <p:cNvPr id="12" name="object 4">
            <a:extLst>
              <a:ext uri="{FF2B5EF4-FFF2-40B4-BE49-F238E27FC236}">
                <a16:creationId xmlns:a16="http://schemas.microsoft.com/office/drawing/2014/main" id="{8A6D73B8-3ED0-411B-8ED4-61B1659FC861}"/>
              </a:ext>
            </a:extLst>
          </p:cNvPr>
          <p:cNvSpPr txBox="1"/>
          <p:nvPr/>
        </p:nvSpPr>
        <p:spPr>
          <a:xfrm>
            <a:off x="4255561" y="337550"/>
            <a:ext cx="3049009" cy="907941"/>
          </a:xfrm>
          <a:prstGeom prst="rect">
            <a:avLst/>
          </a:prstGeom>
          <a:solidFill>
            <a:srgbClr val="B625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132</a:t>
            </a:r>
            <a:r>
              <a:rPr dirty="0">
                <a:latin typeface="+mj-lt"/>
              </a:rPr>
              <a:t>,</a:t>
            </a:r>
            <a:r>
              <a:rPr lang="en-US" dirty="0">
                <a:latin typeface="+mj-lt"/>
              </a:rPr>
              <a:t>316</a:t>
            </a:r>
            <a:endParaRPr dirty="0">
              <a:latin typeface="+mj-lt"/>
            </a:endParaRPr>
          </a:p>
        </p:txBody>
      </p:sp>
      <p:sp>
        <p:nvSpPr>
          <p:cNvPr id="13" name="object 6">
            <a:extLst>
              <a:ext uri="{FF2B5EF4-FFF2-40B4-BE49-F238E27FC236}">
                <a16:creationId xmlns:a16="http://schemas.microsoft.com/office/drawing/2014/main" id="{33DB7EE3-45ED-4C74-8378-3D9D63489867}"/>
              </a:ext>
            </a:extLst>
          </p:cNvPr>
          <p:cNvSpPr txBox="1"/>
          <p:nvPr/>
        </p:nvSpPr>
        <p:spPr>
          <a:xfrm>
            <a:off x="697955" y="9276140"/>
            <a:ext cx="6301481" cy="1467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56845">
              <a:spcBef>
                <a:spcPts val="400"/>
              </a:spcBef>
              <a:defRPr sz="3900" b="1" spc="-15">
                <a:latin typeface="Montserrat"/>
                <a:ea typeface="Montserrat"/>
                <a:cs typeface="Montserrat"/>
                <a:sym typeface="Montserrat"/>
              </a:defRPr>
            </a:pPr>
            <a:r>
              <a:rPr dirty="0">
                <a:latin typeface="+mj-lt"/>
              </a:rPr>
              <a:t>AUGUST</a:t>
            </a:r>
            <a:r>
              <a:rPr spc="-20" dirty="0">
                <a:latin typeface="+mj-lt"/>
              </a:rPr>
              <a:t> </a:t>
            </a:r>
            <a:r>
              <a:rPr spc="0" dirty="0">
                <a:latin typeface="+mj-lt"/>
              </a:rPr>
              <a:t>31,</a:t>
            </a:r>
            <a:r>
              <a:rPr spc="-20" dirty="0">
                <a:latin typeface="+mj-lt"/>
              </a:rPr>
              <a:t> </a:t>
            </a:r>
            <a:r>
              <a:rPr spc="-10" dirty="0">
                <a:latin typeface="+mj-lt"/>
              </a:rPr>
              <a:t>2021</a:t>
            </a:r>
            <a:endParaRPr lang="en-US" spc="-10" dirty="0">
              <a:latin typeface="+mj-lt"/>
            </a:endParaRPr>
          </a:p>
          <a:p>
            <a:pPr lvl="2" indent="240665">
              <a:spcBef>
                <a:spcPts val="500"/>
              </a:spcBef>
              <a:defRPr sz="2400">
                <a:latin typeface="Montserrat"/>
                <a:ea typeface="Montserrat"/>
                <a:cs typeface="Montserrat"/>
                <a:sym typeface="Montserrat"/>
              </a:defRPr>
            </a:pPr>
            <a:r>
              <a:rPr lang="en-US" dirty="0">
                <a:latin typeface="+mj-lt"/>
              </a:rPr>
              <a:t>FROM:</a:t>
            </a:r>
            <a:r>
              <a:rPr lang="en-US" spc="-20" dirty="0">
                <a:latin typeface="+mj-lt"/>
              </a:rPr>
              <a:t> </a:t>
            </a:r>
            <a:r>
              <a:rPr lang="en-US" dirty="0">
                <a:latin typeface="+mj-lt"/>
              </a:rPr>
              <a:t>Mya </a:t>
            </a:r>
            <a:r>
              <a:rPr lang="en-US" spc="-20" dirty="0">
                <a:latin typeface="+mj-lt"/>
              </a:rPr>
              <a:t>Toon,</a:t>
            </a:r>
            <a:r>
              <a:rPr lang="en-US" dirty="0">
                <a:latin typeface="+mj-lt"/>
              </a:rPr>
              <a:t> </a:t>
            </a:r>
            <a:r>
              <a:rPr lang="en-US" spc="-5" dirty="0">
                <a:latin typeface="+mj-lt"/>
              </a:rPr>
              <a:t>LC</a:t>
            </a:r>
            <a:r>
              <a:rPr lang="en-US" dirty="0">
                <a:latin typeface="+mj-lt"/>
              </a:rPr>
              <a:t> Procurement </a:t>
            </a:r>
            <a:r>
              <a:rPr lang="en-US" spc="35" dirty="0">
                <a:latin typeface="+mj-lt"/>
              </a:rPr>
              <a:t>Officer</a:t>
            </a:r>
          </a:p>
          <a:p>
            <a:pPr indent="240665">
              <a:spcBef>
                <a:spcPts val="500"/>
              </a:spcBef>
              <a:defRPr sz="2400">
                <a:latin typeface="Montserrat"/>
                <a:ea typeface="Montserrat"/>
                <a:cs typeface="Montserrat"/>
                <a:sym typeface="Montserrat"/>
              </a:defRPr>
            </a:pPr>
            <a:r>
              <a:rPr dirty="0">
                <a:latin typeface="+mj-lt"/>
              </a:rPr>
              <a:t>TO:</a:t>
            </a:r>
            <a:r>
              <a:rPr lang="en-US" dirty="0">
                <a:latin typeface="+mj-lt"/>
              </a:rPr>
              <a:t> Misty Dion</a:t>
            </a:r>
            <a:endParaRPr spc="35" dirty="0">
              <a:latin typeface="+mj-lt"/>
            </a:endParaRPr>
          </a:p>
        </p:txBody>
      </p:sp>
      <p:sp>
        <p:nvSpPr>
          <p:cNvPr id="14" name="TextBox 50">
            <a:extLst>
              <a:ext uri="{FF2B5EF4-FFF2-40B4-BE49-F238E27FC236}">
                <a16:creationId xmlns:a16="http://schemas.microsoft.com/office/drawing/2014/main" id="{4A7A3580-050E-4FED-BE6F-7DC7DD5E6976}"/>
              </a:ext>
            </a:extLst>
          </p:cNvPr>
          <p:cNvSpPr txBox="1"/>
          <p:nvPr/>
        </p:nvSpPr>
        <p:spPr>
          <a:xfrm>
            <a:off x="7178070" y="9376522"/>
            <a:ext cx="10163547" cy="1289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0">
              <a:lnSpc>
                <a:spcPct val="111300"/>
              </a:lnSpc>
              <a:spcBef>
                <a:spcPts val="1500"/>
              </a:spcBef>
              <a:tabLst>
                <a:tab pos="368300" algn="l"/>
              </a:tabLst>
              <a:defRPr sz="2400" spc="-30">
                <a:latin typeface="Montserrat"/>
                <a:ea typeface="Montserrat"/>
                <a:cs typeface="Montserrat"/>
                <a:sym typeface="Montserrat"/>
              </a:defRPr>
            </a:pPr>
            <a:r>
              <a:rPr b="1" dirty="0">
                <a:latin typeface="+mj-lt"/>
              </a:rPr>
              <a:t>LC</a:t>
            </a:r>
            <a:r>
              <a:rPr b="1" spc="-5" dirty="0">
                <a:latin typeface="+mj-lt"/>
              </a:rPr>
              <a:t> respond</a:t>
            </a:r>
            <a:r>
              <a:rPr lang="en-US" b="1" spc="-5" dirty="0">
                <a:latin typeface="+mj-lt"/>
              </a:rPr>
              <a:t>ed to update on status request</a:t>
            </a:r>
            <a:r>
              <a:rPr b="1" spc="-5" dirty="0">
                <a:latin typeface="+mj-lt"/>
              </a:rPr>
              <a:t>:</a:t>
            </a:r>
            <a:r>
              <a:rPr b="1" spc="0" dirty="0">
                <a:latin typeface="+mj-lt"/>
              </a:rPr>
              <a:t> </a:t>
            </a:r>
            <a:r>
              <a:rPr b="1" spc="-25" dirty="0">
                <a:highlight>
                  <a:srgbClr val="FFFF00"/>
                </a:highlight>
                <a:latin typeface="+mj-lt"/>
              </a:rPr>
              <a:t>“Currently,</a:t>
            </a:r>
            <a:r>
              <a:rPr b="1" spc="-5" dirty="0">
                <a:highlight>
                  <a:srgbClr val="FFFF00"/>
                </a:highlight>
                <a:latin typeface="+mj-lt"/>
              </a:rPr>
              <a:t> </a:t>
            </a:r>
            <a:r>
              <a:rPr b="1" spc="-25" dirty="0">
                <a:highlight>
                  <a:srgbClr val="FFFF00"/>
                </a:highlight>
                <a:latin typeface="+mj-lt"/>
              </a:rPr>
              <a:t>we</a:t>
            </a:r>
            <a:r>
              <a:rPr b="1" spc="0" dirty="0">
                <a:highlight>
                  <a:srgbClr val="FFFF00"/>
                </a:highlight>
                <a:latin typeface="+mj-lt"/>
              </a:rPr>
              <a:t> </a:t>
            </a:r>
            <a:r>
              <a:rPr b="1" spc="-15" dirty="0">
                <a:highlight>
                  <a:srgbClr val="FFFF00"/>
                </a:highlight>
                <a:latin typeface="+mj-lt"/>
              </a:rPr>
              <a:t>are</a:t>
            </a:r>
            <a:r>
              <a:rPr b="1" spc="0" dirty="0">
                <a:highlight>
                  <a:srgbClr val="FFFF00"/>
                </a:highlight>
                <a:latin typeface="+mj-lt"/>
              </a:rPr>
              <a:t> </a:t>
            </a:r>
            <a:r>
              <a:rPr b="1" spc="-5" dirty="0">
                <a:highlight>
                  <a:srgbClr val="FFFF00"/>
                </a:highlight>
                <a:latin typeface="+mj-lt"/>
              </a:rPr>
              <a:t>waiting </a:t>
            </a:r>
            <a:r>
              <a:rPr b="1" spc="-10" dirty="0">
                <a:highlight>
                  <a:srgbClr val="FFFF00"/>
                </a:highlight>
                <a:latin typeface="+mj-lt"/>
              </a:rPr>
              <a:t>for</a:t>
            </a:r>
            <a:r>
              <a:rPr b="1" spc="0" dirty="0">
                <a:highlight>
                  <a:srgbClr val="FFFF00"/>
                </a:highlight>
                <a:latin typeface="+mj-lt"/>
              </a:rPr>
              <a:t> </a:t>
            </a:r>
            <a:r>
              <a:rPr b="1" spc="-5" dirty="0">
                <a:highlight>
                  <a:srgbClr val="FFFF00"/>
                </a:highlight>
                <a:latin typeface="+mj-lt"/>
              </a:rPr>
              <a:t>PEMA </a:t>
            </a:r>
            <a:r>
              <a:rPr b="1" spc="-40" dirty="0">
                <a:highlight>
                  <a:srgbClr val="FFFF00"/>
                </a:highlight>
                <a:latin typeface="+mj-lt"/>
              </a:rPr>
              <a:t>to </a:t>
            </a:r>
            <a:r>
              <a:rPr b="1" spc="-35" dirty="0">
                <a:highlight>
                  <a:srgbClr val="FFFF00"/>
                </a:highlight>
                <a:latin typeface="+mj-lt"/>
              </a:rPr>
              <a:t> </a:t>
            </a:r>
            <a:r>
              <a:rPr b="1" spc="-15" dirty="0">
                <a:highlight>
                  <a:srgbClr val="FFFF00"/>
                </a:highlight>
                <a:latin typeface="+mj-lt"/>
              </a:rPr>
              <a:t>provide</a:t>
            </a:r>
            <a:r>
              <a:rPr b="1" spc="-5" dirty="0">
                <a:highlight>
                  <a:srgbClr val="FFFF00"/>
                </a:highlight>
                <a:latin typeface="+mj-lt"/>
              </a:rPr>
              <a:t> </a:t>
            </a:r>
            <a:r>
              <a:rPr b="1" spc="0" dirty="0">
                <a:highlight>
                  <a:srgbClr val="FFFF00"/>
                </a:highlight>
                <a:latin typeface="+mj-lt"/>
              </a:rPr>
              <a:t>guidance on </a:t>
            </a:r>
            <a:r>
              <a:rPr b="1" spc="5" dirty="0">
                <a:highlight>
                  <a:srgbClr val="FFFF00"/>
                </a:highlight>
                <a:latin typeface="+mj-lt"/>
              </a:rPr>
              <a:t>the</a:t>
            </a:r>
            <a:r>
              <a:rPr b="1" spc="-5" dirty="0">
                <a:highlight>
                  <a:srgbClr val="FFFF00"/>
                </a:highlight>
                <a:latin typeface="+mj-lt"/>
              </a:rPr>
              <a:t> </a:t>
            </a:r>
            <a:r>
              <a:rPr b="1" spc="-10" dirty="0">
                <a:highlight>
                  <a:srgbClr val="FFFF00"/>
                </a:highlight>
                <a:latin typeface="+mj-lt"/>
              </a:rPr>
              <a:t>next</a:t>
            </a:r>
            <a:r>
              <a:rPr b="1" spc="0" dirty="0">
                <a:highlight>
                  <a:srgbClr val="FFFF00"/>
                </a:highlight>
                <a:latin typeface="+mj-lt"/>
              </a:rPr>
              <a:t> </a:t>
            </a:r>
            <a:r>
              <a:rPr b="1" spc="-20" dirty="0">
                <a:highlight>
                  <a:srgbClr val="FFFF00"/>
                </a:highlight>
                <a:latin typeface="+mj-lt"/>
              </a:rPr>
              <a:t>step</a:t>
            </a:r>
            <a:r>
              <a:rPr b="1" spc="0" dirty="0">
                <a:highlight>
                  <a:srgbClr val="FFFF00"/>
                </a:highlight>
                <a:latin typeface="+mj-lt"/>
              </a:rPr>
              <a:t> in</a:t>
            </a:r>
            <a:r>
              <a:rPr b="1" spc="-5" dirty="0">
                <a:highlight>
                  <a:srgbClr val="FFFF00"/>
                </a:highlight>
                <a:latin typeface="+mj-lt"/>
              </a:rPr>
              <a:t> </a:t>
            </a:r>
            <a:r>
              <a:rPr b="1" spc="5" dirty="0">
                <a:highlight>
                  <a:srgbClr val="FFFF00"/>
                </a:highlight>
                <a:latin typeface="+mj-lt"/>
              </a:rPr>
              <a:t>the</a:t>
            </a:r>
            <a:r>
              <a:rPr b="1" spc="0" dirty="0">
                <a:highlight>
                  <a:srgbClr val="FFFF00"/>
                </a:highlight>
                <a:latin typeface="+mj-lt"/>
              </a:rPr>
              <a:t> </a:t>
            </a:r>
            <a:r>
              <a:rPr b="1" spc="-10" dirty="0">
                <a:highlight>
                  <a:srgbClr val="FFFF00"/>
                </a:highlight>
                <a:latin typeface="+mj-lt"/>
              </a:rPr>
              <a:t>process. </a:t>
            </a:r>
            <a:r>
              <a:rPr b="1" spc="-5" dirty="0">
                <a:highlight>
                  <a:srgbClr val="FFFF00"/>
                </a:highlight>
                <a:latin typeface="+mj-lt"/>
              </a:rPr>
              <a:t> </a:t>
            </a:r>
            <a:r>
              <a:rPr b="1" spc="-10" dirty="0">
                <a:highlight>
                  <a:srgbClr val="FFFF00"/>
                </a:highlight>
                <a:latin typeface="+mj-lt"/>
              </a:rPr>
              <a:t>There</a:t>
            </a:r>
            <a:r>
              <a:rPr b="1" spc="5" dirty="0">
                <a:highlight>
                  <a:srgbClr val="FFFF00"/>
                </a:highlight>
                <a:latin typeface="+mj-lt"/>
              </a:rPr>
              <a:t> </a:t>
            </a:r>
            <a:r>
              <a:rPr b="1" spc="0" dirty="0">
                <a:highlight>
                  <a:srgbClr val="FFFF00"/>
                </a:highlight>
                <a:latin typeface="+mj-lt"/>
              </a:rPr>
              <a:t>is</a:t>
            </a:r>
            <a:r>
              <a:rPr b="1" spc="5" dirty="0">
                <a:highlight>
                  <a:srgbClr val="FFFF00"/>
                </a:highlight>
                <a:latin typeface="+mj-lt"/>
              </a:rPr>
              <a:t> no other</a:t>
            </a:r>
            <a:r>
              <a:rPr b="1" spc="10" dirty="0">
                <a:highlight>
                  <a:srgbClr val="FFFF00"/>
                </a:highlight>
                <a:latin typeface="+mj-lt"/>
              </a:rPr>
              <a:t> </a:t>
            </a:r>
            <a:r>
              <a:rPr b="1" spc="40" dirty="0">
                <a:highlight>
                  <a:srgbClr val="FFFF00"/>
                </a:highlight>
                <a:latin typeface="+mj-lt"/>
              </a:rPr>
              <a:t>official</a:t>
            </a:r>
            <a:r>
              <a:rPr b="1" spc="5" dirty="0">
                <a:highlight>
                  <a:srgbClr val="FFFF00"/>
                </a:highlight>
                <a:latin typeface="+mj-lt"/>
              </a:rPr>
              <a:t> </a:t>
            </a:r>
            <a:r>
              <a:rPr b="1" spc="0" dirty="0">
                <a:highlight>
                  <a:srgbClr val="FFFF00"/>
                </a:highlight>
                <a:latin typeface="+mj-lt"/>
              </a:rPr>
              <a:t>documentation</a:t>
            </a:r>
            <a:r>
              <a:rPr b="1" spc="5" dirty="0">
                <a:highlight>
                  <a:srgbClr val="FFFF00"/>
                </a:highlight>
                <a:latin typeface="+mj-lt"/>
              </a:rPr>
              <a:t> </a:t>
            </a:r>
            <a:r>
              <a:rPr b="1" spc="0" dirty="0">
                <a:highlight>
                  <a:srgbClr val="FFFF00"/>
                </a:highlight>
                <a:latin typeface="+mj-lt"/>
              </a:rPr>
              <a:t>I</a:t>
            </a:r>
            <a:r>
              <a:rPr b="1" spc="10" dirty="0">
                <a:highlight>
                  <a:srgbClr val="FFFF00"/>
                </a:highlight>
                <a:latin typeface="+mj-lt"/>
              </a:rPr>
              <a:t> </a:t>
            </a:r>
            <a:r>
              <a:rPr b="1" spc="0" dirty="0">
                <a:highlight>
                  <a:srgbClr val="FFFF00"/>
                </a:highlight>
                <a:latin typeface="+mj-lt"/>
              </a:rPr>
              <a:t>can</a:t>
            </a:r>
            <a:r>
              <a:rPr b="1" spc="5" dirty="0">
                <a:highlight>
                  <a:srgbClr val="FFFF00"/>
                </a:highlight>
                <a:latin typeface="+mj-lt"/>
              </a:rPr>
              <a:t> </a:t>
            </a:r>
            <a:r>
              <a:rPr b="1" spc="-15" dirty="0">
                <a:highlight>
                  <a:srgbClr val="FFFF00"/>
                </a:highlight>
                <a:latin typeface="+mj-lt"/>
              </a:rPr>
              <a:t>provide </a:t>
            </a:r>
            <a:r>
              <a:rPr b="1" spc="-1018" dirty="0">
                <a:highlight>
                  <a:srgbClr val="FFFF00"/>
                </a:highlight>
                <a:latin typeface="+mj-lt"/>
              </a:rPr>
              <a:t> </a:t>
            </a:r>
            <a:r>
              <a:rPr b="1" spc="-25" dirty="0">
                <a:highlight>
                  <a:srgbClr val="FFFF00"/>
                </a:highlight>
                <a:latin typeface="+mj-lt"/>
              </a:rPr>
              <a:t>you.”</a:t>
            </a:r>
          </a:p>
        </p:txBody>
      </p:sp>
      <p:sp>
        <p:nvSpPr>
          <p:cNvPr id="15" name="object 7">
            <a:extLst>
              <a:ext uri="{FF2B5EF4-FFF2-40B4-BE49-F238E27FC236}">
                <a16:creationId xmlns:a16="http://schemas.microsoft.com/office/drawing/2014/main" id="{3EC871E2-5FEE-4F68-92B8-0D8B8CA11AC2}"/>
              </a:ext>
              <a:ext uri="{C183D7F6-B498-43B3-948B-1728B52AA6E4}">
                <adec:decorative xmlns:adec="http://schemas.microsoft.com/office/drawing/2017/decorative" val="1"/>
              </a:ext>
            </a:extLst>
          </p:cNvPr>
          <p:cNvSpPr/>
          <p:nvPr/>
        </p:nvSpPr>
        <p:spPr>
          <a:xfrm>
            <a:off x="697955" y="9168552"/>
            <a:ext cx="16785560" cy="1713901"/>
          </a:xfrm>
          <a:prstGeom prst="rect">
            <a:avLst/>
          </a:prstGeom>
          <a:ln w="10470">
            <a:solidFill>
              <a:srgbClr val="000000"/>
            </a:solidFill>
          </a:ln>
        </p:spPr>
        <p:txBody>
          <a:bodyPr lIns="45719" rIns="45719"/>
          <a:lstStyle/>
          <a:p>
            <a:endParaRPr/>
          </a:p>
        </p:txBody>
      </p:sp>
      <p:pic>
        <p:nvPicPr>
          <p:cNvPr id="2" name="Picture 1"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D4C9A801-C318-4213-9E78-3038A5315828}"/>
              </a:ext>
            </a:extLst>
          </p:cNvPr>
          <p:cNvPicPr>
            <a:picLocks noChangeAspect="1"/>
          </p:cNvPicPr>
          <p:nvPr/>
        </p:nvPicPr>
        <p:blipFill>
          <a:blip r:embed="rId3"/>
          <a:stretch>
            <a:fillRect/>
          </a:stretch>
        </p:blipFill>
        <p:spPr>
          <a:xfrm>
            <a:off x="17520251" y="8139253"/>
            <a:ext cx="2400300" cy="2743200"/>
          </a:xfrm>
          <a:prstGeom prst="rect">
            <a:avLst/>
          </a:prstGeom>
        </p:spPr>
      </p:pic>
    </p:spTree>
    <p:extLst>
      <p:ext uri="{BB962C8B-B14F-4D97-AF65-F5344CB8AC3E}">
        <p14:creationId xmlns:p14="http://schemas.microsoft.com/office/powerpoint/2010/main" val="34594975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8"/>
          <p:cNvSpPr txBox="1">
            <a:spLocks noGrp="1"/>
          </p:cNvSpPr>
          <p:nvPr>
            <p:ph type="title" idx="4294967295"/>
          </p:nvPr>
        </p:nvSpPr>
        <p:spPr>
          <a:xfrm>
            <a:off x="1080256" y="171121"/>
            <a:ext cx="17943588" cy="2585324"/>
          </a:xfrm>
          <a:prstGeom prst="rect">
            <a:avLst/>
          </a:prstGeom>
        </p:spPr>
        <p:txBody>
          <a:bodyPr lIns="45719" tIns="45719" rIns="45719" bIns="45719">
            <a:normAutofit fontScale="90000"/>
          </a:bodyPr>
          <a:lstStyle/>
          <a:p>
            <a:pPr algn="ctr">
              <a:defRPr sz="5400"/>
            </a:pPr>
            <a:r>
              <a:rPr dirty="0">
                <a:latin typeface="+mj-lt"/>
              </a:rPr>
              <a:t>An “interesting an</a:t>
            </a:r>
            <a:r>
              <a:rPr lang="en-US" dirty="0">
                <a:latin typeface="+mj-lt"/>
              </a:rPr>
              <a:t>d</a:t>
            </a:r>
            <a:r>
              <a:rPr dirty="0">
                <a:latin typeface="+mj-lt"/>
              </a:rPr>
              <a:t> </a:t>
            </a:r>
            <a:r>
              <a:rPr lang="en-US" dirty="0">
                <a:latin typeface="+mj-lt"/>
              </a:rPr>
              <a:t>i</a:t>
            </a:r>
            <a:r>
              <a:rPr dirty="0">
                <a:latin typeface="+mj-lt"/>
              </a:rPr>
              <a:t>nnovative” approach that has faced </a:t>
            </a:r>
          </a:p>
          <a:p>
            <a:pPr algn="ctr">
              <a:defRPr sz="5400"/>
            </a:pPr>
            <a:r>
              <a:rPr dirty="0">
                <a:latin typeface="+mj-lt"/>
              </a:rPr>
              <a:t>several policy-based and procedural barriers to implementation, while COVID-19 continues to </a:t>
            </a:r>
            <a:r>
              <a:rPr lang="en-US" dirty="0">
                <a:latin typeface="+mj-lt"/>
              </a:rPr>
              <a:t>infect and kill </a:t>
            </a:r>
            <a:r>
              <a:rPr dirty="0">
                <a:latin typeface="+mj-lt"/>
              </a:rPr>
              <a:t>people in institutions.</a:t>
            </a:r>
          </a:p>
        </p:txBody>
      </p:sp>
      <p:sp>
        <p:nvSpPr>
          <p:cNvPr id="14" name="object 6">
            <a:extLst>
              <a:ext uri="{FF2B5EF4-FFF2-40B4-BE49-F238E27FC236}">
                <a16:creationId xmlns:a16="http://schemas.microsoft.com/office/drawing/2014/main" id="{4BD2DDAC-110D-4298-BBDE-DE9DC01F19D0}"/>
              </a:ext>
            </a:extLst>
          </p:cNvPr>
          <p:cNvSpPr txBox="1"/>
          <p:nvPr/>
        </p:nvSpPr>
        <p:spPr>
          <a:xfrm>
            <a:off x="6409029" y="3215753"/>
            <a:ext cx="6741993"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56845">
              <a:spcBef>
                <a:spcPts val="400"/>
              </a:spcBef>
              <a:defRPr sz="3900" b="1">
                <a:latin typeface="Montserrat"/>
                <a:ea typeface="Montserrat"/>
                <a:cs typeface="Montserrat"/>
                <a:sym typeface="Montserrat"/>
              </a:defRPr>
            </a:pPr>
            <a:r>
              <a:rPr lang="en-US" dirty="0">
                <a:latin typeface="+mj-lt"/>
              </a:rPr>
              <a:t>JULY TO SEPTEMBER </a:t>
            </a:r>
            <a:r>
              <a:rPr spc="-10" dirty="0">
                <a:latin typeface="+mj-lt"/>
              </a:rPr>
              <a:t>2021</a:t>
            </a:r>
          </a:p>
        </p:txBody>
      </p:sp>
      <p:sp>
        <p:nvSpPr>
          <p:cNvPr id="16" name="object 4">
            <a:extLst>
              <a:ext uri="{FF2B5EF4-FFF2-40B4-BE49-F238E27FC236}">
                <a16:creationId xmlns:a16="http://schemas.microsoft.com/office/drawing/2014/main" id="{07793517-6582-488C-9C11-B0A880489085}"/>
              </a:ext>
            </a:extLst>
          </p:cNvPr>
          <p:cNvSpPr txBox="1"/>
          <p:nvPr/>
        </p:nvSpPr>
        <p:spPr>
          <a:xfrm>
            <a:off x="3855137" y="4093585"/>
            <a:ext cx="3059099" cy="707886"/>
          </a:xfrm>
          <a:prstGeom prst="rect">
            <a:avLst/>
          </a:prstGeom>
          <a:solidFill>
            <a:srgbClr val="B625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pic>
        <p:nvPicPr>
          <p:cNvPr id="5" name="Picture 4" descr="US Map animation showing COVID 19 nursing facility infections since July 5th 2021. Map grows red. Data from CMS">
            <a:extLst>
              <a:ext uri="{FF2B5EF4-FFF2-40B4-BE49-F238E27FC236}">
                <a16:creationId xmlns:a16="http://schemas.microsoft.com/office/drawing/2014/main" id="{80F94AFD-9EDC-40AD-AC1F-AD9FD3ED3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39" y="5099692"/>
            <a:ext cx="9863012" cy="5860661"/>
          </a:xfrm>
          <a:prstGeom prst="rect">
            <a:avLst/>
          </a:prstGeom>
        </p:spPr>
      </p:pic>
      <p:sp>
        <p:nvSpPr>
          <p:cNvPr id="17" name="object 4">
            <a:extLst>
              <a:ext uri="{FF2B5EF4-FFF2-40B4-BE49-F238E27FC236}">
                <a16:creationId xmlns:a16="http://schemas.microsoft.com/office/drawing/2014/main" id="{AD655DF2-95F6-4143-84ED-1F86669D91C9}"/>
              </a:ext>
            </a:extLst>
          </p:cNvPr>
          <p:cNvSpPr txBox="1"/>
          <p:nvPr/>
        </p:nvSpPr>
        <p:spPr>
          <a:xfrm>
            <a:off x="12674353" y="4093585"/>
            <a:ext cx="3052104" cy="707886"/>
          </a:xfrm>
          <a:prstGeom prst="rect">
            <a:avLst/>
          </a:prstGeom>
          <a:solidFill>
            <a:srgbClr val="B625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pic>
        <p:nvPicPr>
          <p:cNvPr id="3" name="Picture 2" descr="US Map animation showing COVID 19 nursing facility deaths since July 5th 2021. Map grows red. Data from CMS">
            <a:extLst>
              <a:ext uri="{FF2B5EF4-FFF2-40B4-BE49-F238E27FC236}">
                <a16:creationId xmlns:a16="http://schemas.microsoft.com/office/drawing/2014/main" id="{11AC7284-3642-42A8-BE68-413941711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0150" y="5076497"/>
            <a:ext cx="9863012" cy="5860661"/>
          </a:xfrm>
          <a:prstGeom prst="rect">
            <a:avLst/>
          </a:prstGeom>
        </p:spPr>
      </p:pic>
      <p:sp>
        <p:nvSpPr>
          <p:cNvPr id="15" name="object 5">
            <a:extLst>
              <a:ext uri="{FF2B5EF4-FFF2-40B4-BE49-F238E27FC236}">
                <a16:creationId xmlns:a16="http://schemas.microsoft.com/office/drawing/2014/main" id="{36D3465F-724A-46F3-AC62-99A1CB1A5A77}"/>
              </a:ext>
              <a:ext uri="{C183D7F6-B498-43B3-948B-1728B52AA6E4}">
                <adec:decorative xmlns:adec="http://schemas.microsoft.com/office/drawing/2017/decorative" val="1"/>
              </a:ext>
            </a:extLst>
          </p:cNvPr>
          <p:cNvSpPr/>
          <p:nvPr/>
        </p:nvSpPr>
        <p:spPr>
          <a:xfrm>
            <a:off x="3715709" y="2975575"/>
            <a:ext cx="12128635" cy="1904986"/>
          </a:xfrm>
          <a:prstGeom prst="rect">
            <a:avLst/>
          </a:prstGeom>
          <a:ln w="10470">
            <a:solidFill>
              <a:srgbClr val="000000"/>
            </a:solidFill>
          </a:ln>
        </p:spPr>
        <p:txBody>
          <a:bodyPr lIns="45719" rIns="45719"/>
          <a:lstStyle/>
          <a:p>
            <a:endParaRPr/>
          </a:p>
        </p:txBody>
      </p:sp>
    </p:spTree>
    <p:extLst>
      <p:ext uri="{BB962C8B-B14F-4D97-AF65-F5344CB8AC3E}">
        <p14:creationId xmlns:p14="http://schemas.microsoft.com/office/powerpoint/2010/main" val="330333553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itle"/>
          <p:cNvSpPr txBox="1">
            <a:spLocks noGrp="1"/>
          </p:cNvSpPr>
          <p:nvPr>
            <p:ph type="title"/>
          </p:nvPr>
        </p:nvSpPr>
        <p:spPr>
          <a:xfrm>
            <a:off x="1132296" y="4532044"/>
            <a:ext cx="17839509" cy="3423291"/>
          </a:xfrm>
          <a:prstGeom prst="rect">
            <a:avLst/>
          </a:prstGeom>
        </p:spPr>
        <p:txBody>
          <a:bodyPr/>
          <a:lstStyle/>
          <a:p>
            <a:r>
              <a:rPr lang="en-US" sz="7252" b="1" dirty="0"/>
              <a:t>Saving Disabled Lives in Disasters</a:t>
            </a:r>
            <a:br>
              <a:rPr lang="en-US" sz="7252" b="1" dirty="0"/>
            </a:br>
            <a:br>
              <a:rPr lang="en-US" sz="7252" b="1" dirty="0"/>
            </a:br>
            <a:r>
              <a:rPr lang="en-US" sz="5933" b="1" dirty="0"/>
              <a:t>FEMA Public Assistance Category B </a:t>
            </a:r>
            <a:br>
              <a:rPr lang="en-US" sz="5933" b="1" dirty="0"/>
            </a:br>
            <a:r>
              <a:rPr lang="en-US" sz="5933" b="1" dirty="0"/>
              <a:t>Emergency Protective Measures</a:t>
            </a:r>
            <a:endParaRPr lang="en-US" sz="5933" b="1" dirty="0">
              <a:solidFill>
                <a:schemeClr val="tx1"/>
              </a:solidFill>
            </a:endParaRPr>
          </a:p>
        </p:txBody>
      </p:sp>
      <p:pic>
        <p:nvPicPr>
          <p:cNvPr id="7" name="WID logo with tagline" descr="World Institute on Disability (WID) logo with tagline: Operationalizing Inclusion &amp; Leading Global Disability Rights Since 1983">
            <a:extLst>
              <a:ext uri="{FF2B5EF4-FFF2-40B4-BE49-F238E27FC236}">
                <a16:creationId xmlns:a16="http://schemas.microsoft.com/office/drawing/2014/main" id="{2CB0BFED-3A04-074E-BD04-ADC8D5667A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342" y="421042"/>
            <a:ext cx="8913416" cy="1784597"/>
          </a:xfrm>
          <a:prstGeom prst="rect">
            <a:avLst/>
          </a:prstGeom>
        </p:spPr>
      </p:pic>
      <p:pic>
        <p:nvPicPr>
          <p:cNvPr id="10" name="Gray bar">
            <a:extLst>
              <a:ext uri="{FF2B5EF4-FFF2-40B4-BE49-F238E27FC236}">
                <a16:creationId xmlns:a16="http://schemas.microsoft.com/office/drawing/2014/main" id="{A8E604B6-2C1F-DF4F-9B77-6FC9071AA7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 y="10690980"/>
            <a:ext cx="19367844" cy="612020"/>
          </a:xfrm>
          <a:prstGeom prst="rect">
            <a:avLst/>
          </a:prstGeom>
        </p:spPr>
      </p:pic>
      <p:sp>
        <p:nvSpPr>
          <p:cNvPr id="5" name="Footer text">
            <a:extLst>
              <a:ext uri="{FF2B5EF4-FFF2-40B4-BE49-F238E27FC236}">
                <a16:creationId xmlns:a16="http://schemas.microsoft.com/office/drawing/2014/main" id="{5B7593ED-D115-5D4A-92A4-621965AEAFCE}"/>
              </a:ext>
            </a:extLst>
          </p:cNvPr>
          <p:cNvSpPr txBox="1"/>
          <p:nvPr/>
        </p:nvSpPr>
        <p:spPr>
          <a:xfrm>
            <a:off x="207349" y="10813178"/>
            <a:ext cx="11852877" cy="405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5352" tIns="75352" rIns="75352" bIns="75352" numCol="1" spcCol="38100" rtlCol="0" anchor="t">
            <a:spAutoFit/>
          </a:bodyPr>
          <a:lstStyle/>
          <a:p>
            <a:pPr defTabSz="1507023" hangingPunct="1"/>
            <a:r>
              <a:rPr lang="en-US" sz="1648" kern="1200" dirty="0">
                <a:latin typeface="Avenir Book" panose="02000503020000020003" pitchFamily="2" charset="0"/>
                <a:sym typeface="Gill Sans MT"/>
              </a:rPr>
              <a:t>World Institute on Disability </a:t>
            </a:r>
            <a:r>
              <a:rPr lang="en-US" sz="1648" kern="1200" dirty="0">
                <a:solidFill>
                  <a:prstClr val="black"/>
                </a:solidFill>
                <a:latin typeface="Calibri" panose="020F0502020204030204"/>
              </a:rPr>
              <a:t>| </a:t>
            </a:r>
            <a:r>
              <a:rPr lang="en-US" sz="1648" kern="1200" dirty="0">
                <a:solidFill>
                  <a:prstClr val="black"/>
                </a:solidFill>
                <a:latin typeface="Calibri" panose="020F0502020204030204"/>
                <a:hlinkClick r:id="rId4"/>
              </a:rPr>
              <a:t>www.wid.org</a:t>
            </a:r>
            <a:r>
              <a:rPr lang="en-US" sz="1648" kern="1200" dirty="0">
                <a:solidFill>
                  <a:prstClr val="black"/>
                </a:solidFill>
                <a:latin typeface="Calibri" panose="020F0502020204030204"/>
              </a:rPr>
              <a:t> | © 2021 WID. All rights reserved.</a:t>
            </a:r>
            <a:endParaRPr lang="en-US" sz="1648" kern="1200" dirty="0">
              <a:latin typeface="Avenir Book" panose="02000503020000020003" pitchFamily="2" charset="0"/>
              <a:sym typeface="Gill Sans MT"/>
            </a:endParaRPr>
          </a:p>
        </p:txBody>
      </p:sp>
    </p:spTree>
    <p:extLst>
      <p:ext uri="{BB962C8B-B14F-4D97-AF65-F5344CB8AC3E}">
        <p14:creationId xmlns:p14="http://schemas.microsoft.com/office/powerpoint/2010/main" val="26374105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p:txBody>
          <a:bodyPr>
            <a:noAutofit/>
          </a:bodyPr>
          <a:lstStyle/>
          <a:p>
            <a:r>
              <a:rPr lang="en-US" sz="5933" dirty="0">
                <a:solidFill>
                  <a:schemeClr val="bg1"/>
                </a:solidFill>
              </a:rPr>
              <a:t>Disaster Declarations Process</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15</a:t>
            </a:fld>
            <a:endParaRPr lang="en-US" kern="1200" dirty="0"/>
          </a:p>
        </p:txBody>
      </p:sp>
      <p:graphicFrame>
        <p:nvGraphicFramePr>
          <p:cNvPr id="5" name="Diagram 4">
            <a:extLst>
              <a:ext uri="{FF2B5EF4-FFF2-40B4-BE49-F238E27FC236}">
                <a16:creationId xmlns:a16="http://schemas.microsoft.com/office/drawing/2014/main" id="{89A0CAED-5F77-634B-8D29-DEFF0EC3C15E}"/>
              </a:ext>
            </a:extLst>
          </p:cNvPr>
          <p:cNvGraphicFramePr/>
          <p:nvPr/>
        </p:nvGraphicFramePr>
        <p:xfrm>
          <a:off x="3353976" y="2144673"/>
          <a:ext cx="15468365" cy="7972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034001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EAEC-C8A9-5C4F-9FDB-C3DA09CF2BEF}"/>
              </a:ext>
            </a:extLst>
          </p:cNvPr>
          <p:cNvSpPr>
            <a:spLocks noGrp="1"/>
          </p:cNvSpPr>
          <p:nvPr>
            <p:ph type="title"/>
          </p:nvPr>
        </p:nvSpPr>
        <p:spPr/>
        <p:txBody>
          <a:bodyPr>
            <a:noAutofit/>
          </a:bodyPr>
          <a:lstStyle/>
          <a:p>
            <a:pPr rtl="0"/>
            <a:r>
              <a:rPr lang="en-US" sz="5933" dirty="0">
                <a:solidFill>
                  <a:schemeClr val="bg1"/>
                </a:solidFill>
              </a:rPr>
              <a:t>Disaster Declaration Process</a:t>
            </a:r>
          </a:p>
        </p:txBody>
      </p:sp>
      <p:sp>
        <p:nvSpPr>
          <p:cNvPr id="4" name="Slide Number Placeholder 3">
            <a:extLst>
              <a:ext uri="{FF2B5EF4-FFF2-40B4-BE49-F238E27FC236}">
                <a16:creationId xmlns:a16="http://schemas.microsoft.com/office/drawing/2014/main" id="{7BC5CBAE-2CF7-5F4E-B6B7-3C733E336831}"/>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16</a:t>
            </a:fld>
            <a:endParaRPr lang="en-US" kern="1200" dirty="0"/>
          </a:p>
        </p:txBody>
      </p:sp>
      <p:graphicFrame>
        <p:nvGraphicFramePr>
          <p:cNvPr id="5" name="Diagram 4">
            <a:extLst>
              <a:ext uri="{FF2B5EF4-FFF2-40B4-BE49-F238E27FC236}">
                <a16:creationId xmlns:a16="http://schemas.microsoft.com/office/drawing/2014/main" id="{3E5DC2E4-62F5-CE4D-BC97-2CAA2D810D7C}"/>
              </a:ext>
            </a:extLst>
          </p:cNvPr>
          <p:cNvGraphicFramePr/>
          <p:nvPr/>
        </p:nvGraphicFramePr>
        <p:xfrm>
          <a:off x="541108" y="1488435"/>
          <a:ext cx="19021884" cy="8930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86887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1009650" y="434008"/>
            <a:ext cx="13515296" cy="1054426"/>
          </a:xfrm>
        </p:spPr>
        <p:txBody>
          <a:bodyPr>
            <a:noAutofit/>
          </a:bodyPr>
          <a:lstStyle/>
          <a:p>
            <a:r>
              <a:rPr lang="en-US" sz="3955" cap="all" dirty="0">
                <a:solidFill>
                  <a:schemeClr val="bg1"/>
                </a:solidFill>
              </a:rPr>
              <a:t>FEMA ASSISTANCE AVAILABLE UNDER </a:t>
            </a:r>
            <a:br>
              <a:rPr lang="en-US" sz="3955" cap="all" dirty="0">
                <a:solidFill>
                  <a:schemeClr val="bg1"/>
                </a:solidFill>
              </a:rPr>
            </a:br>
            <a:r>
              <a:rPr lang="en-US" sz="3955" cap="all" dirty="0">
                <a:solidFill>
                  <a:schemeClr val="bg1"/>
                </a:solidFill>
              </a:rPr>
              <a:t>EMERGENCY DECLARATIONS</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17</a:t>
            </a:fld>
            <a:endParaRPr lang="en-US" kern="1200" dirty="0"/>
          </a:p>
        </p:txBody>
      </p:sp>
      <p:sp>
        <p:nvSpPr>
          <p:cNvPr id="3" name="Rectangle 2">
            <a:extLst>
              <a:ext uri="{FF2B5EF4-FFF2-40B4-BE49-F238E27FC236}">
                <a16:creationId xmlns:a16="http://schemas.microsoft.com/office/drawing/2014/main" id="{6399F46C-CCEE-D242-BA0A-273157AE03DF}"/>
              </a:ext>
            </a:extLst>
          </p:cNvPr>
          <p:cNvSpPr/>
          <p:nvPr/>
        </p:nvSpPr>
        <p:spPr>
          <a:xfrm>
            <a:off x="991979" y="2031881"/>
            <a:ext cx="17830362" cy="10237931"/>
          </a:xfrm>
          <a:prstGeom prst="rect">
            <a:avLst/>
          </a:prstGeom>
        </p:spPr>
        <p:txBody>
          <a:bodyPr wrap="square">
            <a:spAutoFit/>
          </a:bodyPr>
          <a:lstStyle/>
          <a:p>
            <a:pPr defTabSz="1507023" hangingPunct="1"/>
            <a:r>
              <a:rPr lang="en-US" sz="4615" u="sng" kern="1200" dirty="0">
                <a:solidFill>
                  <a:srgbClr val="FF0000"/>
                </a:solidFill>
                <a:latin typeface="Calibri"/>
                <a:cs typeface="Calibri"/>
                <a:hlinkClick r:id="rId2">
                  <a:extLst>
                    <a:ext uri="{A12FA001-AC4F-418D-AE19-62706E023703}">
                      <ahyp:hlinkClr xmlns:ahyp="http://schemas.microsoft.com/office/drawing/2018/hyperlinkcolor" val="tx"/>
                    </a:ext>
                  </a:extLst>
                </a:hlinkClick>
              </a:rPr>
              <a:t>Public Assistance (PA)</a:t>
            </a:r>
            <a:r>
              <a:rPr lang="en-US" sz="4615" kern="1200" dirty="0">
                <a:solidFill>
                  <a:srgbClr val="FF0000"/>
                </a:solidFill>
                <a:latin typeface="Calibri"/>
                <a:cs typeface="Calibri"/>
              </a:rPr>
              <a:t> </a:t>
            </a:r>
            <a:r>
              <a:rPr lang="en-US" sz="4615" kern="1200" dirty="0">
                <a:latin typeface="Calibri"/>
                <a:cs typeface="Calibri"/>
              </a:rPr>
              <a:t>– Only Categories A - debris removal and </a:t>
            </a:r>
          </a:p>
          <a:p>
            <a:pPr defTabSz="1507023" hangingPunct="1"/>
            <a:r>
              <a:rPr lang="en-US" sz="4615" b="1" kern="1200" dirty="0">
                <a:solidFill>
                  <a:srgbClr val="FF0000"/>
                </a:solidFill>
                <a:latin typeface="Calibri"/>
                <a:cs typeface="Calibri"/>
              </a:rPr>
              <a:t>B - emergency protective measures</a:t>
            </a:r>
            <a:r>
              <a:rPr lang="en-US" sz="4615" kern="1200" dirty="0">
                <a:latin typeface="Calibri"/>
                <a:cs typeface="Calibri"/>
              </a:rPr>
              <a:t> </a:t>
            </a:r>
            <a:r>
              <a:rPr lang="en-US" sz="4615" kern="1200" dirty="0">
                <a:solidFill>
                  <a:srgbClr val="FF0000"/>
                </a:solidFill>
                <a:latin typeface="Calibri"/>
                <a:cs typeface="Calibri"/>
              </a:rPr>
              <a:t>may be authorized under an emergency declaration.</a:t>
            </a:r>
          </a:p>
          <a:p>
            <a:pPr defTabSz="1507023" hangingPunct="1"/>
            <a:endParaRPr lang="en-US" sz="4615" u="sng" kern="1200" dirty="0">
              <a:latin typeface="Calibri"/>
              <a:cs typeface="Calibri"/>
              <a:hlinkClick r:id="rId3"/>
            </a:endParaRPr>
          </a:p>
          <a:p>
            <a:pPr defTabSz="1507023" hangingPunct="1"/>
            <a:r>
              <a:rPr lang="en-US" sz="4615" u="sng" kern="1200" dirty="0">
                <a:latin typeface="Calibri"/>
                <a:cs typeface="Calibri"/>
                <a:hlinkClick r:id="rId3"/>
              </a:rPr>
              <a:t>Individual Assistance (IA)</a:t>
            </a:r>
            <a:r>
              <a:rPr lang="en-US" sz="4615" kern="1200" dirty="0">
                <a:latin typeface="Calibri"/>
                <a:cs typeface="Calibri"/>
              </a:rPr>
              <a:t> – The Individuals and Households Program (IHP) is the only form of IA that may be authorized under an emergency declaration. Authorization of IHP under an emergency is rare.  Housing Assistance under IHP is provided at a 100% federal share, while Other Needs Assistance under IHP requires a 25% non-federal cost share.</a:t>
            </a:r>
          </a:p>
          <a:p>
            <a:pPr defTabSz="1507023" hangingPunct="1"/>
            <a:endParaRPr lang="en-US" sz="4615" kern="1200" dirty="0">
              <a:latin typeface="Calibri"/>
              <a:cs typeface="Calibri"/>
            </a:endParaRPr>
          </a:p>
          <a:p>
            <a:pPr defTabSz="1507023" hangingPunct="1"/>
            <a:r>
              <a:rPr lang="en-US" sz="4615" kern="1200" dirty="0">
                <a:latin typeface="Calibri"/>
                <a:cs typeface="Calibri"/>
              </a:rPr>
              <a:t>The </a:t>
            </a:r>
            <a:r>
              <a:rPr lang="en-US" sz="4615" u="sng" kern="1200" dirty="0">
                <a:latin typeface="Calibri"/>
                <a:cs typeface="Calibri"/>
                <a:hlinkClick r:id="rId4"/>
              </a:rPr>
              <a:t>Hazard Mitigation Grant Program (HMGP)</a:t>
            </a:r>
            <a:r>
              <a:rPr lang="en-US" sz="4615" kern="1200" dirty="0">
                <a:latin typeface="Calibri"/>
                <a:cs typeface="Calibri"/>
              </a:rPr>
              <a:t> - is not available for emergency declarations.</a:t>
            </a:r>
          </a:p>
          <a:p>
            <a:pPr defTabSz="1507023" hangingPunct="1"/>
            <a:br>
              <a:rPr lang="en-US" sz="5274" kern="1200" dirty="0">
                <a:latin typeface="Calibri"/>
                <a:cs typeface="Calibri"/>
              </a:rPr>
            </a:br>
            <a:endParaRPr lang="en-US" sz="5274" kern="1200" dirty="0">
              <a:latin typeface="Calibri"/>
              <a:cs typeface="Calibri"/>
            </a:endParaRPr>
          </a:p>
        </p:txBody>
      </p:sp>
    </p:spTree>
    <p:extLst>
      <p:ext uri="{BB962C8B-B14F-4D97-AF65-F5344CB8AC3E}">
        <p14:creationId xmlns:p14="http://schemas.microsoft.com/office/powerpoint/2010/main" val="13088632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1009650" y="434008"/>
            <a:ext cx="13811518" cy="1054426"/>
          </a:xfrm>
        </p:spPr>
        <p:txBody>
          <a:bodyPr>
            <a:noAutofit/>
          </a:bodyPr>
          <a:lstStyle/>
          <a:p>
            <a:r>
              <a:rPr lang="en-US" sz="5933" dirty="0">
                <a:solidFill>
                  <a:schemeClr val="bg1"/>
                </a:solidFill>
              </a:rPr>
              <a:t>FEMA Public Assistance Program</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18</a:t>
            </a:fld>
            <a:endParaRPr lang="en-US" kern="1200" dirty="0"/>
          </a:p>
        </p:txBody>
      </p:sp>
      <p:sp>
        <p:nvSpPr>
          <p:cNvPr id="3" name="Rectangle 2">
            <a:extLst>
              <a:ext uri="{FF2B5EF4-FFF2-40B4-BE49-F238E27FC236}">
                <a16:creationId xmlns:a16="http://schemas.microsoft.com/office/drawing/2014/main" id="{6399F46C-CCEE-D242-BA0A-273157AE03DF}"/>
              </a:ext>
            </a:extLst>
          </p:cNvPr>
          <p:cNvSpPr/>
          <p:nvPr/>
        </p:nvSpPr>
        <p:spPr>
          <a:xfrm>
            <a:off x="1136869" y="3140556"/>
            <a:ext cx="17830362" cy="4962128"/>
          </a:xfrm>
          <a:prstGeom prst="rect">
            <a:avLst/>
          </a:prstGeom>
        </p:spPr>
        <p:txBody>
          <a:bodyPr wrap="square">
            <a:spAutoFit/>
          </a:bodyPr>
          <a:lstStyle/>
          <a:p>
            <a:pPr defTabSz="1507023" hangingPunct="1"/>
            <a:r>
              <a:rPr lang="en-US" sz="5274" kern="1200" dirty="0">
                <a:latin typeface="Calibri"/>
                <a:cs typeface="Calibri"/>
              </a:rPr>
              <a:t>The mission of the Federal Emergency Management Agency’s (FEMA’s) Public Assistance (PA) Program is to provide assistance to State, local, Territorial, and Tribal (SLTT) governments, and certain types of private nonprofit (PNP) organizations so that communities can quickly respond to and recover from major disasters or emergencies declared by the President. </a:t>
            </a:r>
          </a:p>
        </p:txBody>
      </p:sp>
    </p:spTree>
    <p:extLst>
      <p:ext uri="{BB962C8B-B14F-4D97-AF65-F5344CB8AC3E}">
        <p14:creationId xmlns:p14="http://schemas.microsoft.com/office/powerpoint/2010/main" val="125286587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236795" y="449026"/>
            <a:ext cx="14352516" cy="1054426"/>
          </a:xfrm>
        </p:spPr>
        <p:txBody>
          <a:bodyPr>
            <a:noAutofit/>
          </a:bodyPr>
          <a:lstStyle/>
          <a:p>
            <a:r>
              <a:rPr lang="en-US" sz="4615" dirty="0">
                <a:solidFill>
                  <a:schemeClr val="bg1"/>
                </a:solidFill>
              </a:rPr>
              <a:t>FEMA Public Assistance Program and Policy Guide</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19</a:t>
            </a:fld>
            <a:endParaRPr lang="en-US" kern="1200" dirty="0"/>
          </a:p>
        </p:txBody>
      </p:sp>
      <p:pic>
        <p:nvPicPr>
          <p:cNvPr id="9" name="Picture 8" descr="Photo and link to FEMA Public Assistance Program and Policy Guide Version 4, Effective June 1, 2020   &#10;&#10;">
            <a:hlinkClick r:id="rId2"/>
            <a:extLst>
              <a:ext uri="{FF2B5EF4-FFF2-40B4-BE49-F238E27FC236}">
                <a16:creationId xmlns:a16="http://schemas.microsoft.com/office/drawing/2014/main" id="{84372700-E5E3-0E49-8897-C4208786A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491" y="2058434"/>
            <a:ext cx="6989119" cy="7039397"/>
          </a:xfrm>
          <a:prstGeom prst="rect">
            <a:avLst/>
          </a:prstGeom>
        </p:spPr>
      </p:pic>
      <p:sp>
        <p:nvSpPr>
          <p:cNvPr id="10" name="Rectangle 9">
            <a:extLst>
              <a:ext uri="{FF2B5EF4-FFF2-40B4-BE49-F238E27FC236}">
                <a16:creationId xmlns:a16="http://schemas.microsoft.com/office/drawing/2014/main" id="{1B02C1F7-EA8C-3D4D-AA56-D638E79A2BE1}"/>
              </a:ext>
            </a:extLst>
          </p:cNvPr>
          <p:cNvSpPr/>
          <p:nvPr/>
        </p:nvSpPr>
        <p:spPr>
          <a:xfrm>
            <a:off x="1383352" y="9261511"/>
            <a:ext cx="17631455" cy="1005532"/>
          </a:xfrm>
          <a:prstGeom prst="rect">
            <a:avLst/>
          </a:prstGeom>
        </p:spPr>
        <p:txBody>
          <a:bodyPr wrap="square">
            <a:spAutoFit/>
          </a:bodyPr>
          <a:lstStyle/>
          <a:p>
            <a:pPr defTabSz="1507023" hangingPunct="1"/>
            <a:r>
              <a:rPr lang="en-US" sz="2967" kern="1200" dirty="0">
                <a:latin typeface="Calibri"/>
                <a:cs typeface="Calibri"/>
                <a:hlinkClick r:id="rId2"/>
              </a:rPr>
              <a:t>https://www.fema.gov/sites/default/files/documents/fema_pappg-v4-updated-links_policy_6-1-2020.pdf</a:t>
            </a:r>
            <a:endParaRPr lang="en-US" sz="2967" kern="1200" dirty="0">
              <a:latin typeface="Calibri"/>
              <a:cs typeface="Calibri"/>
            </a:endParaRPr>
          </a:p>
          <a:p>
            <a:pPr defTabSz="1507023" hangingPunct="1"/>
            <a:endParaRPr lang="en-US" sz="2967" kern="1200" dirty="0">
              <a:latin typeface="Calibri"/>
              <a:cs typeface="Calibri"/>
            </a:endParaRPr>
          </a:p>
        </p:txBody>
      </p:sp>
    </p:spTree>
    <p:extLst>
      <p:ext uri="{BB962C8B-B14F-4D97-AF65-F5344CB8AC3E}">
        <p14:creationId xmlns:p14="http://schemas.microsoft.com/office/powerpoint/2010/main" val="19327285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54441" y="462097"/>
            <a:ext cx="18862093" cy="3039608"/>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5BCAB0-978F-4EB7-9099-B61ADFFA6B82}"/>
              </a:ext>
            </a:extLst>
          </p:cNvPr>
          <p:cNvSpPr>
            <a:spLocks noGrp="1"/>
          </p:cNvSpPr>
          <p:nvPr>
            <p:ph type="title"/>
          </p:nvPr>
        </p:nvSpPr>
        <p:spPr>
          <a:xfrm>
            <a:off x="900910" y="714546"/>
            <a:ext cx="18369155" cy="1533514"/>
          </a:xfrm>
        </p:spPr>
        <p:txBody>
          <a:bodyPr vert="horz" lIns="91440" tIns="45720" rIns="91440" bIns="45720" rtlCol="0" anchor="b">
            <a:normAutofit/>
          </a:bodyPr>
          <a:lstStyle/>
          <a:p>
            <a:pPr algn="ctr">
              <a:lnSpc>
                <a:spcPct val="90000"/>
              </a:lnSpc>
              <a:spcBef>
                <a:spcPct val="0"/>
              </a:spcBef>
            </a:pPr>
            <a:r>
              <a:rPr lang="en-US" sz="4900" kern="1200" dirty="0">
                <a:solidFill>
                  <a:srgbClr val="FFFFFF"/>
                </a:solidFill>
                <a:latin typeface="+mj-lt"/>
                <a:ea typeface="+mj-ea"/>
                <a:cs typeface="+mj-cs"/>
              </a:rPr>
              <a:t>Transition Services </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305" y="2508962"/>
            <a:ext cx="12816364"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F237BEEB-E185-49C8-9AD7-5D0D409BC0A4}"/>
              </a:ext>
            </a:extLst>
          </p:cNvPr>
          <p:cNvPicPr>
            <a:picLocks noChangeAspect="1"/>
          </p:cNvPicPr>
          <p:nvPr/>
        </p:nvPicPr>
        <p:blipFill>
          <a:blip r:embed="rId3"/>
          <a:stretch>
            <a:fillRect/>
          </a:stretch>
        </p:blipFill>
        <p:spPr>
          <a:xfrm>
            <a:off x="16896985" y="711854"/>
            <a:ext cx="2216232" cy="2540094"/>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5487" y="4279970"/>
            <a:ext cx="0" cy="6028267"/>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162E639-6BF4-4A50-B6FE-9A6943B40032}"/>
              </a:ext>
            </a:extLst>
          </p:cNvPr>
          <p:cNvSpPr txBox="1"/>
          <p:nvPr/>
        </p:nvSpPr>
        <p:spPr>
          <a:xfrm>
            <a:off x="1078984" y="5214256"/>
            <a:ext cx="8729044" cy="6124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000000"/>
                </a:solidFill>
                <a:effectLst/>
                <a:uFillTx/>
                <a:latin typeface="+mn-lt"/>
                <a:ea typeface="+mn-ea"/>
                <a:cs typeface="+mn-cs"/>
                <a:sym typeface="Calibri"/>
              </a:rPr>
              <a:t>Workforce Innovation and Opportunity Act (WIOA) 2014</a:t>
            </a:r>
          </a:p>
          <a:p>
            <a:pPr marL="0" marR="0" indent="0" algn="l" defTabSz="914400" rtl="0" fontAlgn="auto" latinLnBrk="0" hangingPunct="0">
              <a:lnSpc>
                <a:spcPct val="100000"/>
              </a:lnSpc>
              <a:spcBef>
                <a:spcPts val="0"/>
              </a:spcBef>
              <a:spcAft>
                <a:spcPts val="0"/>
              </a:spcAft>
              <a:buClrTx/>
              <a:buSzTx/>
              <a:buFontTx/>
              <a:buNone/>
              <a:tabLst/>
            </a:pPr>
            <a:r>
              <a:rPr lang="en-US" sz="5400" dirty="0"/>
              <a:t>~ACL &amp; 5</a:t>
            </a:r>
            <a:r>
              <a:rPr lang="en-US" sz="5400" baseline="30000" dirty="0"/>
              <a:t>th</a:t>
            </a:r>
            <a:r>
              <a:rPr lang="en-US" sz="5400" dirty="0"/>
              <a:t> Core Service</a:t>
            </a:r>
            <a:endParaRPr kumimoji="0" lang="en-US" sz="54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sz="5400" dirty="0"/>
          </a:p>
          <a:p>
            <a:r>
              <a:rPr kumimoji="0" lang="en-US" sz="5400" b="0" i="0" u="none" strike="noStrike" cap="none" spc="0" normalizeH="0" baseline="0" dirty="0">
                <a:ln>
                  <a:noFill/>
                </a:ln>
                <a:solidFill>
                  <a:srgbClr val="000000"/>
                </a:solidFill>
                <a:effectLst/>
                <a:uFillTx/>
                <a:latin typeface="+mn-lt"/>
                <a:ea typeface="+mn-ea"/>
                <a:cs typeface="+mn-cs"/>
                <a:sym typeface="Calibri"/>
              </a:rPr>
              <a:t>Money Follows the Person (MFP) 2005/2019/2020</a:t>
            </a:r>
          </a:p>
          <a:p>
            <a:pPr marL="0" marR="0" indent="0" algn="l" defTabSz="9144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n-lt"/>
              <a:ea typeface="+mn-ea"/>
              <a:cs typeface="+mn-cs"/>
              <a:sym typeface="Calibri"/>
            </a:endParaRPr>
          </a:p>
        </p:txBody>
      </p:sp>
      <p:pic>
        <p:nvPicPr>
          <p:cNvPr id="17" name="Picture 16" descr="Video located at https://www.youtube.com/watch?v=mXrD4NoObGw&amp;feature=youtu.be">
            <a:hlinkClick r:id="rId4"/>
            <a:extLst>
              <a:ext uri="{FF2B5EF4-FFF2-40B4-BE49-F238E27FC236}">
                <a16:creationId xmlns:a16="http://schemas.microsoft.com/office/drawing/2014/main" id="{20238B73-B1B9-4840-B7AC-93DE6FD44C5D}"/>
              </a:ext>
            </a:extLst>
          </p:cNvPr>
          <p:cNvPicPr>
            <a:picLocks noChangeAspect="1"/>
          </p:cNvPicPr>
          <p:nvPr/>
        </p:nvPicPr>
        <p:blipFill>
          <a:blip r:embed="rId5"/>
          <a:stretch>
            <a:fillRect/>
          </a:stretch>
        </p:blipFill>
        <p:spPr>
          <a:xfrm>
            <a:off x="10085487" y="4659086"/>
            <a:ext cx="9686698" cy="5630755"/>
          </a:xfrm>
          <a:prstGeom prst="rect">
            <a:avLst/>
          </a:prstGeom>
        </p:spPr>
      </p:pic>
    </p:spTree>
    <p:extLst>
      <p:ext uri="{BB962C8B-B14F-4D97-AF65-F5344CB8AC3E}">
        <p14:creationId xmlns:p14="http://schemas.microsoft.com/office/powerpoint/2010/main" val="9145720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p:txBody>
          <a:bodyPr>
            <a:noAutofit/>
          </a:bodyPr>
          <a:lstStyle/>
          <a:p>
            <a:r>
              <a:rPr lang="en-US" sz="5933" dirty="0"/>
              <a:t>Emergency Protective Measures</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20</a:t>
            </a:fld>
            <a:endParaRPr lang="en-US" kern="1200" dirty="0"/>
          </a:p>
        </p:txBody>
      </p:sp>
      <p:sp>
        <p:nvSpPr>
          <p:cNvPr id="3" name="Rectangle 2">
            <a:extLst>
              <a:ext uri="{FF2B5EF4-FFF2-40B4-BE49-F238E27FC236}">
                <a16:creationId xmlns:a16="http://schemas.microsoft.com/office/drawing/2014/main" id="{6399F46C-CCEE-D242-BA0A-273157AE03DF}"/>
              </a:ext>
            </a:extLst>
          </p:cNvPr>
          <p:cNvSpPr/>
          <p:nvPr/>
        </p:nvSpPr>
        <p:spPr>
          <a:xfrm>
            <a:off x="414477" y="2379664"/>
            <a:ext cx="18979456" cy="7345985"/>
          </a:xfrm>
          <a:prstGeom prst="rect">
            <a:avLst/>
          </a:prstGeom>
        </p:spPr>
        <p:txBody>
          <a:bodyPr wrap="square">
            <a:spAutoFit/>
          </a:bodyPr>
          <a:lstStyle/>
          <a:p>
            <a:pPr defTabSz="1507023" hangingPunct="1"/>
            <a:r>
              <a:rPr lang="en-US" sz="3626" kern="1200" dirty="0">
                <a:latin typeface="Calibri"/>
                <a:cs typeface="Calibri"/>
              </a:rPr>
              <a:t>Saving Lives and Protecting Public Health and Safety</a:t>
            </a:r>
          </a:p>
          <a:p>
            <a:pPr defTabSz="1507023" hangingPunct="1"/>
            <a:endParaRPr lang="en-US" sz="3626" kern="1200" dirty="0">
              <a:latin typeface="Calibri"/>
              <a:cs typeface="Calibri"/>
            </a:endParaRPr>
          </a:p>
          <a:p>
            <a:pPr defTabSz="1507023" hangingPunct="1"/>
            <a:r>
              <a:rPr lang="en-US" sz="3626" kern="1200" dirty="0">
                <a:latin typeface="Calibri"/>
                <a:cs typeface="Calibri"/>
              </a:rPr>
              <a:t> </a:t>
            </a:r>
            <a:r>
              <a:rPr lang="en-US" sz="3626" kern="1200" dirty="0">
                <a:solidFill>
                  <a:srgbClr val="002060"/>
                </a:solidFill>
                <a:latin typeface="Calibri"/>
                <a:cs typeface="Calibri"/>
              </a:rPr>
              <a:t>Emergency Protective Measures (Category B) conducted before, during, and after an incident are eligible if the measures: • </a:t>
            </a:r>
            <a:r>
              <a:rPr lang="en-US" sz="3626" kern="1200" dirty="0">
                <a:solidFill>
                  <a:srgbClr val="002060"/>
                </a:solidFill>
                <a:highlight>
                  <a:srgbClr val="FFFF00"/>
                </a:highlight>
                <a:latin typeface="Calibri"/>
                <a:cs typeface="Calibri"/>
              </a:rPr>
              <a:t>Eliminate or lessen immediate threats to lives, public health, or safety; </a:t>
            </a:r>
          </a:p>
          <a:p>
            <a:pPr defTabSz="1507023" hangingPunct="1"/>
            <a:r>
              <a:rPr lang="en-US" sz="3626" kern="1200" dirty="0">
                <a:latin typeface="Calibri"/>
                <a:cs typeface="Calibri"/>
              </a:rPr>
              <a:t>OR • Eliminate or lessen immediate threats of significant additional damage to improved public or private property in a cost-effective manner.</a:t>
            </a:r>
          </a:p>
          <a:p>
            <a:pPr defTabSz="1507023" hangingPunct="1"/>
            <a:endParaRPr lang="en-US" sz="3626" kern="1200" dirty="0">
              <a:latin typeface="Calibri"/>
              <a:cs typeface="Calibri"/>
            </a:endParaRPr>
          </a:p>
          <a:p>
            <a:pPr defTabSz="1507023" hangingPunct="1"/>
            <a:r>
              <a:rPr lang="en-US" sz="3626" kern="1200" dirty="0">
                <a:latin typeface="Calibri"/>
                <a:cs typeface="Calibri"/>
              </a:rPr>
              <a:t>Eligible emergency protective measures and costs include, but are not limited to: • Transporting and pre-positioning equipment and other resources for response; • Supplies and commodities; • Medical care and transport; • Evacuation and sheltering, • Use or lease of temporary generators for facilities that provide essential community services; • Dissemination of information to the public to provide warnings and guidance about health and safety hazards using various strategies, such as flyers, public service announcements, or newspaper campaigns; </a:t>
            </a:r>
          </a:p>
        </p:txBody>
      </p:sp>
    </p:spTree>
    <p:extLst>
      <p:ext uri="{BB962C8B-B14F-4D97-AF65-F5344CB8AC3E}">
        <p14:creationId xmlns:p14="http://schemas.microsoft.com/office/powerpoint/2010/main" val="18931740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439670" y="434008"/>
            <a:ext cx="14381498" cy="1054426"/>
          </a:xfrm>
        </p:spPr>
        <p:txBody>
          <a:bodyPr>
            <a:noAutofit/>
          </a:bodyPr>
          <a:lstStyle/>
          <a:p>
            <a:r>
              <a:rPr lang="en-US" dirty="0">
                <a:solidFill>
                  <a:schemeClr val="bg1"/>
                </a:solidFill>
              </a:rPr>
              <a:t>Private Nonprofit Essential Social Services:</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21</a:t>
            </a:fld>
            <a:endParaRPr lang="en-US" kern="1200" dirty="0"/>
          </a:p>
        </p:txBody>
      </p:sp>
      <p:sp>
        <p:nvSpPr>
          <p:cNvPr id="3" name="Rectangle 2">
            <a:extLst>
              <a:ext uri="{FF2B5EF4-FFF2-40B4-BE49-F238E27FC236}">
                <a16:creationId xmlns:a16="http://schemas.microsoft.com/office/drawing/2014/main" id="{6399F46C-CCEE-D242-BA0A-273157AE03DF}"/>
              </a:ext>
            </a:extLst>
          </p:cNvPr>
          <p:cNvSpPr/>
          <p:nvPr/>
        </p:nvSpPr>
        <p:spPr>
          <a:xfrm>
            <a:off x="991979" y="2089845"/>
            <a:ext cx="17830362" cy="7194277"/>
          </a:xfrm>
          <a:prstGeom prst="rect">
            <a:avLst/>
          </a:prstGeom>
        </p:spPr>
        <p:txBody>
          <a:bodyPr wrap="square">
            <a:spAutoFit/>
          </a:bodyPr>
          <a:lstStyle/>
          <a:p>
            <a:pPr defTabSz="1507023" hangingPunct="1"/>
            <a:r>
              <a:rPr lang="en-US" sz="4615" kern="1200" dirty="0">
                <a:latin typeface="Calibri"/>
                <a:cs typeface="Calibri"/>
              </a:rPr>
              <a:t>Certain types of facilities, such as senior centers are considered to provide essential social services to the general public</a:t>
            </a:r>
          </a:p>
          <a:p>
            <a:pPr defTabSz="1507023" hangingPunct="1"/>
            <a:endParaRPr lang="en-US" sz="4615" kern="1200" dirty="0">
              <a:latin typeface="Calibri"/>
              <a:cs typeface="Calibri"/>
            </a:endParaRPr>
          </a:p>
          <a:p>
            <a:pPr defTabSz="1507023" hangingPunct="1"/>
            <a:r>
              <a:rPr lang="en-US" sz="4615" kern="1200" dirty="0">
                <a:latin typeface="Calibri"/>
                <a:cs typeface="Calibri"/>
              </a:rPr>
              <a:t>Facilities that do not provide medical care, but provide: </a:t>
            </a:r>
          </a:p>
          <a:p>
            <a:pPr defTabSz="1507023" hangingPunct="1"/>
            <a:endParaRPr lang="en-US" sz="4615" kern="1200" dirty="0">
              <a:latin typeface="Calibri"/>
              <a:cs typeface="Calibri"/>
            </a:endParaRPr>
          </a:p>
          <a:p>
            <a:pPr defTabSz="1507023" hangingPunct="1"/>
            <a:r>
              <a:rPr lang="en-US" sz="4615" kern="1200" dirty="0">
                <a:latin typeface="Calibri"/>
                <a:cs typeface="Calibri"/>
              </a:rPr>
              <a:t>• Day care for individuals with disabilities or access and functional needs (for example, those with Alzheimer’s disease, autism, muscular dystrophy) </a:t>
            </a:r>
          </a:p>
          <a:p>
            <a:pPr defTabSz="1507023" hangingPunct="1"/>
            <a:r>
              <a:rPr lang="en-US" sz="4615" kern="1200" dirty="0">
                <a:latin typeface="Calibri"/>
                <a:cs typeface="Calibri"/>
              </a:rPr>
              <a:t>• Residential services for individuals with disabilities </a:t>
            </a:r>
          </a:p>
          <a:p>
            <a:pPr defTabSz="1507023" hangingPunct="1"/>
            <a:r>
              <a:rPr lang="en-US" sz="4615" kern="1200" dirty="0">
                <a:latin typeface="Calibri"/>
                <a:cs typeface="Calibri"/>
              </a:rPr>
              <a:t>• Sheltered workshops that create products using the skills of individuals with disabilities</a:t>
            </a:r>
          </a:p>
        </p:txBody>
      </p:sp>
    </p:spTree>
    <p:extLst>
      <p:ext uri="{BB962C8B-B14F-4D97-AF65-F5344CB8AC3E}">
        <p14:creationId xmlns:p14="http://schemas.microsoft.com/office/powerpoint/2010/main" val="18978812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p:txBody>
          <a:bodyPr>
            <a:noAutofit/>
          </a:bodyPr>
          <a:lstStyle/>
          <a:p>
            <a:r>
              <a:rPr lang="en-US" sz="5933" dirty="0">
                <a:solidFill>
                  <a:schemeClr val="bg1"/>
                </a:solidFill>
              </a:rPr>
              <a:t>Non-congregate Sheltering </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22</a:t>
            </a:fld>
            <a:endParaRPr lang="en-US" kern="1200" dirty="0"/>
          </a:p>
        </p:txBody>
      </p:sp>
      <p:sp>
        <p:nvSpPr>
          <p:cNvPr id="5" name="Rectangle 4">
            <a:extLst>
              <a:ext uri="{FF2B5EF4-FFF2-40B4-BE49-F238E27FC236}">
                <a16:creationId xmlns:a16="http://schemas.microsoft.com/office/drawing/2014/main" id="{1A79A149-2014-A147-BD63-A2476E75F437}"/>
              </a:ext>
            </a:extLst>
          </p:cNvPr>
          <p:cNvSpPr/>
          <p:nvPr/>
        </p:nvSpPr>
        <p:spPr>
          <a:xfrm>
            <a:off x="1690728" y="2133361"/>
            <a:ext cx="16722645" cy="8208657"/>
          </a:xfrm>
          <a:prstGeom prst="rect">
            <a:avLst/>
          </a:prstGeom>
        </p:spPr>
        <p:txBody>
          <a:bodyPr wrap="square">
            <a:spAutoFit/>
          </a:bodyPr>
          <a:lstStyle/>
          <a:p>
            <a:pPr defTabSz="1507023" hangingPunct="1"/>
            <a:r>
              <a:rPr lang="en-US" sz="5274" kern="1200" dirty="0">
                <a:latin typeface="Calibri"/>
                <a:cs typeface="Calibri"/>
              </a:rPr>
              <a:t>FEMA may reimburse costs related to emergency sheltering provided in non-congregate environments. </a:t>
            </a:r>
          </a:p>
          <a:p>
            <a:pPr defTabSz="1507023" hangingPunct="1"/>
            <a:endParaRPr lang="en-US" sz="5274" kern="1200" dirty="0">
              <a:latin typeface="Calibri"/>
              <a:cs typeface="Calibri"/>
            </a:endParaRPr>
          </a:p>
          <a:p>
            <a:pPr defTabSz="1507023" hangingPunct="1"/>
            <a:r>
              <a:rPr lang="en-US" sz="5274" kern="1200" dirty="0">
                <a:latin typeface="Calibri"/>
                <a:cs typeface="Calibri"/>
              </a:rPr>
              <a:t>FEMA’s Assistant Administrator for Recovery has the authority to approve this policy exception. </a:t>
            </a:r>
          </a:p>
          <a:p>
            <a:pPr defTabSz="1507023" hangingPunct="1"/>
            <a:endParaRPr lang="en-US" sz="5274" kern="1200" dirty="0">
              <a:latin typeface="Calibri"/>
              <a:cs typeface="Calibri"/>
            </a:endParaRPr>
          </a:p>
          <a:p>
            <a:pPr defTabSz="1507023" hangingPunct="1"/>
            <a:r>
              <a:rPr lang="en-US" sz="5274" kern="1200" dirty="0">
                <a:latin typeface="Calibri"/>
                <a:cs typeface="Calibri"/>
              </a:rPr>
              <a:t>The Applicant must submit a request for PA funding for costs related to emergency, non-congregate sheltering and obtain FEMA approval prior to sheltering survivors in non-congregate facilities. </a:t>
            </a:r>
          </a:p>
        </p:txBody>
      </p:sp>
    </p:spTree>
    <p:extLst>
      <p:ext uri="{BB962C8B-B14F-4D97-AF65-F5344CB8AC3E}">
        <p14:creationId xmlns:p14="http://schemas.microsoft.com/office/powerpoint/2010/main" val="207210740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p:txBody>
          <a:bodyPr>
            <a:noAutofit/>
          </a:bodyPr>
          <a:lstStyle/>
          <a:p>
            <a:r>
              <a:rPr lang="en-US" sz="5933" dirty="0">
                <a:solidFill>
                  <a:schemeClr val="bg1"/>
                </a:solidFill>
              </a:rPr>
              <a:t>Non-congregate Sheltering </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23</a:t>
            </a:fld>
            <a:endParaRPr lang="en-US" kern="1200" dirty="0"/>
          </a:p>
        </p:txBody>
      </p:sp>
      <p:sp>
        <p:nvSpPr>
          <p:cNvPr id="5" name="Rectangle 4">
            <a:extLst>
              <a:ext uri="{FF2B5EF4-FFF2-40B4-BE49-F238E27FC236}">
                <a16:creationId xmlns:a16="http://schemas.microsoft.com/office/drawing/2014/main" id="{1A79A149-2014-A147-BD63-A2476E75F437}"/>
              </a:ext>
            </a:extLst>
          </p:cNvPr>
          <p:cNvSpPr/>
          <p:nvPr/>
        </p:nvSpPr>
        <p:spPr>
          <a:xfrm>
            <a:off x="2099696" y="4133122"/>
            <a:ext cx="16722645" cy="3338863"/>
          </a:xfrm>
          <a:prstGeom prst="rect">
            <a:avLst/>
          </a:prstGeom>
        </p:spPr>
        <p:txBody>
          <a:bodyPr wrap="square">
            <a:spAutoFit/>
          </a:bodyPr>
          <a:lstStyle/>
          <a:p>
            <a:pPr defTabSz="1507023" hangingPunct="1"/>
            <a:r>
              <a:rPr lang="en-US" sz="5274" kern="1200" dirty="0">
                <a:latin typeface="Calibri"/>
                <a:cs typeface="Calibri"/>
              </a:rPr>
              <a:t>FEMA has approved 100% cost reimbursement to states relocating people experiencing homelessness to non-congregate settings, like hotels and motels for the period from January, 2020 through November 30, 2021.</a:t>
            </a:r>
          </a:p>
        </p:txBody>
      </p:sp>
    </p:spTree>
    <p:extLst>
      <p:ext uri="{BB962C8B-B14F-4D97-AF65-F5344CB8AC3E}">
        <p14:creationId xmlns:p14="http://schemas.microsoft.com/office/powerpoint/2010/main" val="370536625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p:txBody>
          <a:bodyPr>
            <a:noAutofit/>
          </a:bodyPr>
          <a:lstStyle/>
          <a:p>
            <a:r>
              <a:rPr lang="en-US" sz="5933" dirty="0">
                <a:solidFill>
                  <a:schemeClr val="bg1"/>
                </a:solidFill>
              </a:rPr>
              <a:t>Infectious Disease Incident</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24</a:t>
            </a:fld>
            <a:endParaRPr lang="en-US" kern="1200" dirty="0"/>
          </a:p>
        </p:txBody>
      </p:sp>
      <p:sp>
        <p:nvSpPr>
          <p:cNvPr id="6" name="Rectangle 5">
            <a:extLst>
              <a:ext uri="{FF2B5EF4-FFF2-40B4-BE49-F238E27FC236}">
                <a16:creationId xmlns:a16="http://schemas.microsoft.com/office/drawing/2014/main" id="{5F75698D-6FCC-094F-8FC0-60D811132BA5}"/>
              </a:ext>
            </a:extLst>
          </p:cNvPr>
          <p:cNvSpPr/>
          <p:nvPr/>
        </p:nvSpPr>
        <p:spPr>
          <a:xfrm>
            <a:off x="1009651" y="2379665"/>
            <a:ext cx="17830361" cy="8208657"/>
          </a:xfrm>
          <a:prstGeom prst="rect">
            <a:avLst/>
          </a:prstGeom>
        </p:spPr>
        <p:txBody>
          <a:bodyPr wrap="square">
            <a:spAutoFit/>
          </a:bodyPr>
          <a:lstStyle/>
          <a:p>
            <a:pPr defTabSz="1507023" hangingPunct="1"/>
            <a:r>
              <a:rPr lang="en-US" sz="5274" kern="1200" dirty="0">
                <a:latin typeface="Calibri"/>
                <a:cs typeface="Calibri"/>
              </a:rPr>
              <a:t>The HHS Centers for Disease Control and Prevention (CDC) has primary authority to enable support and assistance to SLTT governments in response to an infectious disease incident. </a:t>
            </a:r>
          </a:p>
          <a:p>
            <a:pPr defTabSz="1507023" hangingPunct="1"/>
            <a:endParaRPr lang="en-US" sz="5274" kern="1200" dirty="0">
              <a:latin typeface="Calibri"/>
              <a:cs typeface="Calibri"/>
            </a:endParaRPr>
          </a:p>
          <a:p>
            <a:pPr defTabSz="1507023" hangingPunct="1"/>
            <a:r>
              <a:rPr lang="en-US" sz="5274" kern="1200" dirty="0">
                <a:highlight>
                  <a:srgbClr val="FFFF00"/>
                </a:highlight>
                <a:latin typeface="Calibri"/>
                <a:cs typeface="Calibri"/>
              </a:rPr>
              <a:t>FEMA may provide assistance for the rescue, evacuation, and movement of persons; movement of supplies; and care, shelter, and other essential needs of affected human populations. </a:t>
            </a:r>
          </a:p>
          <a:p>
            <a:pPr defTabSz="1507023" hangingPunct="1"/>
            <a:endParaRPr lang="en-US" sz="5274" kern="1200" dirty="0">
              <a:highlight>
                <a:srgbClr val="FFFF00"/>
              </a:highlight>
              <a:latin typeface="Calibri"/>
              <a:cs typeface="Calibri"/>
            </a:endParaRPr>
          </a:p>
          <a:p>
            <a:pPr defTabSz="1507023" hangingPunct="1"/>
            <a:r>
              <a:rPr lang="en-US" sz="5274" kern="1200" dirty="0">
                <a:latin typeface="Calibri"/>
                <a:cs typeface="Calibri"/>
              </a:rPr>
              <a:t>Any assistance provided by FEMA in response to an infectious disease incident is done in coordination with the CDC.</a:t>
            </a:r>
          </a:p>
        </p:txBody>
      </p:sp>
    </p:spTree>
    <p:extLst>
      <p:ext uri="{BB962C8B-B14F-4D97-AF65-F5344CB8AC3E}">
        <p14:creationId xmlns:p14="http://schemas.microsoft.com/office/powerpoint/2010/main" val="23000437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700509" y="434008"/>
            <a:ext cx="14114258" cy="1054426"/>
          </a:xfrm>
        </p:spPr>
        <p:txBody>
          <a:bodyPr>
            <a:noAutofit/>
          </a:bodyPr>
          <a:lstStyle/>
          <a:p>
            <a:r>
              <a:rPr lang="en-US" sz="4615" dirty="0">
                <a:solidFill>
                  <a:schemeClr val="bg1"/>
                </a:solidFill>
              </a:rPr>
              <a:t>FEMA Emergency Non-Congregate Sheltering during the COVID-19 Public Health Emergency</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25</a:t>
            </a:fld>
            <a:endParaRPr lang="en-US" kern="1200" dirty="0"/>
          </a:p>
        </p:txBody>
      </p:sp>
      <p:sp>
        <p:nvSpPr>
          <p:cNvPr id="5" name="Rectangle 4">
            <a:extLst>
              <a:ext uri="{FF2B5EF4-FFF2-40B4-BE49-F238E27FC236}">
                <a16:creationId xmlns:a16="http://schemas.microsoft.com/office/drawing/2014/main" id="{CE3D43C1-DAFC-C142-93F4-18E461EE55B2}"/>
              </a:ext>
            </a:extLst>
          </p:cNvPr>
          <p:cNvSpPr/>
          <p:nvPr/>
        </p:nvSpPr>
        <p:spPr>
          <a:xfrm>
            <a:off x="1588585" y="2553647"/>
            <a:ext cx="16926931" cy="7396384"/>
          </a:xfrm>
          <a:prstGeom prst="rect">
            <a:avLst/>
          </a:prstGeom>
        </p:spPr>
        <p:txBody>
          <a:bodyPr wrap="square">
            <a:spAutoFit/>
          </a:bodyPr>
          <a:lstStyle/>
          <a:p>
            <a:pPr defTabSz="1507023" hangingPunct="1"/>
            <a:r>
              <a:rPr lang="en-US" sz="5933" kern="1200" dirty="0">
                <a:latin typeface="Calibri"/>
                <a:cs typeface="Calibri"/>
              </a:rPr>
              <a:t>FEMA intends that non-congregate sheltering is available meet the needs of communities when there is a demonstrated disaster-caused need for shelter. </a:t>
            </a:r>
          </a:p>
          <a:p>
            <a:pPr defTabSz="1507023" hangingPunct="1"/>
            <a:endParaRPr lang="en-US" sz="5933" kern="1200" dirty="0">
              <a:latin typeface="Calibri"/>
              <a:cs typeface="Calibri"/>
            </a:endParaRPr>
          </a:p>
          <a:p>
            <a:pPr defTabSz="1507023" hangingPunct="1"/>
            <a:r>
              <a:rPr lang="en-US" sz="5933" kern="1200" dirty="0">
                <a:highlight>
                  <a:srgbClr val="FFFF00"/>
                </a:highlight>
                <a:latin typeface="Calibri"/>
                <a:cs typeface="Calibri"/>
              </a:rPr>
              <a:t>FEMA also intends that those sheltered are transitioned to the next phase of recovery when there is no longer an immediate threat to life or public health and safety.</a:t>
            </a:r>
          </a:p>
        </p:txBody>
      </p:sp>
    </p:spTree>
    <p:extLst>
      <p:ext uri="{BB962C8B-B14F-4D97-AF65-F5344CB8AC3E}">
        <p14:creationId xmlns:p14="http://schemas.microsoft.com/office/powerpoint/2010/main" val="42523039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343063" y="434262"/>
            <a:ext cx="13811518" cy="1054426"/>
          </a:xfrm>
        </p:spPr>
        <p:txBody>
          <a:bodyPr>
            <a:noAutofit/>
          </a:bodyPr>
          <a:lstStyle/>
          <a:p>
            <a:r>
              <a:rPr lang="en-US" dirty="0">
                <a:solidFill>
                  <a:schemeClr val="bg1"/>
                </a:solidFill>
              </a:rPr>
              <a:t>Emergency Protective Measures Eligible for Temporary Location</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26</a:t>
            </a:fld>
            <a:endParaRPr lang="en-US" kern="1200" dirty="0"/>
          </a:p>
        </p:txBody>
      </p:sp>
      <p:sp>
        <p:nvSpPr>
          <p:cNvPr id="5" name="Rectangle 4">
            <a:extLst>
              <a:ext uri="{FF2B5EF4-FFF2-40B4-BE49-F238E27FC236}">
                <a16:creationId xmlns:a16="http://schemas.microsoft.com/office/drawing/2014/main" id="{CE3D43C1-DAFC-C142-93F4-18E461EE55B2}"/>
              </a:ext>
            </a:extLst>
          </p:cNvPr>
          <p:cNvSpPr/>
          <p:nvPr/>
        </p:nvSpPr>
        <p:spPr>
          <a:xfrm>
            <a:off x="1806658" y="2158849"/>
            <a:ext cx="16490785" cy="8208657"/>
          </a:xfrm>
          <a:prstGeom prst="rect">
            <a:avLst/>
          </a:prstGeom>
        </p:spPr>
        <p:txBody>
          <a:bodyPr wrap="square">
            <a:spAutoFit/>
          </a:bodyPr>
          <a:lstStyle/>
          <a:p>
            <a:pPr defTabSz="1507023" hangingPunct="1"/>
            <a:r>
              <a:rPr lang="en-US" sz="5274" kern="1200" dirty="0">
                <a:latin typeface="Calibri"/>
                <a:cs typeface="Calibri"/>
              </a:rPr>
              <a:t>Essential community services provided by an eligible Applicant are eligible to be relocated. </a:t>
            </a:r>
          </a:p>
          <a:p>
            <a:pPr defTabSz="1507023" hangingPunct="1"/>
            <a:endParaRPr lang="en-US" sz="5274" kern="1200" dirty="0">
              <a:latin typeface="Calibri"/>
              <a:cs typeface="Calibri"/>
            </a:endParaRPr>
          </a:p>
          <a:p>
            <a:pPr defTabSz="1507023" hangingPunct="1"/>
            <a:r>
              <a:rPr lang="en-US" sz="5274" kern="1200" dirty="0">
                <a:latin typeface="Calibri"/>
                <a:cs typeface="Calibri"/>
              </a:rPr>
              <a:t>The following services are considered essential community services (these differ from the list of PNP essential social services): • Education; • Election and polling; • Emergency, including police, fire, and rescue; • Homeless and domestic violence shelters; • Emergency medical care; • Prison; • Utility; and • Other facilities that provide public health and safety services of a governmental nature. </a:t>
            </a:r>
          </a:p>
        </p:txBody>
      </p:sp>
    </p:spTree>
    <p:extLst>
      <p:ext uri="{BB962C8B-B14F-4D97-AF65-F5344CB8AC3E}">
        <p14:creationId xmlns:p14="http://schemas.microsoft.com/office/powerpoint/2010/main" val="418458336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1009648" y="434008"/>
            <a:ext cx="14036975" cy="1054426"/>
          </a:xfrm>
        </p:spPr>
        <p:txBody>
          <a:bodyPr>
            <a:noAutofit/>
          </a:bodyPr>
          <a:lstStyle/>
          <a:p>
            <a:r>
              <a:rPr lang="en-US" dirty="0">
                <a:solidFill>
                  <a:schemeClr val="bg1"/>
                </a:solidFill>
              </a:rPr>
              <a:t>FEMA Emergency Non-Congregate Sheltering during COVID-19</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27</a:t>
            </a:fld>
            <a:endParaRPr lang="en-US" kern="1200" dirty="0"/>
          </a:p>
        </p:txBody>
      </p:sp>
      <p:sp>
        <p:nvSpPr>
          <p:cNvPr id="5" name="Rectangle 4">
            <a:extLst>
              <a:ext uri="{FF2B5EF4-FFF2-40B4-BE49-F238E27FC236}">
                <a16:creationId xmlns:a16="http://schemas.microsoft.com/office/drawing/2014/main" id="{CE3D43C1-DAFC-C142-93F4-18E461EE55B2}"/>
              </a:ext>
            </a:extLst>
          </p:cNvPr>
          <p:cNvSpPr/>
          <p:nvPr/>
        </p:nvSpPr>
        <p:spPr>
          <a:xfrm>
            <a:off x="1264089" y="2379665"/>
            <a:ext cx="16926931" cy="6484083"/>
          </a:xfrm>
          <a:prstGeom prst="rect">
            <a:avLst/>
          </a:prstGeom>
        </p:spPr>
        <p:txBody>
          <a:bodyPr wrap="square">
            <a:spAutoFit/>
          </a:bodyPr>
          <a:lstStyle/>
          <a:p>
            <a:pPr defTabSz="1507023" hangingPunct="1"/>
            <a:r>
              <a:rPr lang="en-US" sz="4615" b="1" kern="1200" dirty="0">
                <a:latin typeface="Calibri"/>
                <a:cs typeface="Calibri"/>
              </a:rPr>
              <a:t>FEMA Policy 104-009-18, Version 3 (6/1/20-11/30/21)</a:t>
            </a:r>
            <a:endParaRPr lang="en-US" sz="4615" kern="1200" dirty="0">
              <a:latin typeface="Calibri"/>
              <a:cs typeface="Calibri"/>
            </a:endParaRPr>
          </a:p>
          <a:p>
            <a:pPr defTabSz="1507023" hangingPunct="1"/>
            <a:endParaRPr lang="en-US" sz="4615" kern="1200" dirty="0">
              <a:latin typeface="Calibri"/>
              <a:cs typeface="Calibri"/>
            </a:endParaRPr>
          </a:p>
          <a:p>
            <a:pPr defTabSz="1507023" hangingPunct="1"/>
            <a:r>
              <a:rPr lang="en-US" sz="4615" kern="1200" dirty="0">
                <a:latin typeface="Calibri"/>
                <a:cs typeface="Calibri"/>
              </a:rPr>
              <a:t>FEMA recognizes sheltering operations during the COVID-19 Public Health Emergency may require State, Local, Tribal and Territorial Governments to consider additional strategies to ensure that disaster survivors who are unable to return to their pre-incident or new housing option are sheltered in a manner that provides a level of separation between individuals / households and does not increase the risk of exposure to or further transmission of COVID-19. </a:t>
            </a:r>
          </a:p>
        </p:txBody>
      </p:sp>
    </p:spTree>
    <p:extLst>
      <p:ext uri="{BB962C8B-B14F-4D97-AF65-F5344CB8AC3E}">
        <p14:creationId xmlns:p14="http://schemas.microsoft.com/office/powerpoint/2010/main" val="364838500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EMA Public Assistance Program and Policy Guide">
            <a:extLst>
              <a:ext uri="{FF2B5EF4-FFF2-40B4-BE49-F238E27FC236}">
                <a16:creationId xmlns:a16="http://schemas.microsoft.com/office/drawing/2014/main" id="{A1CD9EB0-3073-DC48-B6F7-AAC801F563C1}"/>
              </a:ext>
            </a:extLst>
          </p:cNvPr>
          <p:cNvSpPr>
            <a:spLocks noGrp="1"/>
          </p:cNvSpPr>
          <p:nvPr>
            <p:ph type="title"/>
          </p:nvPr>
        </p:nvSpPr>
        <p:spPr>
          <a:xfrm>
            <a:off x="1009650" y="434008"/>
            <a:ext cx="12191312" cy="1054426"/>
          </a:xfrm>
        </p:spPr>
        <p:txBody>
          <a:bodyPr>
            <a:noAutofit/>
          </a:bodyPr>
          <a:lstStyle/>
          <a:p>
            <a:r>
              <a:rPr lang="en-US" dirty="0">
                <a:solidFill>
                  <a:schemeClr val="bg1"/>
                </a:solidFill>
              </a:rPr>
              <a:t>FEMA Emergency Non-Congregate Sheltering during COVID-19</a:t>
            </a:r>
          </a:p>
        </p:txBody>
      </p:sp>
      <p:sp>
        <p:nvSpPr>
          <p:cNvPr id="4" name="Slide Number Placeholder 3">
            <a:extLst>
              <a:ext uri="{FF2B5EF4-FFF2-40B4-BE49-F238E27FC236}">
                <a16:creationId xmlns:a16="http://schemas.microsoft.com/office/drawing/2014/main" id="{70A46A46-AD49-F54D-B5E5-C433D5E1E6D0}"/>
              </a:ext>
            </a:extLst>
          </p:cNvPr>
          <p:cNvSpPr>
            <a:spLocks noGrp="1"/>
          </p:cNvSpPr>
          <p:nvPr>
            <p:ph type="sldNum" sz="quarter" idx="2"/>
          </p:nvPr>
        </p:nvSpPr>
        <p:spPr/>
        <p:txBody>
          <a:bodyPr/>
          <a:lstStyle/>
          <a:p>
            <a:pPr defTabSz="1507023" hangingPunct="1"/>
            <a:fld id="{86CB4B4D-7CA3-9044-876B-883B54F8677D}" type="slidenum">
              <a:rPr lang="en-US" kern="1200"/>
              <a:pPr defTabSz="1507023" hangingPunct="1"/>
              <a:t>28</a:t>
            </a:fld>
            <a:endParaRPr lang="en-US" kern="1200" dirty="0"/>
          </a:p>
        </p:txBody>
      </p:sp>
      <p:sp>
        <p:nvSpPr>
          <p:cNvPr id="5" name="Rectangle 4">
            <a:extLst>
              <a:ext uri="{FF2B5EF4-FFF2-40B4-BE49-F238E27FC236}">
                <a16:creationId xmlns:a16="http://schemas.microsoft.com/office/drawing/2014/main" id="{CE3D43C1-DAFC-C142-93F4-18E461EE55B2}"/>
              </a:ext>
            </a:extLst>
          </p:cNvPr>
          <p:cNvSpPr/>
          <p:nvPr/>
        </p:nvSpPr>
        <p:spPr>
          <a:xfrm>
            <a:off x="1588585" y="2702083"/>
            <a:ext cx="16926931" cy="8107476"/>
          </a:xfrm>
          <a:prstGeom prst="rect">
            <a:avLst/>
          </a:prstGeom>
        </p:spPr>
        <p:txBody>
          <a:bodyPr wrap="square">
            <a:spAutoFit/>
          </a:bodyPr>
          <a:lstStyle/>
          <a:p>
            <a:pPr defTabSz="1507023" hangingPunct="1"/>
            <a:r>
              <a:rPr lang="en-US" sz="4615" kern="1200" dirty="0">
                <a:latin typeface="Calibri"/>
                <a:cs typeface="Calibri"/>
              </a:rPr>
              <a:t>Legally responsible SLTT governments may enter into formal agreements or contracts with private entities, including private nonprofit organizations to conduct sheltering activities when necessary, as an emergency protective measure in response to a declared incident. </a:t>
            </a:r>
          </a:p>
          <a:p>
            <a:pPr defTabSz="1507023" hangingPunct="1"/>
            <a:endParaRPr lang="en-US" sz="4615" kern="1200" dirty="0">
              <a:latin typeface="Calibri"/>
              <a:cs typeface="Calibri"/>
            </a:endParaRPr>
          </a:p>
          <a:p>
            <a:pPr defTabSz="1507023" hangingPunct="1"/>
            <a:r>
              <a:rPr lang="en-US" sz="4615" kern="1200" dirty="0">
                <a:latin typeface="Calibri"/>
                <a:cs typeface="Calibri"/>
              </a:rPr>
              <a:t>In these cases, PA funding is provided to the government entity legally responsible for sheltering, which may then reimburse a private organization for the cost of providing those services under the agreement or contract.</a:t>
            </a:r>
          </a:p>
          <a:p>
            <a:pPr defTabSz="1507023" hangingPunct="1"/>
            <a:br>
              <a:rPr lang="en-US" sz="2967" kern="1200" dirty="0">
                <a:latin typeface="Calibri"/>
                <a:cs typeface="Calibri"/>
              </a:rPr>
            </a:br>
            <a:endParaRPr lang="en-US" sz="2967" kern="1200" dirty="0">
              <a:latin typeface="Calibri"/>
              <a:cs typeface="Calibri"/>
            </a:endParaRPr>
          </a:p>
        </p:txBody>
      </p:sp>
    </p:spTree>
    <p:extLst>
      <p:ext uri="{BB962C8B-B14F-4D97-AF65-F5344CB8AC3E}">
        <p14:creationId xmlns:p14="http://schemas.microsoft.com/office/powerpoint/2010/main" val="27102360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61741" y="6935412"/>
            <a:ext cx="13563600" cy="2113333"/>
          </a:xfrm>
          <a:prstGeom prst="rect">
            <a:avLst/>
          </a:prstGeom>
        </p:spPr>
        <p:txBody>
          <a:bodyPr vert="horz" lIns="150707" tIns="75353" rIns="150707" bIns="75353" rtlCol="0" anchor="ctr">
            <a:normAutofit fontScale="77500" lnSpcReduction="20000"/>
          </a:bodyPr>
          <a:lstStyle>
            <a:lvl1pPr algn="ctr" defTabSz="457200" rtl="0" eaLnBrk="1" latinLnBrk="0" hangingPunct="1">
              <a:spcBef>
                <a:spcPct val="0"/>
              </a:spcBef>
              <a:buNone/>
              <a:defRPr sz="4400" b="1" i="0" kern="1200">
                <a:solidFill>
                  <a:schemeClr val="bg1"/>
                </a:solidFill>
                <a:latin typeface="Calibri"/>
                <a:ea typeface="+mj-ea"/>
                <a:cs typeface="Calibri"/>
              </a:defRPr>
            </a:lvl1pPr>
          </a:lstStyle>
          <a:p>
            <a:pPr defTabSz="753511"/>
            <a:r>
              <a:rPr lang="en-US" sz="3955" dirty="0">
                <a:solidFill>
                  <a:srgbClr val="000000"/>
                </a:solidFill>
              </a:rPr>
              <a:t>Marcie Roth</a:t>
            </a:r>
          </a:p>
          <a:p>
            <a:pPr defTabSz="753511"/>
            <a:r>
              <a:rPr lang="en-US" sz="3955" dirty="0">
                <a:solidFill>
                  <a:srgbClr val="000000"/>
                </a:solidFill>
              </a:rPr>
              <a:t>Executive Director and CEO </a:t>
            </a:r>
          </a:p>
          <a:p>
            <a:pPr defTabSz="753511"/>
            <a:r>
              <a:rPr lang="en-US" sz="3955" dirty="0">
                <a:solidFill>
                  <a:srgbClr val="000000"/>
                </a:solidFill>
              </a:rPr>
              <a:t>(301) 717-7447</a:t>
            </a:r>
          </a:p>
          <a:p>
            <a:pPr defTabSz="753511"/>
            <a:r>
              <a:rPr lang="en-US" sz="3955" dirty="0" err="1">
                <a:solidFill>
                  <a:srgbClr val="000000"/>
                </a:solidFill>
              </a:rPr>
              <a:t>marcie@wid.org</a:t>
            </a:r>
            <a:endParaRPr lang="en-US" sz="3955" dirty="0">
              <a:solidFill>
                <a:srgbClr val="000000"/>
              </a:solidFill>
            </a:endParaRPr>
          </a:p>
          <a:p>
            <a:pPr defTabSz="753511"/>
            <a:r>
              <a:rPr lang="en-US" sz="3955" dirty="0" err="1">
                <a:solidFill>
                  <a:srgbClr val="000000"/>
                </a:solidFill>
              </a:rPr>
              <a:t>www.wid.org</a:t>
            </a:r>
            <a:endParaRPr lang="en-US" sz="3955" dirty="0">
              <a:solidFill>
                <a:srgbClr val="000000"/>
              </a:solidFill>
            </a:endParaRPr>
          </a:p>
        </p:txBody>
      </p:sp>
      <p:pic>
        <p:nvPicPr>
          <p:cNvPr id="4" name="Picture 3" descr="World Institute on Disability (WID) logo with tagline: Operationalizing Inclusion &amp; Leading Global Disability Rights Since 1983">
            <a:extLst>
              <a:ext uri="{FF2B5EF4-FFF2-40B4-BE49-F238E27FC236}">
                <a16:creationId xmlns:a16="http://schemas.microsoft.com/office/drawing/2014/main" id="{12EFCBBF-C3C6-4E46-BF03-5449D2A65543}"/>
              </a:ext>
            </a:extLst>
          </p:cNvPr>
          <p:cNvPicPr>
            <a:picLocks noChangeAspect="1"/>
          </p:cNvPicPr>
          <p:nvPr/>
        </p:nvPicPr>
        <p:blipFill>
          <a:blip r:embed="rId3"/>
          <a:srcRect/>
          <a:stretch/>
        </p:blipFill>
        <p:spPr>
          <a:xfrm>
            <a:off x="3270250" y="2543247"/>
            <a:ext cx="13131934" cy="3702402"/>
          </a:xfrm>
          <a:prstGeom prst="rect">
            <a:avLst/>
          </a:prstGeom>
        </p:spPr>
      </p:pic>
      <p:sp>
        <p:nvSpPr>
          <p:cNvPr id="2" name="Title 1">
            <a:extLst>
              <a:ext uri="{FF2B5EF4-FFF2-40B4-BE49-F238E27FC236}">
                <a16:creationId xmlns:a16="http://schemas.microsoft.com/office/drawing/2014/main" id="{F4D75208-AC43-45D3-9F50-949876FC7464}"/>
              </a:ext>
            </a:extLst>
          </p:cNvPr>
          <p:cNvSpPr>
            <a:spLocks noGrp="1"/>
          </p:cNvSpPr>
          <p:nvPr>
            <p:ph type="ctrTitle"/>
          </p:nvPr>
        </p:nvSpPr>
        <p:spPr>
          <a:xfrm>
            <a:off x="2516717" y="-3935119"/>
            <a:ext cx="15070667" cy="3935119"/>
          </a:xfrm>
        </p:spPr>
        <p:txBody>
          <a:bodyPr lIns="75352" rIns="75352" anchor="b">
            <a:normAutofit/>
          </a:bodyPr>
          <a:lstStyle/>
          <a:p>
            <a:r>
              <a:rPr lang="en-US" dirty="0"/>
              <a:t>Contact slide</a:t>
            </a:r>
          </a:p>
        </p:txBody>
      </p:sp>
    </p:spTree>
    <p:extLst>
      <p:ext uri="{BB962C8B-B14F-4D97-AF65-F5344CB8AC3E}">
        <p14:creationId xmlns:p14="http://schemas.microsoft.com/office/powerpoint/2010/main" val="248631149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54441" y="462097"/>
            <a:ext cx="18862093" cy="3039608"/>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71320-DBF0-4E38-858C-A8B6548FE0B2}"/>
              </a:ext>
            </a:extLst>
          </p:cNvPr>
          <p:cNvSpPr>
            <a:spLocks noGrp="1"/>
          </p:cNvSpPr>
          <p:nvPr>
            <p:ph type="title"/>
          </p:nvPr>
        </p:nvSpPr>
        <p:spPr>
          <a:xfrm>
            <a:off x="900910" y="714546"/>
            <a:ext cx="18369155" cy="1533514"/>
          </a:xfrm>
        </p:spPr>
        <p:txBody>
          <a:bodyPr vert="horz" lIns="91440" tIns="45720" rIns="91440" bIns="45720" rtlCol="0" anchor="b">
            <a:normAutofit/>
          </a:bodyPr>
          <a:lstStyle/>
          <a:p>
            <a:pPr algn="ctr">
              <a:lnSpc>
                <a:spcPct val="90000"/>
              </a:lnSpc>
              <a:spcBef>
                <a:spcPct val="0"/>
              </a:spcBef>
            </a:pPr>
            <a:r>
              <a:rPr lang="en-US" sz="8900" kern="1200" dirty="0">
                <a:solidFill>
                  <a:srgbClr val="FFFFFF"/>
                </a:solidFill>
                <a:latin typeface="+mj-lt"/>
                <a:ea typeface="+mj-ea"/>
                <a:cs typeface="+mj-cs"/>
              </a:rPr>
              <a:t>Transition Services </a:t>
            </a:r>
          </a:p>
        </p:txBody>
      </p:sp>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305" y="2508962"/>
            <a:ext cx="12816364"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6EA0D632-421E-4D33-8307-F2CB8E9AD278}"/>
              </a:ext>
            </a:extLst>
          </p:cNvPr>
          <p:cNvPicPr>
            <a:picLocks noChangeAspect="1"/>
          </p:cNvPicPr>
          <p:nvPr/>
        </p:nvPicPr>
        <p:blipFill>
          <a:blip r:embed="rId2"/>
          <a:stretch>
            <a:fillRect/>
          </a:stretch>
        </p:blipFill>
        <p:spPr>
          <a:xfrm>
            <a:off x="16879308" y="541217"/>
            <a:ext cx="2513992" cy="2881367"/>
          </a:xfrm>
          <a:prstGeom prst="rect">
            <a:avLst/>
          </a:prstGeom>
        </p:spPr>
      </p:pic>
      <p:cxnSp>
        <p:nvCxnSpPr>
          <p:cNvPr id="23"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5487" y="4279970"/>
            <a:ext cx="0" cy="6028267"/>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n image of a flow chart for Care Transitions from the ACL Webpage&#10;&#10;CENTERS FOR INDEPENDENT LIVING MAKE COMMUNITY LIVING POSSIBLE&#10;WHAT IS COMMUNITY LIVING?&#10;People with disabilities and older&#10;adults have the same&#10;opportunities as everyone else to:&#10;Choose for themselves where to live&#10;Earn a living&#10;Lead the lives they want&#10;Make decisions about their lives&#10;WHY COMMUNITY LIVING?&#10;People prefer it&#10;It usually costs less&#10;It’s a legal right&#10;Everyone benefits when&#10;everyone can contribute&#10;HOW DO INDEPENDENT LIVING PROGRAMS HELP?&#10;Connecting&#10;to local&#10;services&#10;Assisting&#10;with job&#10;searches&#10;Teaching&#10;local transit&#10;skills&#10;Helping with&#10;assistive&#10;technology&#10;Educating&#10;about legal&#10;rights&#10;Supporting&#10;peer&#10;mentoring&#10;Moving&#10;from&#10;institutions&#10;Helping&#10;with selfadvocacy&#10;School-tocareer&#10;transition&#10;Supporting&#10;healthy&#10;living&#10;Housing&#10;options&#10;assistance&#10;Assisting with&#10;home&#10;accessibility&#10;For more info, go to ACL.Gov or call us at (202) 401-4634. twitter.com/aclgov facebook.com/ac">
            <a:hlinkClick r:id="rId3"/>
            <a:extLst>
              <a:ext uri="{FF2B5EF4-FFF2-40B4-BE49-F238E27FC236}">
                <a16:creationId xmlns:a16="http://schemas.microsoft.com/office/drawing/2014/main" id="{DAABB6BA-43BE-4999-AD8A-86B839872055}"/>
              </a:ext>
            </a:extLst>
          </p:cNvPr>
          <p:cNvPicPr>
            <a:picLocks noChangeAspect="1"/>
          </p:cNvPicPr>
          <p:nvPr/>
        </p:nvPicPr>
        <p:blipFill>
          <a:blip r:embed="rId4"/>
          <a:stretch>
            <a:fillRect/>
          </a:stretch>
        </p:blipFill>
        <p:spPr>
          <a:xfrm>
            <a:off x="11979843" y="3999755"/>
            <a:ext cx="6292206" cy="6588698"/>
          </a:xfrm>
          <a:prstGeom prst="rect">
            <a:avLst/>
          </a:prstGeom>
        </p:spPr>
      </p:pic>
      <p:pic>
        <p:nvPicPr>
          <p:cNvPr id="10" name="Picture 9" descr="ABC's of Nursing Home Transition: An Orientation Manual for New transition Facilitators&#10;&#10;Authors: Judith Holt, Ph.D.;&#10;Darrell L. Jones, M.A.;&#10;Richard E. Petty, M.B.A.;&#10;Helen Roth, M.A.; and&#10;Heather Christensen, M.S.&#10;&#10;">
            <a:hlinkClick r:id="rId5"/>
            <a:extLst>
              <a:ext uri="{FF2B5EF4-FFF2-40B4-BE49-F238E27FC236}">
                <a16:creationId xmlns:a16="http://schemas.microsoft.com/office/drawing/2014/main" id="{DC91CD5E-9DEB-42B0-A7F0-35D360C322EB}"/>
              </a:ext>
            </a:extLst>
          </p:cNvPr>
          <p:cNvPicPr>
            <a:picLocks noChangeAspect="1"/>
          </p:cNvPicPr>
          <p:nvPr/>
        </p:nvPicPr>
        <p:blipFill>
          <a:blip r:embed="rId6"/>
          <a:stretch>
            <a:fillRect/>
          </a:stretch>
        </p:blipFill>
        <p:spPr>
          <a:xfrm>
            <a:off x="2594635" y="4279970"/>
            <a:ext cx="4362450" cy="3714750"/>
          </a:xfrm>
          <a:prstGeom prst="rect">
            <a:avLst/>
          </a:prstGeom>
        </p:spPr>
      </p:pic>
      <p:sp>
        <p:nvSpPr>
          <p:cNvPr id="11" name="TextBox 10">
            <a:extLst>
              <a:ext uri="{FF2B5EF4-FFF2-40B4-BE49-F238E27FC236}">
                <a16:creationId xmlns:a16="http://schemas.microsoft.com/office/drawing/2014/main" id="{EA0DCB6C-A0FD-4E25-92DA-FAF549281BC7}"/>
              </a:ext>
            </a:extLst>
          </p:cNvPr>
          <p:cNvSpPr txBox="1"/>
          <p:nvPr/>
        </p:nvSpPr>
        <p:spPr>
          <a:xfrm>
            <a:off x="794657" y="8772985"/>
            <a:ext cx="887185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FF"/>
                </a:solidFill>
                <a:effectLst/>
                <a:uFillTx/>
                <a:latin typeface="+mn-lt"/>
                <a:ea typeface="+mn-ea"/>
                <a:cs typeface="+mn-cs"/>
                <a:sym typeface="Calibri"/>
              </a:rPr>
              <a:t>https://www.ilru.org/sites/default/files/ABCs%20of%20Nursing%20Home%20Transition-An%20Orientation%20Manual%20for%20New%20Transition%20Facilitators.pdf</a:t>
            </a:r>
          </a:p>
        </p:txBody>
      </p:sp>
      <p:sp>
        <p:nvSpPr>
          <p:cNvPr id="20" name="TextBox 19">
            <a:extLst>
              <a:ext uri="{FF2B5EF4-FFF2-40B4-BE49-F238E27FC236}">
                <a16:creationId xmlns:a16="http://schemas.microsoft.com/office/drawing/2014/main" id="{FE1F04E1-5ED5-43B7-8F95-C0F9A4172780}"/>
              </a:ext>
            </a:extLst>
          </p:cNvPr>
          <p:cNvSpPr txBox="1"/>
          <p:nvPr/>
        </p:nvSpPr>
        <p:spPr>
          <a:xfrm>
            <a:off x="794657" y="10143371"/>
            <a:ext cx="100529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00FF"/>
                </a:solidFill>
              </a:rPr>
              <a:t>https://acl.gov/sites/default/files/news%202018-08/ILProgramsIG.FinalWeb.pdf</a:t>
            </a:r>
          </a:p>
        </p:txBody>
      </p:sp>
      <p:sp>
        <p:nvSpPr>
          <p:cNvPr id="34" name="Oval 33">
            <a:extLst>
              <a:ext uri="{FF2B5EF4-FFF2-40B4-BE49-F238E27FC236}">
                <a16:creationId xmlns:a16="http://schemas.microsoft.com/office/drawing/2014/main" id="{62BE57F3-51D4-4A6B-8474-7271B968C599}"/>
              </a:ext>
              <a:ext uri="{C183D7F6-B498-43B3-948B-1728B52AA6E4}">
                <adec:decorative xmlns:adec="http://schemas.microsoft.com/office/drawing/2017/decorative" val="1"/>
              </a:ext>
            </a:extLst>
          </p:cNvPr>
          <p:cNvSpPr/>
          <p:nvPr/>
        </p:nvSpPr>
        <p:spPr>
          <a:xfrm>
            <a:off x="12348475" y="7918456"/>
            <a:ext cx="1730829" cy="1709057"/>
          </a:xfrm>
          <a:prstGeom prst="ellipse">
            <a:avLst/>
          </a:prstGeom>
          <a:noFill/>
          <a:ln w="762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37" name="Arrow: Right 36" descr="A red arrow pointing to the words moving from an institution ">
            <a:extLst>
              <a:ext uri="{FF2B5EF4-FFF2-40B4-BE49-F238E27FC236}">
                <a16:creationId xmlns:a16="http://schemas.microsoft.com/office/drawing/2014/main" id="{FBA0B572-173C-4189-8CD3-C5EDFA10915C}"/>
              </a:ext>
            </a:extLst>
          </p:cNvPr>
          <p:cNvSpPr/>
          <p:nvPr/>
        </p:nvSpPr>
        <p:spPr>
          <a:xfrm>
            <a:off x="10454120" y="8689004"/>
            <a:ext cx="2340795" cy="776647"/>
          </a:xfrm>
          <a:prstGeom prst="rightArrow">
            <a:avLst/>
          </a:prstGeom>
          <a:solidFill>
            <a:srgbClr val="FF0000"/>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610510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nger flag video.mov" descr="Video of “In America: Remember,” a public art installation honors the more than 700,000 people in the United States who have died from COVID-19. Each flag in the exhibit, on the grounds surrounding the Washington Monument, represents a life taken.Walking through the hundreds of thousands of white flags blanketing 20 acres of the National Mall to honor the Americans who have died of covid-19, visitors stop to write a few words of farewell on the flags themselves. They are goodbyes that many never had a chance to say in person. It is an intimate goodbye. And a national one.&#10;">
            <a:hlinkClick r:id="" action="ppaction://media"/>
            <a:extLst>
              <a:ext uri="{FF2B5EF4-FFF2-40B4-BE49-F238E27FC236}">
                <a16:creationId xmlns:a16="http://schemas.microsoft.com/office/drawing/2014/main" id="{59B7AC8B-D87E-40A9-87EF-80E8F6AFF5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45018" y="488356"/>
            <a:ext cx="10981647" cy="10074714"/>
          </a:xfrm>
          <a:prstGeom prst="rect">
            <a:avLst/>
          </a:prstGeom>
        </p:spPr>
      </p:pic>
      <p:sp>
        <p:nvSpPr>
          <p:cNvPr id="3" name="Title 2">
            <a:extLst>
              <a:ext uri="{FF2B5EF4-FFF2-40B4-BE49-F238E27FC236}">
                <a16:creationId xmlns:a16="http://schemas.microsoft.com/office/drawing/2014/main" id="{2A7C43B7-8AEA-4860-BFAB-038CD34C73FF}"/>
              </a:ext>
            </a:extLst>
          </p:cNvPr>
          <p:cNvSpPr>
            <a:spLocks noGrp="1"/>
          </p:cNvSpPr>
          <p:nvPr>
            <p:ph type="title" idx="4294967295"/>
          </p:nvPr>
        </p:nvSpPr>
        <p:spPr>
          <a:xfrm>
            <a:off x="1386417" y="-2184723"/>
            <a:ext cx="17331267" cy="2184724"/>
          </a:xfrm>
        </p:spPr>
        <p:txBody>
          <a:bodyPr vert="horz" lIns="150707" tIns="75353" rIns="150707" bIns="75353" rtlCol="0" anchor="b">
            <a:normAutofit/>
          </a:bodyPr>
          <a:lstStyle/>
          <a:p>
            <a:r>
              <a:rPr lang="en-US" dirty="0"/>
              <a:t>In American Remember Art Installation</a:t>
            </a:r>
          </a:p>
        </p:txBody>
      </p:sp>
    </p:spTree>
    <p:extLst>
      <p:ext uri="{BB962C8B-B14F-4D97-AF65-F5344CB8AC3E}">
        <p14:creationId xmlns:p14="http://schemas.microsoft.com/office/powerpoint/2010/main" val="11115973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usands of white flags sit in the grass in front of the Washington Monument representing the 700,000 lives lost to COVID-19.&#10;&#10;">
            <a:extLst>
              <a:ext uri="{FF2B5EF4-FFF2-40B4-BE49-F238E27FC236}">
                <a16:creationId xmlns:a16="http://schemas.microsoft.com/office/drawing/2014/main" id="{AB90D875-F8E9-47C9-BE83-2E5C4F9CF024}"/>
              </a:ext>
            </a:extLst>
          </p:cNvPr>
          <p:cNvPicPr>
            <a:picLocks noChangeAspect="1"/>
          </p:cNvPicPr>
          <p:nvPr/>
        </p:nvPicPr>
        <p:blipFill rotWithShape="1">
          <a:blip r:embed="rId3"/>
          <a:srcRect l="1" r="-1843" b="19099"/>
          <a:stretch/>
        </p:blipFill>
        <p:spPr>
          <a:xfrm>
            <a:off x="-26973" y="20362"/>
            <a:ext cx="20468276" cy="11279862"/>
          </a:xfrm>
          <a:prstGeom prst="rect">
            <a:avLst/>
          </a:prstGeom>
        </p:spPr>
      </p:pic>
      <p:sp>
        <p:nvSpPr>
          <p:cNvPr id="3" name="Title 2">
            <a:extLst>
              <a:ext uri="{FF2B5EF4-FFF2-40B4-BE49-F238E27FC236}">
                <a16:creationId xmlns:a16="http://schemas.microsoft.com/office/drawing/2014/main" id="{2ECA3CA4-824E-43CC-9B42-C3202CD11D42}"/>
              </a:ext>
            </a:extLst>
          </p:cNvPr>
          <p:cNvSpPr>
            <a:spLocks noGrp="1"/>
          </p:cNvSpPr>
          <p:nvPr>
            <p:ph type="title" idx="4294967295"/>
          </p:nvPr>
        </p:nvSpPr>
        <p:spPr>
          <a:xfrm>
            <a:off x="1590294" y="-1878940"/>
            <a:ext cx="16442359" cy="1024998"/>
          </a:xfrm>
        </p:spPr>
        <p:txBody>
          <a:bodyPr>
            <a:normAutofit fontScale="90000"/>
          </a:bodyPr>
          <a:lstStyle/>
          <a:p>
            <a:r>
              <a:rPr lang="en-US" dirty="0"/>
              <a:t>Covid-19 art installation of those who have died from COVID</a:t>
            </a:r>
          </a:p>
        </p:txBody>
      </p:sp>
    </p:spTree>
    <p:extLst>
      <p:ext uri="{BB962C8B-B14F-4D97-AF65-F5344CB8AC3E}">
        <p14:creationId xmlns:p14="http://schemas.microsoft.com/office/powerpoint/2010/main" val="289980624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gs for disabled lives lost from COVID-19 in nursing facilities that were among the 700,000 flags in front of the Washington Monument. &#10;Examples from the flags from all 50 states with the amount of COVID deaths in nursing facilities in the state. And the words “Fund Home Health for All Free Our People”&#10;">
            <a:extLst>
              <a:ext uri="{FF2B5EF4-FFF2-40B4-BE49-F238E27FC236}">
                <a16:creationId xmlns:a16="http://schemas.microsoft.com/office/drawing/2014/main" id="{D87E982E-690D-AC45-97EF-7BD5E39EDB5F}"/>
              </a:ext>
            </a:extLst>
          </p:cNvPr>
          <p:cNvPicPr>
            <a:picLocks noChangeAspect="1"/>
          </p:cNvPicPr>
          <p:nvPr/>
        </p:nvPicPr>
        <p:blipFill>
          <a:blip r:embed="rId3"/>
          <a:stretch>
            <a:fillRect/>
          </a:stretch>
        </p:blipFill>
        <p:spPr>
          <a:xfrm>
            <a:off x="9875" y="2776"/>
            <a:ext cx="20084350" cy="15042907"/>
          </a:xfrm>
          <a:prstGeom prst="rect">
            <a:avLst/>
          </a:prstGeom>
        </p:spPr>
      </p:pic>
      <p:sp>
        <p:nvSpPr>
          <p:cNvPr id="2" name="Title 1">
            <a:extLst>
              <a:ext uri="{FF2B5EF4-FFF2-40B4-BE49-F238E27FC236}">
                <a16:creationId xmlns:a16="http://schemas.microsoft.com/office/drawing/2014/main" id="{9652A497-C842-494E-ACD1-558AD4BC27B7}"/>
              </a:ext>
            </a:extLst>
          </p:cNvPr>
          <p:cNvSpPr>
            <a:spLocks noGrp="1"/>
          </p:cNvSpPr>
          <p:nvPr>
            <p:ph type="title"/>
          </p:nvPr>
        </p:nvSpPr>
        <p:spPr>
          <a:xfrm>
            <a:off x="1386417" y="-2184723"/>
            <a:ext cx="17331267" cy="2184724"/>
          </a:xfrm>
        </p:spPr>
        <p:txBody>
          <a:bodyPr vert="horz" lIns="150707" tIns="75353" rIns="150707" bIns="75353" rtlCol="0" anchor="b">
            <a:normAutofit/>
          </a:bodyPr>
          <a:lstStyle/>
          <a:p>
            <a:r>
              <a:rPr lang="en-US" dirty="0"/>
              <a:t>Flags for those disabled lives lost to covid in nursing facilities </a:t>
            </a:r>
          </a:p>
        </p:txBody>
      </p:sp>
    </p:spTree>
    <p:extLst>
      <p:ext uri="{BB962C8B-B14F-4D97-AF65-F5344CB8AC3E}">
        <p14:creationId xmlns:p14="http://schemas.microsoft.com/office/powerpoint/2010/main" val="3057093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6E9E-229C-48E2-AE74-51D84C1B88FD}"/>
              </a:ext>
            </a:extLst>
          </p:cNvPr>
          <p:cNvSpPr>
            <a:spLocks noGrp="1"/>
          </p:cNvSpPr>
          <p:nvPr>
            <p:ph type="title" idx="4294967295"/>
          </p:nvPr>
        </p:nvSpPr>
        <p:spPr>
          <a:xfrm>
            <a:off x="4296802" y="4559139"/>
            <a:ext cx="10497138" cy="2184723"/>
          </a:xfrm>
        </p:spPr>
        <p:txBody>
          <a:bodyPr>
            <a:noAutofit/>
          </a:bodyPr>
          <a:lstStyle/>
          <a:p>
            <a:pPr algn="ctr"/>
            <a:r>
              <a:rPr lang="en-US" sz="7906" dirty="0"/>
              <a:t>Disability &amp; Disaster</a:t>
            </a:r>
            <a:br>
              <a:rPr lang="en-US" sz="7906" dirty="0"/>
            </a:br>
            <a:r>
              <a:rPr lang="en-US" sz="7906" dirty="0"/>
              <a:t>Systems Advocacy </a:t>
            </a:r>
          </a:p>
        </p:txBody>
      </p:sp>
      <p:sp>
        <p:nvSpPr>
          <p:cNvPr id="6" name="TextBox 5">
            <a:extLst>
              <a:ext uri="{FF2B5EF4-FFF2-40B4-BE49-F238E27FC236}">
                <a16:creationId xmlns:a16="http://schemas.microsoft.com/office/drawing/2014/main" id="{0BFAF4D1-652C-4D13-8D24-CAC2828551F2}"/>
              </a:ext>
            </a:extLst>
          </p:cNvPr>
          <p:cNvSpPr txBox="1"/>
          <p:nvPr/>
        </p:nvSpPr>
        <p:spPr>
          <a:xfrm>
            <a:off x="7314809" y="7986905"/>
            <a:ext cx="5474486" cy="802207"/>
          </a:xfrm>
          <a:prstGeom prst="rect">
            <a:avLst/>
          </a:prstGeom>
          <a:noFill/>
        </p:spPr>
        <p:txBody>
          <a:bodyPr wrap="square">
            <a:spAutoFit/>
          </a:bodyPr>
          <a:lstStyle/>
          <a:p>
            <a:pPr defTabSz="1507023" hangingPunct="1">
              <a:defRPr/>
            </a:pPr>
            <a:r>
              <a:rPr lang="en-US" sz="4613" kern="1200" dirty="0">
                <a:solidFill>
                  <a:prstClr val="black"/>
                </a:solidFill>
                <a:latin typeface="Calibri" panose="020F0502020204030204"/>
                <a:hlinkClick r:id="rId3"/>
              </a:rPr>
              <a:t>www.reaadi.com</a:t>
            </a:r>
            <a:r>
              <a:rPr lang="en-US" sz="4613" kern="1200" dirty="0">
                <a:solidFill>
                  <a:prstClr val="black"/>
                </a:solidFill>
                <a:latin typeface="Calibri" panose="020F0502020204030204"/>
              </a:rPr>
              <a:t> </a:t>
            </a:r>
          </a:p>
        </p:txBody>
      </p:sp>
    </p:spTree>
    <p:extLst>
      <p:ext uri="{BB962C8B-B14F-4D97-AF65-F5344CB8AC3E}">
        <p14:creationId xmlns:p14="http://schemas.microsoft.com/office/powerpoint/2010/main" val="162503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89910" y="977957"/>
            <a:ext cx="18724281" cy="1258526"/>
          </a:xfrm>
          <a:prstGeom prst="rect">
            <a:avLst/>
          </a:prstGeom>
        </p:spPr>
        <p:txBody>
          <a:bodyPr spcFirstLastPara="1" wrap="square" lIns="200909" tIns="200909" rIns="200909" bIns="200909" anchor="t" anchorCtr="0">
            <a:normAutofit fontScale="90000"/>
          </a:bodyPr>
          <a:lstStyle/>
          <a:p>
            <a:pPr>
              <a:buSzPct val="30555"/>
            </a:pPr>
            <a:r>
              <a:rPr lang="en" sz="7911">
                <a:solidFill>
                  <a:srgbClr val="B81E05"/>
                </a:solidFill>
                <a:latin typeface="Open Sans ExtraBold"/>
                <a:ea typeface="Open Sans ExtraBold"/>
                <a:cs typeface="Open Sans ExtraBold"/>
                <a:sym typeface="Open Sans ExtraBold"/>
              </a:rPr>
              <a:t>Systemic Solutions</a:t>
            </a:r>
            <a:endParaRPr/>
          </a:p>
        </p:txBody>
      </p:sp>
      <p:sp>
        <p:nvSpPr>
          <p:cNvPr id="55" name="Google Shape;55;p13"/>
          <p:cNvSpPr txBox="1">
            <a:spLocks noGrp="1"/>
          </p:cNvSpPr>
          <p:nvPr>
            <p:ph type="body" idx="1"/>
          </p:nvPr>
        </p:nvSpPr>
        <p:spPr>
          <a:xfrm>
            <a:off x="689910" y="2532599"/>
            <a:ext cx="18724281" cy="8699585"/>
          </a:xfrm>
          <a:prstGeom prst="rect">
            <a:avLst/>
          </a:prstGeom>
        </p:spPr>
        <p:txBody>
          <a:bodyPr spcFirstLastPara="1" wrap="square" lIns="200909" tIns="200909" rIns="200909" bIns="200909" anchor="t" anchorCtr="0">
            <a:normAutofit fontScale="77500" lnSpcReduction="20000"/>
          </a:bodyPr>
          <a:lstStyle/>
          <a:p>
            <a:pPr marL="0" indent="0">
              <a:buNone/>
            </a:pPr>
            <a:r>
              <a:rPr lang="en" sz="5274" b="1">
                <a:solidFill>
                  <a:schemeClr val="dk1"/>
                </a:solidFill>
              </a:rPr>
              <a:t>Actions FEMA could take today</a:t>
            </a:r>
            <a:endParaRPr sz="5274" b="1">
              <a:solidFill>
                <a:schemeClr val="dk1"/>
              </a:solidFill>
            </a:endParaRPr>
          </a:p>
          <a:p>
            <a:pPr indent="0">
              <a:buNone/>
            </a:pPr>
            <a:endParaRPr sz="5274">
              <a:solidFill>
                <a:schemeClr val="dk1"/>
              </a:solidFill>
            </a:endParaRPr>
          </a:p>
          <a:p>
            <a:pPr indent="-761864">
              <a:buClr>
                <a:schemeClr val="dk1"/>
              </a:buClr>
              <a:buSzPct val="100000"/>
            </a:pPr>
            <a:r>
              <a:rPr lang="en" sz="5274">
                <a:solidFill>
                  <a:schemeClr val="dk1"/>
                </a:solidFill>
              </a:rPr>
              <a:t>Acknowledge CIL’s (and other CBOs) as eligible private non-profit organizations under FEMA </a:t>
            </a:r>
            <a:r>
              <a:rPr lang="en" sz="5274" u="sng">
                <a:solidFill>
                  <a:schemeClr val="hlink"/>
                </a:solidFill>
                <a:hlinkClick r:id="rId3"/>
              </a:rPr>
              <a:t>Public Assistance Program and Policy Guide</a:t>
            </a:r>
            <a:r>
              <a:rPr lang="en" sz="5274">
                <a:solidFill>
                  <a:schemeClr val="dk1"/>
                </a:solidFill>
              </a:rPr>
              <a:t> (PAPPG)</a:t>
            </a:r>
            <a:endParaRPr sz="5274">
              <a:solidFill>
                <a:schemeClr val="dk1"/>
              </a:solidFill>
            </a:endParaRPr>
          </a:p>
          <a:p>
            <a:pPr marL="2009314" indent="0">
              <a:buNone/>
            </a:pPr>
            <a:endParaRPr sz="5274">
              <a:solidFill>
                <a:schemeClr val="dk1"/>
              </a:solidFill>
            </a:endParaRPr>
          </a:p>
          <a:p>
            <a:pPr indent="-761864">
              <a:buClr>
                <a:schemeClr val="dk1"/>
              </a:buClr>
              <a:buSzPct val="100000"/>
            </a:pPr>
            <a:r>
              <a:rPr lang="en" sz="5274">
                <a:solidFill>
                  <a:schemeClr val="dk1"/>
                </a:solidFill>
              </a:rPr>
              <a:t>Engage with disability community leaders at every level</a:t>
            </a:r>
            <a:endParaRPr sz="5274">
              <a:solidFill>
                <a:schemeClr val="dk1"/>
              </a:solidFill>
            </a:endParaRPr>
          </a:p>
          <a:p>
            <a:pPr marL="2009314" indent="0">
              <a:buNone/>
            </a:pPr>
            <a:endParaRPr sz="5274">
              <a:solidFill>
                <a:schemeClr val="dk1"/>
              </a:solidFill>
            </a:endParaRPr>
          </a:p>
          <a:p>
            <a:pPr marL="0" indent="0">
              <a:buNone/>
            </a:pPr>
            <a:r>
              <a:rPr lang="en" sz="5274" b="1">
                <a:solidFill>
                  <a:schemeClr val="dk1"/>
                </a:solidFill>
              </a:rPr>
              <a:t>Strategies HHS/ACL could take on</a:t>
            </a:r>
            <a:endParaRPr sz="5274" b="1">
              <a:solidFill>
                <a:schemeClr val="dk1"/>
              </a:solidFill>
            </a:endParaRPr>
          </a:p>
          <a:p>
            <a:pPr indent="0">
              <a:buNone/>
            </a:pPr>
            <a:endParaRPr sz="5274">
              <a:solidFill>
                <a:schemeClr val="dk1"/>
              </a:solidFill>
            </a:endParaRPr>
          </a:p>
          <a:p>
            <a:pPr indent="-761864">
              <a:buClr>
                <a:schemeClr val="dk1"/>
              </a:buClr>
              <a:buSzPct val="100000"/>
            </a:pPr>
            <a:r>
              <a:rPr lang="en" sz="5274">
                <a:solidFill>
                  <a:schemeClr val="dk1"/>
                </a:solidFill>
              </a:rPr>
              <a:t>Fund CIL’s 5th Core Service (NHT)</a:t>
            </a:r>
            <a:endParaRPr sz="5274">
              <a:solidFill>
                <a:schemeClr val="dk1"/>
              </a:solidFill>
            </a:endParaRPr>
          </a:p>
          <a:p>
            <a:pPr marL="2009314" indent="0">
              <a:buNone/>
            </a:pPr>
            <a:endParaRPr sz="5274">
              <a:solidFill>
                <a:schemeClr val="dk1"/>
              </a:solidFill>
            </a:endParaRPr>
          </a:p>
          <a:p>
            <a:pPr indent="-761864">
              <a:buClr>
                <a:schemeClr val="dk1"/>
              </a:buClr>
              <a:buSzPct val="100000"/>
            </a:pPr>
            <a:r>
              <a:rPr lang="en" sz="5274">
                <a:solidFill>
                  <a:schemeClr val="dk1"/>
                </a:solidFill>
              </a:rPr>
              <a:t>Create and fund 6th Core Service (Emergency Management)</a:t>
            </a:r>
            <a:endParaRPr sz="5274">
              <a:solidFill>
                <a:schemeClr val="dk1"/>
              </a:solidFill>
            </a:endParaRPr>
          </a:p>
          <a:p>
            <a:pPr marL="0" indent="0">
              <a:buNone/>
            </a:pPr>
            <a:endParaRPr/>
          </a:p>
        </p:txBody>
      </p:sp>
      <p:pic>
        <p:nvPicPr>
          <p:cNvPr id="56" name="Google Shape;56;p13"/>
          <p:cNvPicPr preferRelativeResize="0"/>
          <p:nvPr/>
        </p:nvPicPr>
        <p:blipFill>
          <a:blip r:embed="rId4">
            <a:alphaModFix/>
          </a:blip>
          <a:stretch>
            <a:fillRect/>
          </a:stretch>
        </p:blipFill>
        <p:spPr>
          <a:xfrm>
            <a:off x="18006013" y="9209852"/>
            <a:ext cx="2093148" cy="20931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689910" y="977957"/>
            <a:ext cx="18724281" cy="1258526"/>
          </a:xfrm>
          <a:prstGeom prst="rect">
            <a:avLst/>
          </a:prstGeom>
        </p:spPr>
        <p:txBody>
          <a:bodyPr spcFirstLastPara="1" wrap="square" lIns="200909" tIns="200909" rIns="200909" bIns="200909" anchor="t" anchorCtr="0">
            <a:normAutofit fontScale="90000"/>
          </a:bodyPr>
          <a:lstStyle/>
          <a:p>
            <a:pPr>
              <a:buSzPct val="30555"/>
            </a:pPr>
            <a:r>
              <a:rPr lang="en" sz="7911">
                <a:solidFill>
                  <a:srgbClr val="B81E05"/>
                </a:solidFill>
                <a:latin typeface="Open Sans ExtraBold"/>
                <a:ea typeface="Open Sans ExtraBold"/>
                <a:cs typeface="Open Sans ExtraBold"/>
                <a:sym typeface="Open Sans ExtraBold"/>
              </a:rPr>
              <a:t>Legislative Solutions</a:t>
            </a:r>
            <a:endParaRPr/>
          </a:p>
        </p:txBody>
      </p:sp>
      <p:sp>
        <p:nvSpPr>
          <p:cNvPr id="62" name="Google Shape;62;p14"/>
          <p:cNvSpPr txBox="1">
            <a:spLocks noGrp="1"/>
          </p:cNvSpPr>
          <p:nvPr>
            <p:ph type="body" idx="1"/>
          </p:nvPr>
        </p:nvSpPr>
        <p:spPr>
          <a:xfrm>
            <a:off x="689910" y="2532599"/>
            <a:ext cx="18724281" cy="7371178"/>
          </a:xfrm>
          <a:prstGeom prst="rect">
            <a:avLst/>
          </a:prstGeom>
        </p:spPr>
        <p:txBody>
          <a:bodyPr spcFirstLastPara="1" wrap="square" lIns="200909" tIns="200909" rIns="200909" bIns="200909" anchor="t" anchorCtr="0">
            <a:noAutofit/>
          </a:bodyPr>
          <a:lstStyle/>
          <a:p>
            <a:pPr marL="0" indent="0">
              <a:buNone/>
            </a:pPr>
            <a:endParaRPr sz="1759">
              <a:solidFill>
                <a:schemeClr val="dk1"/>
              </a:solidFill>
            </a:endParaRPr>
          </a:p>
          <a:p>
            <a:pPr indent="-837213">
              <a:buClr>
                <a:schemeClr val="dk1"/>
              </a:buClr>
              <a:buSzPts val="2400"/>
            </a:pPr>
            <a:r>
              <a:rPr lang="en" sz="5274">
                <a:solidFill>
                  <a:schemeClr val="dk1"/>
                </a:solidFill>
              </a:rPr>
              <a:t>REAADI - Real Emergency Access for Aging and Disasbility Inclusion for Disasters Act </a:t>
            </a:r>
            <a:endParaRPr sz="5274">
              <a:solidFill>
                <a:schemeClr val="dk1"/>
              </a:solidFill>
            </a:endParaRPr>
          </a:p>
          <a:p>
            <a:pPr lvl="1" indent="-837213">
              <a:buClr>
                <a:schemeClr val="dk1"/>
              </a:buClr>
              <a:buSzPts val="2400"/>
            </a:pPr>
            <a:r>
              <a:rPr lang="en" sz="5274">
                <a:solidFill>
                  <a:schemeClr val="dk1"/>
                </a:solidFill>
              </a:rPr>
              <a:t>(</a:t>
            </a:r>
            <a:r>
              <a:rPr lang="en" sz="5274" u="sng">
                <a:solidFill>
                  <a:srgbClr val="1155CC"/>
                </a:solidFill>
                <a:hlinkClick r:id="rId3">
                  <a:extLst>
                    <a:ext uri="{A12FA001-AC4F-418D-AE19-62706E023703}">
                      <ahyp:hlinkClr xmlns:ahyp="http://schemas.microsoft.com/office/drawing/2018/hyperlinkcolor" val="tx"/>
                    </a:ext>
                  </a:extLst>
                </a:hlinkClick>
              </a:rPr>
              <a:t>H.R. 4938</a:t>
            </a:r>
            <a:r>
              <a:rPr lang="en" sz="5274">
                <a:solidFill>
                  <a:schemeClr val="dk1"/>
                </a:solidFill>
              </a:rPr>
              <a:t>) (</a:t>
            </a:r>
            <a:r>
              <a:rPr lang="en" sz="5274" u="sng">
                <a:solidFill>
                  <a:srgbClr val="1155CC"/>
                </a:solidFill>
                <a:hlinkClick r:id="rId4">
                  <a:extLst>
                    <a:ext uri="{A12FA001-AC4F-418D-AE19-62706E023703}">
                      <ahyp:hlinkClr xmlns:ahyp="http://schemas.microsoft.com/office/drawing/2018/hyperlinkcolor" val="tx"/>
                    </a:ext>
                  </a:extLst>
                </a:hlinkClick>
              </a:rPr>
              <a:t>S. 2658</a:t>
            </a:r>
            <a:r>
              <a:rPr lang="en" sz="5274">
                <a:solidFill>
                  <a:schemeClr val="dk1"/>
                </a:solidFill>
              </a:rPr>
              <a:t>) </a:t>
            </a:r>
            <a:endParaRPr sz="5274">
              <a:solidFill>
                <a:schemeClr val="dk1"/>
              </a:solidFill>
            </a:endParaRPr>
          </a:p>
          <a:p>
            <a:pPr indent="0">
              <a:buNone/>
            </a:pPr>
            <a:endParaRPr sz="5274">
              <a:solidFill>
                <a:schemeClr val="dk1"/>
              </a:solidFill>
            </a:endParaRPr>
          </a:p>
          <a:p>
            <a:pPr indent="-837213">
              <a:buClr>
                <a:schemeClr val="dk1"/>
              </a:buClr>
              <a:buSzPts val="2400"/>
            </a:pPr>
            <a:r>
              <a:rPr lang="en" sz="5274">
                <a:solidFill>
                  <a:schemeClr val="dk1"/>
                </a:solidFill>
              </a:rPr>
              <a:t>DRMA - Disaster Relief Medicaid Act </a:t>
            </a:r>
            <a:endParaRPr sz="5274">
              <a:solidFill>
                <a:schemeClr val="dk1"/>
              </a:solidFill>
            </a:endParaRPr>
          </a:p>
          <a:p>
            <a:pPr lvl="1" indent="-837213">
              <a:buClr>
                <a:schemeClr val="dk1"/>
              </a:buClr>
              <a:buSzPts val="2400"/>
            </a:pPr>
            <a:r>
              <a:rPr lang="en" sz="5274">
                <a:solidFill>
                  <a:schemeClr val="dk1"/>
                </a:solidFill>
              </a:rPr>
              <a:t>(</a:t>
            </a:r>
            <a:r>
              <a:rPr lang="en" sz="5274" u="sng">
                <a:solidFill>
                  <a:srgbClr val="1155CC"/>
                </a:solidFill>
                <a:hlinkClick r:id="rId5">
                  <a:extLst>
                    <a:ext uri="{A12FA001-AC4F-418D-AE19-62706E023703}">
                      <ahyp:hlinkClr xmlns:ahyp="http://schemas.microsoft.com/office/drawing/2018/hyperlinkcolor" val="tx"/>
                    </a:ext>
                  </a:extLst>
                </a:hlinkClick>
              </a:rPr>
              <a:t>H.R. 4937</a:t>
            </a:r>
            <a:r>
              <a:rPr lang="en" sz="5274">
                <a:solidFill>
                  <a:schemeClr val="dk1"/>
                </a:solidFill>
              </a:rPr>
              <a:t>) (</a:t>
            </a:r>
            <a:r>
              <a:rPr lang="en" sz="5274" u="sng">
                <a:solidFill>
                  <a:srgbClr val="1155CC"/>
                </a:solidFill>
                <a:hlinkClick r:id="rId6">
                  <a:extLst>
                    <a:ext uri="{A12FA001-AC4F-418D-AE19-62706E023703}">
                      <ahyp:hlinkClr xmlns:ahyp="http://schemas.microsoft.com/office/drawing/2018/hyperlinkcolor" val="tx"/>
                    </a:ext>
                  </a:extLst>
                </a:hlinkClick>
              </a:rPr>
              <a:t>S. 2646</a:t>
            </a:r>
            <a:r>
              <a:rPr lang="en" sz="5274">
                <a:solidFill>
                  <a:schemeClr val="dk1"/>
                </a:solidFill>
              </a:rPr>
              <a:t>) </a:t>
            </a:r>
            <a:endParaRPr sz="5274">
              <a:solidFill>
                <a:schemeClr val="dk1"/>
              </a:solidFill>
            </a:endParaRPr>
          </a:p>
          <a:p>
            <a:pPr marL="2009314" indent="0">
              <a:buNone/>
            </a:pPr>
            <a:endParaRPr sz="1318">
              <a:solidFill>
                <a:schemeClr val="dk1"/>
              </a:solidFill>
            </a:endParaRPr>
          </a:p>
          <a:p>
            <a:pPr marL="0" indent="0" algn="ctr">
              <a:buNone/>
            </a:pPr>
            <a:endParaRPr sz="5274">
              <a:solidFill>
                <a:schemeClr val="dk1"/>
              </a:solidFill>
              <a:latin typeface="Open Sans"/>
              <a:ea typeface="Open Sans"/>
              <a:cs typeface="Open Sans"/>
              <a:sym typeface="Open Sans"/>
            </a:endParaRPr>
          </a:p>
          <a:p>
            <a:pPr marL="2009314" indent="0">
              <a:buNone/>
            </a:pPr>
            <a:endParaRPr sz="5274">
              <a:solidFill>
                <a:schemeClr val="dk1"/>
              </a:solidFill>
            </a:endParaRPr>
          </a:p>
        </p:txBody>
      </p:sp>
      <p:sp>
        <p:nvSpPr>
          <p:cNvPr id="63" name="Google Shape;63;p14"/>
          <p:cNvSpPr txBox="1"/>
          <p:nvPr/>
        </p:nvSpPr>
        <p:spPr>
          <a:xfrm>
            <a:off x="5404602" y="9525364"/>
            <a:ext cx="9294896" cy="1339139"/>
          </a:xfrm>
          <a:prstGeom prst="rect">
            <a:avLst/>
          </a:prstGeom>
          <a:noFill/>
          <a:ln>
            <a:noFill/>
          </a:ln>
        </p:spPr>
        <p:txBody>
          <a:bodyPr spcFirstLastPara="1" wrap="square" lIns="200909" tIns="200909" rIns="200909" bIns="200909" anchor="t" anchorCtr="0">
            <a:spAutoFit/>
          </a:bodyPr>
          <a:lstStyle/>
          <a:p>
            <a:pPr algn="ctr" defTabSz="2009314" hangingPunct="1">
              <a:lnSpc>
                <a:spcPct val="115000"/>
              </a:lnSpc>
              <a:buClr>
                <a:srgbClr val="000000"/>
              </a:buClr>
              <a:buSzPts val="1100"/>
            </a:pPr>
            <a:r>
              <a:rPr lang="en" sz="5274">
                <a:latin typeface="Open Sans"/>
                <a:ea typeface="Open Sans"/>
                <a:cs typeface="Open Sans"/>
                <a:sym typeface="Open Sans"/>
              </a:rPr>
              <a:t>Learn more at </a:t>
            </a:r>
            <a:r>
              <a:rPr lang="en" sz="5274" b="1" u="sng">
                <a:solidFill>
                  <a:srgbClr val="4B6B93"/>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reaadi.com</a:t>
            </a:r>
            <a:r>
              <a:rPr lang="en" sz="5274">
                <a:latin typeface="Open Sans"/>
                <a:ea typeface="Open Sans"/>
                <a:cs typeface="Open Sans"/>
                <a:sym typeface="Open Sans"/>
              </a:rPr>
              <a:t>!</a:t>
            </a:r>
            <a:endParaRPr sz="3077">
              <a:latin typeface="Arial"/>
              <a:cs typeface="Arial"/>
              <a:sym typeface="Arial"/>
            </a:endParaRPr>
          </a:p>
        </p:txBody>
      </p:sp>
      <p:pic>
        <p:nvPicPr>
          <p:cNvPr id="64" name="Google Shape;64;p14"/>
          <p:cNvPicPr preferRelativeResize="0"/>
          <p:nvPr/>
        </p:nvPicPr>
        <p:blipFill>
          <a:blip r:embed="rId8">
            <a:alphaModFix/>
          </a:blip>
          <a:stretch>
            <a:fillRect/>
          </a:stretch>
        </p:blipFill>
        <p:spPr>
          <a:xfrm>
            <a:off x="18006013" y="9209852"/>
            <a:ext cx="2093148" cy="20931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89910" y="977957"/>
            <a:ext cx="18724281" cy="1258526"/>
          </a:xfrm>
          <a:prstGeom prst="rect">
            <a:avLst/>
          </a:prstGeom>
        </p:spPr>
        <p:txBody>
          <a:bodyPr spcFirstLastPara="1" wrap="square" lIns="200909" tIns="200909" rIns="200909" bIns="200909" anchor="t" anchorCtr="0">
            <a:normAutofit fontScale="90000"/>
          </a:bodyPr>
          <a:lstStyle/>
          <a:p>
            <a:pPr>
              <a:buSzPct val="30555"/>
            </a:pPr>
            <a:r>
              <a:rPr lang="en" sz="7911">
                <a:solidFill>
                  <a:srgbClr val="B81E05"/>
                </a:solidFill>
                <a:latin typeface="Open Sans ExtraBold"/>
                <a:ea typeface="Open Sans ExtraBold"/>
                <a:cs typeface="Open Sans ExtraBold"/>
                <a:sym typeface="Open Sans ExtraBold"/>
              </a:rPr>
              <a:t>More Strategies on Thursday</a:t>
            </a:r>
            <a:endParaRPr/>
          </a:p>
          <a:p>
            <a:endParaRPr/>
          </a:p>
        </p:txBody>
      </p:sp>
      <p:sp>
        <p:nvSpPr>
          <p:cNvPr id="70" name="Google Shape;70;p15"/>
          <p:cNvSpPr txBox="1">
            <a:spLocks noGrp="1"/>
          </p:cNvSpPr>
          <p:nvPr>
            <p:ph type="body" idx="1"/>
          </p:nvPr>
        </p:nvSpPr>
        <p:spPr>
          <a:xfrm>
            <a:off x="4939" y="2676593"/>
            <a:ext cx="20094222" cy="7507644"/>
          </a:xfrm>
          <a:prstGeom prst="rect">
            <a:avLst/>
          </a:prstGeom>
        </p:spPr>
        <p:txBody>
          <a:bodyPr spcFirstLastPara="1" wrap="square" lIns="200909" tIns="200909" rIns="200909" bIns="200909" anchor="t" anchorCtr="0">
            <a:normAutofit/>
          </a:bodyPr>
          <a:lstStyle/>
          <a:p>
            <a:pPr marL="0" indent="0" algn="ctr">
              <a:buNone/>
            </a:pPr>
            <a:endParaRPr sz="5274"/>
          </a:p>
          <a:p>
            <a:pPr marL="0" indent="0" algn="ctr">
              <a:spcBef>
                <a:spcPts val="2637"/>
              </a:spcBef>
              <a:buNone/>
            </a:pPr>
            <a:r>
              <a:rPr lang="en" sz="5274">
                <a:solidFill>
                  <a:schemeClr val="dk1"/>
                </a:solidFill>
              </a:rPr>
              <a:t>Join The Partnership for Inclusive Disaster Strategies Workshop!</a:t>
            </a:r>
            <a:endParaRPr sz="5274">
              <a:solidFill>
                <a:schemeClr val="dk1"/>
              </a:solidFill>
            </a:endParaRPr>
          </a:p>
          <a:p>
            <a:pPr marL="0" indent="0" algn="ctr">
              <a:spcBef>
                <a:spcPts val="2637"/>
              </a:spcBef>
              <a:buNone/>
            </a:pPr>
            <a:r>
              <a:rPr lang="en" sz="5274" b="1">
                <a:solidFill>
                  <a:schemeClr val="dk1"/>
                </a:solidFill>
              </a:rPr>
              <a:t>Thursday, October 21st </a:t>
            </a:r>
            <a:endParaRPr sz="5274" b="1">
              <a:solidFill>
                <a:schemeClr val="dk1"/>
              </a:solidFill>
            </a:endParaRPr>
          </a:p>
          <a:p>
            <a:pPr marL="0" indent="0" algn="ctr">
              <a:spcBef>
                <a:spcPts val="2637"/>
              </a:spcBef>
              <a:buNone/>
            </a:pPr>
            <a:r>
              <a:rPr lang="en" sz="5274" b="1">
                <a:solidFill>
                  <a:schemeClr val="dk1"/>
                </a:solidFill>
              </a:rPr>
              <a:t>at 12pm ET/ 11am CT/ 10am MT/ 9am PT </a:t>
            </a:r>
            <a:endParaRPr sz="5274" b="1">
              <a:solidFill>
                <a:schemeClr val="dk1"/>
              </a:solidFill>
            </a:endParaRPr>
          </a:p>
          <a:p>
            <a:pPr marL="0" indent="0" algn="ctr">
              <a:spcBef>
                <a:spcPts val="2637"/>
              </a:spcBef>
              <a:spcAft>
                <a:spcPts val="2637"/>
              </a:spcAft>
              <a:buNone/>
            </a:pPr>
            <a:r>
              <a:rPr lang="en" sz="5274" b="1">
                <a:solidFill>
                  <a:srgbClr val="B81E05"/>
                </a:solidFill>
                <a:highlight>
                  <a:schemeClr val="lt1"/>
                </a:highlight>
              </a:rPr>
              <a:t>“Inclusive Disaster Resilience During a Pandemic”</a:t>
            </a:r>
            <a:endParaRPr sz="5274" b="1">
              <a:solidFill>
                <a:srgbClr val="B81E05"/>
              </a:solidFill>
              <a:highlight>
                <a:schemeClr val="lt1"/>
              </a:highlight>
            </a:endParaRPr>
          </a:p>
        </p:txBody>
      </p:sp>
      <p:pic>
        <p:nvPicPr>
          <p:cNvPr id="71" name="Google Shape;71;p15"/>
          <p:cNvPicPr preferRelativeResize="0"/>
          <p:nvPr/>
        </p:nvPicPr>
        <p:blipFill>
          <a:blip r:embed="rId3">
            <a:alphaModFix/>
          </a:blip>
          <a:stretch>
            <a:fillRect/>
          </a:stretch>
        </p:blipFill>
        <p:spPr>
          <a:xfrm>
            <a:off x="18006013" y="9209852"/>
            <a:ext cx="2093148" cy="20931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idx="4294967295"/>
          </p:nvPr>
        </p:nvSpPr>
        <p:spPr>
          <a:xfrm>
            <a:off x="3494127" y="0"/>
            <a:ext cx="14710281" cy="10984476"/>
          </a:xfrm>
          <a:prstGeom prst="rect">
            <a:avLst/>
          </a:prstGeom>
          <a:noFill/>
          <a:ln>
            <a:noFill/>
            <a:prstDash/>
          </a:ln>
          <a:effectLst/>
        </p:spPr>
        <p:txBody>
          <a:bodyPr rot="0" spcFirstLastPara="0" vertOverflow="overflow" horzOverflow="overflow" vert="horz" wrap="square" lIns="150707" tIns="75353" rIns="150707" bIns="75353" numCol="2" spcCol="0" rtlCol="0" fromWordArt="0" anchor="ctr" anchorCtr="0" forceAA="0" compatLnSpc="1">
            <a:prstTxWarp prst="textNoShape">
              <a:avLst/>
            </a:prstTxWarp>
            <a:noAutofit/>
          </a:bodyPr>
          <a:lstStyle>
            <a:lvl1pPr algn="ctr" defTabSz="457200" rtl="0" eaLnBrk="1" latinLnBrk="0" hangingPunct="1">
              <a:spcBef>
                <a:spcPct val="0"/>
              </a:spcBef>
              <a:buNone/>
              <a:defRPr sz="4400" b="1" i="0" kern="1200">
                <a:solidFill>
                  <a:schemeClr val="bg1"/>
                </a:solidFill>
                <a:latin typeface="Calibri"/>
                <a:ea typeface="+mj-ea"/>
                <a:cs typeface="Calibri"/>
              </a:defRPr>
            </a:lvl1pPr>
          </a:lstStyle>
          <a:p>
            <a:pPr defTabSz="753511">
              <a:lnSpc>
                <a:spcPct val="100000"/>
              </a:lnSpc>
              <a:defRPr/>
            </a:pPr>
            <a:r>
              <a:rPr lang="en-US" sz="3955" dirty="0">
                <a:solidFill>
                  <a:prstClr val="black"/>
                </a:solidFill>
              </a:rPr>
              <a:t>Contact Us: </a:t>
            </a:r>
          </a:p>
          <a:p>
            <a:pPr algn="l" defTabSz="753511">
              <a:lnSpc>
                <a:spcPct val="100000"/>
              </a:lnSpc>
              <a:defRPr/>
            </a:pPr>
            <a:endParaRPr lang="en-US" sz="3296" dirty="0">
              <a:solidFill>
                <a:prstClr val="black"/>
              </a:solidFill>
            </a:endParaRPr>
          </a:p>
          <a:p>
            <a:pPr algn="l" defTabSz="753511">
              <a:lnSpc>
                <a:spcPct val="100000"/>
              </a:lnSpc>
              <a:defRPr/>
            </a:pPr>
            <a:r>
              <a:rPr lang="en-US" sz="3955" dirty="0">
                <a:solidFill>
                  <a:prstClr val="black"/>
                </a:solidFill>
              </a:rPr>
              <a:t>Ebony Payne</a:t>
            </a:r>
          </a:p>
          <a:p>
            <a:pPr algn="l" defTabSz="753511">
              <a:lnSpc>
                <a:spcPct val="100000"/>
              </a:lnSpc>
              <a:defRPr/>
            </a:pPr>
            <a:r>
              <a:rPr lang="en-US" sz="3296" b="0" dirty="0">
                <a:solidFill>
                  <a:prstClr val="black"/>
                </a:solidFill>
              </a:rPr>
              <a:t>(312) 636-6686</a:t>
            </a:r>
          </a:p>
          <a:p>
            <a:pPr algn="l" defTabSz="753511">
              <a:lnSpc>
                <a:spcPct val="100000"/>
              </a:lnSpc>
              <a:defRPr/>
            </a:pPr>
            <a:r>
              <a:rPr lang="en-US" sz="3296" b="0" dirty="0">
                <a:solidFill>
                  <a:prstClr val="black"/>
                </a:solidFill>
              </a:rPr>
              <a:t>epayne713@gmail.com</a:t>
            </a:r>
          </a:p>
          <a:p>
            <a:pPr algn="l" defTabSz="753511">
              <a:lnSpc>
                <a:spcPct val="100000"/>
              </a:lnSpc>
              <a:defRPr/>
            </a:pPr>
            <a:endParaRPr lang="en-US" sz="3296" dirty="0">
              <a:solidFill>
                <a:prstClr val="black"/>
              </a:solidFill>
            </a:endParaRPr>
          </a:p>
          <a:p>
            <a:pPr algn="l" defTabSz="753511">
              <a:lnSpc>
                <a:spcPct val="100000"/>
              </a:lnSpc>
              <a:defRPr/>
            </a:pPr>
            <a:r>
              <a:rPr lang="en-US" sz="3955" dirty="0">
                <a:solidFill>
                  <a:prstClr val="black"/>
                </a:solidFill>
              </a:rPr>
              <a:t>Misty Dion </a:t>
            </a:r>
            <a:endParaRPr lang="en-US" sz="3955" b="0" dirty="0">
              <a:solidFill>
                <a:prstClr val="black"/>
              </a:solidFill>
            </a:endParaRPr>
          </a:p>
          <a:p>
            <a:pPr algn="l" defTabSz="753511">
              <a:lnSpc>
                <a:spcPct val="100000"/>
              </a:lnSpc>
              <a:defRPr/>
            </a:pPr>
            <a:r>
              <a:rPr lang="en-US" sz="3296" b="0" dirty="0">
                <a:solidFill>
                  <a:prstClr val="black"/>
                </a:solidFill>
              </a:rPr>
              <a:t>Chief Executive Officer</a:t>
            </a:r>
          </a:p>
          <a:p>
            <a:pPr algn="l" defTabSz="753511">
              <a:lnSpc>
                <a:spcPct val="100000"/>
              </a:lnSpc>
              <a:defRPr/>
            </a:pPr>
            <a:r>
              <a:rPr lang="en-US" sz="3296" b="0" dirty="0">
                <a:solidFill>
                  <a:prstClr val="black"/>
                </a:solidFill>
              </a:rPr>
              <a:t>CILNCP</a:t>
            </a:r>
          </a:p>
          <a:p>
            <a:pPr algn="l" defTabSz="753511">
              <a:lnSpc>
                <a:spcPct val="100000"/>
              </a:lnSpc>
              <a:defRPr/>
            </a:pPr>
            <a:r>
              <a:rPr lang="en-US" sz="3296" b="0" dirty="0">
                <a:solidFill>
                  <a:prstClr val="black"/>
                </a:solidFill>
                <a:hlinkClick r:id="rId2" tooltip="https://www.google.com/maps/place/Roads+To+Freedom+Center+for+Independent+Living/@41.2413653,-77.0002717,15z/data=!4m5!3m4!1s0x0:0xebec598f5633c4db!8m2!3d41.2413653!4d-77.0002717">
                  <a:extLst>
                    <a:ext uri="{A12FA001-AC4F-418D-AE19-62706E023703}">
                      <ahyp:hlinkClr xmlns:ahyp="http://schemas.microsoft.com/office/drawing/2018/hyperlinkcolor" val="tx"/>
                    </a:ext>
                  </a:extLst>
                </a:hlinkClick>
              </a:rPr>
              <a:t>24 East 3rd Street,</a:t>
            </a:r>
            <a:endParaRPr lang="en-US" sz="3296" b="0" dirty="0">
              <a:solidFill>
                <a:prstClr val="black"/>
              </a:solidFill>
            </a:endParaRPr>
          </a:p>
          <a:p>
            <a:pPr algn="l" defTabSz="753511">
              <a:lnSpc>
                <a:spcPct val="100000"/>
              </a:lnSpc>
              <a:defRPr/>
            </a:pPr>
            <a:r>
              <a:rPr lang="en-US" sz="3296" b="0" dirty="0">
                <a:solidFill>
                  <a:prstClr val="black"/>
                </a:solidFill>
                <a:hlinkClick r:id="rId2" tooltip="https://www.google.com/maps/place/Roads+To+Freedom+Center+for+Independent+Living/@41.2413653,-77.0002717,15z/data=!4m5!3m4!1s0x0:0xebec598f5633c4db!8m2!3d41.2413653!4d-77.0002717">
                  <a:extLst>
                    <a:ext uri="{A12FA001-AC4F-418D-AE19-62706E023703}">
                      <ahyp:hlinkClr xmlns:ahyp="http://schemas.microsoft.com/office/drawing/2018/hyperlinkcolor" val="tx"/>
                    </a:ext>
                  </a:extLst>
                </a:hlinkClick>
              </a:rPr>
              <a:t>Williamsport, PA 17701</a:t>
            </a:r>
            <a:endParaRPr lang="en-US" sz="3296" b="0" dirty="0">
              <a:solidFill>
                <a:prstClr val="black"/>
              </a:solidFill>
            </a:endParaRPr>
          </a:p>
          <a:p>
            <a:pPr algn="l" defTabSz="753511">
              <a:lnSpc>
                <a:spcPct val="100000"/>
              </a:lnSpc>
              <a:defRPr/>
            </a:pPr>
            <a:r>
              <a:rPr lang="en-US" sz="3296" b="0" dirty="0">
                <a:solidFill>
                  <a:prstClr val="black"/>
                </a:solidFill>
              </a:rPr>
              <a:t>(Voice) 570-327-9070 </a:t>
            </a:r>
          </a:p>
          <a:p>
            <a:pPr algn="l" defTabSz="753511">
              <a:lnSpc>
                <a:spcPct val="100000"/>
              </a:lnSpc>
              <a:defRPr/>
            </a:pPr>
            <a:r>
              <a:rPr lang="en-US" sz="3296" b="0" dirty="0">
                <a:solidFill>
                  <a:prstClr val="black"/>
                </a:solidFill>
              </a:rPr>
              <a:t>or 800-984-7492</a:t>
            </a:r>
          </a:p>
          <a:p>
            <a:pPr algn="l" defTabSz="753511">
              <a:lnSpc>
                <a:spcPct val="100000"/>
              </a:lnSpc>
              <a:defRPr/>
            </a:pPr>
            <a:r>
              <a:rPr lang="en-US" sz="3296" b="0" dirty="0">
                <a:solidFill>
                  <a:prstClr val="black"/>
                </a:solidFill>
              </a:rPr>
              <a:t>(VRS) 570-279-4590</a:t>
            </a:r>
          </a:p>
          <a:p>
            <a:pPr algn="l" defTabSz="753511">
              <a:lnSpc>
                <a:spcPct val="100000"/>
              </a:lnSpc>
              <a:defRPr/>
            </a:pPr>
            <a:r>
              <a:rPr lang="en-US" sz="3296" b="0" dirty="0">
                <a:solidFill>
                  <a:prstClr val="black"/>
                </a:solidFill>
              </a:rPr>
              <a:t>(</a:t>
            </a:r>
            <a:r>
              <a:rPr lang="en-US" sz="3296" b="0" dirty="0" err="1">
                <a:solidFill>
                  <a:prstClr val="black"/>
                </a:solidFill>
              </a:rPr>
              <a:t>Captel</a:t>
            </a:r>
            <a:r>
              <a:rPr lang="en-US" sz="3296" b="0" dirty="0">
                <a:solidFill>
                  <a:prstClr val="black"/>
                </a:solidFill>
              </a:rPr>
              <a:t>) 570-601-1429</a:t>
            </a:r>
          </a:p>
          <a:p>
            <a:pPr algn="l" defTabSz="753511">
              <a:lnSpc>
                <a:spcPct val="100000"/>
              </a:lnSpc>
              <a:defRPr/>
            </a:pPr>
            <a:r>
              <a:rPr lang="en-US" sz="3296" b="0" dirty="0">
                <a:solidFill>
                  <a:prstClr val="black"/>
                </a:solidFill>
                <a:hlinkClick r:id="rId3"/>
              </a:rPr>
              <a:t>mdion@cilncp.org</a:t>
            </a:r>
            <a:r>
              <a:rPr lang="en-US" sz="3296" b="0" dirty="0">
                <a:solidFill>
                  <a:prstClr val="black"/>
                </a:solidFill>
              </a:rPr>
              <a:t> </a:t>
            </a:r>
          </a:p>
          <a:p>
            <a:pPr algn="l" defTabSz="753511">
              <a:lnSpc>
                <a:spcPct val="100000"/>
              </a:lnSpc>
              <a:defRPr/>
            </a:pPr>
            <a:r>
              <a:rPr lang="en-US" sz="3296" b="0" dirty="0">
                <a:solidFill>
                  <a:prstClr val="black"/>
                </a:solidFill>
                <a:hlinkClick r:id="rId4" tooltip="http://www.cilncp.org/">
                  <a:extLst>
                    <a:ext uri="{A12FA001-AC4F-418D-AE19-62706E023703}">
                      <ahyp:hlinkClr xmlns:ahyp="http://schemas.microsoft.com/office/drawing/2018/hyperlinkcolor" val="tx"/>
                    </a:ext>
                  </a:extLst>
                </a:hlinkClick>
              </a:rPr>
              <a:t>http://www.cilncp.org</a:t>
            </a:r>
            <a:r>
              <a:rPr lang="en-US" sz="3296" b="0" dirty="0">
                <a:solidFill>
                  <a:prstClr val="black"/>
                </a:solidFill>
              </a:rPr>
              <a:t>  </a:t>
            </a:r>
          </a:p>
          <a:p>
            <a:pPr algn="l" defTabSz="753511">
              <a:lnSpc>
                <a:spcPct val="100000"/>
              </a:lnSpc>
              <a:defRPr/>
            </a:pPr>
            <a:endParaRPr lang="en-US" sz="3296" dirty="0">
              <a:solidFill>
                <a:prstClr val="black"/>
              </a:solidFill>
            </a:endParaRPr>
          </a:p>
          <a:p>
            <a:pPr algn="l" defTabSz="753511">
              <a:lnSpc>
                <a:spcPct val="100000"/>
              </a:lnSpc>
              <a:defRPr/>
            </a:pPr>
            <a:endParaRPr lang="en-US" sz="3955" dirty="0">
              <a:solidFill>
                <a:prstClr val="black"/>
              </a:solidFill>
            </a:endParaRPr>
          </a:p>
          <a:p>
            <a:pPr algn="l" defTabSz="753511">
              <a:lnSpc>
                <a:spcPct val="100000"/>
              </a:lnSpc>
              <a:defRPr/>
            </a:pPr>
            <a:endParaRPr lang="en-US" sz="3955" dirty="0">
              <a:solidFill>
                <a:prstClr val="black"/>
              </a:solidFill>
            </a:endParaRPr>
          </a:p>
          <a:p>
            <a:pPr algn="l" defTabSz="753511">
              <a:lnSpc>
                <a:spcPct val="100000"/>
              </a:lnSpc>
              <a:defRPr/>
            </a:pPr>
            <a:endParaRPr lang="en-US" sz="3955" dirty="0">
              <a:solidFill>
                <a:prstClr val="black"/>
              </a:solidFill>
            </a:endParaRPr>
          </a:p>
          <a:p>
            <a:pPr algn="l" defTabSz="753511">
              <a:lnSpc>
                <a:spcPct val="100000"/>
              </a:lnSpc>
              <a:defRPr/>
            </a:pPr>
            <a:endParaRPr lang="en-US" sz="3955" dirty="0">
              <a:solidFill>
                <a:prstClr val="black"/>
              </a:solidFill>
            </a:endParaRPr>
          </a:p>
          <a:p>
            <a:pPr algn="l" defTabSz="753511">
              <a:lnSpc>
                <a:spcPct val="100000"/>
              </a:lnSpc>
              <a:defRPr/>
            </a:pPr>
            <a:r>
              <a:rPr lang="en-US" sz="3955" dirty="0">
                <a:solidFill>
                  <a:prstClr val="black"/>
                </a:solidFill>
              </a:rPr>
              <a:t>German </a:t>
            </a:r>
            <a:r>
              <a:rPr lang="en-US" sz="3955" dirty="0" err="1">
                <a:solidFill>
                  <a:prstClr val="black"/>
                </a:solidFill>
              </a:rPr>
              <a:t>Parodi</a:t>
            </a:r>
            <a:endParaRPr lang="en-US" sz="3955" dirty="0">
              <a:solidFill>
                <a:prstClr val="black"/>
              </a:solidFill>
            </a:endParaRPr>
          </a:p>
          <a:p>
            <a:pPr algn="l" defTabSz="753511">
              <a:lnSpc>
                <a:spcPct val="100000"/>
              </a:lnSpc>
              <a:defRPr/>
            </a:pPr>
            <a:r>
              <a:rPr lang="en-US" sz="3955" dirty="0">
                <a:solidFill>
                  <a:prstClr val="black"/>
                </a:solidFill>
              </a:rPr>
              <a:t>Shaylin </a:t>
            </a:r>
            <a:r>
              <a:rPr lang="en-US" sz="3955" dirty="0" err="1">
                <a:solidFill>
                  <a:prstClr val="black"/>
                </a:solidFill>
              </a:rPr>
              <a:t>Sluzalis</a:t>
            </a:r>
            <a:endParaRPr lang="en-US" sz="3955" dirty="0">
              <a:solidFill>
                <a:prstClr val="black"/>
              </a:solidFill>
            </a:endParaRPr>
          </a:p>
          <a:p>
            <a:pPr algn="l" defTabSz="753511">
              <a:lnSpc>
                <a:spcPct val="100000"/>
              </a:lnSpc>
              <a:defRPr/>
            </a:pPr>
            <a:r>
              <a:rPr lang="en-US" sz="3296" b="0" dirty="0">
                <a:solidFill>
                  <a:prstClr val="black"/>
                </a:solidFill>
              </a:rPr>
              <a:t>Co-Executive Directors</a:t>
            </a:r>
          </a:p>
          <a:p>
            <a:pPr algn="l" defTabSz="753511">
              <a:lnSpc>
                <a:spcPct val="100000"/>
              </a:lnSpc>
              <a:defRPr/>
            </a:pPr>
            <a:r>
              <a:rPr lang="en-US" sz="3296" b="0" dirty="0">
                <a:solidFill>
                  <a:prstClr val="black"/>
                </a:solidFill>
              </a:rPr>
              <a:t>The Partnership for Inclusive Disaster Strategies</a:t>
            </a:r>
          </a:p>
          <a:p>
            <a:pPr algn="l" defTabSz="753511">
              <a:lnSpc>
                <a:spcPct val="100000"/>
              </a:lnSpc>
              <a:defRPr/>
            </a:pPr>
            <a:r>
              <a:rPr lang="en-US" sz="3296" b="0" dirty="0">
                <a:solidFill>
                  <a:prstClr val="black"/>
                </a:solidFill>
              </a:rPr>
              <a:t>(215) 971-0660</a:t>
            </a:r>
          </a:p>
          <a:p>
            <a:pPr algn="l" defTabSz="753511">
              <a:lnSpc>
                <a:spcPct val="100000"/>
              </a:lnSpc>
              <a:defRPr/>
            </a:pPr>
            <a:r>
              <a:rPr lang="en-US" sz="3296" b="0" dirty="0">
                <a:solidFill>
                  <a:prstClr val="black"/>
                </a:solidFill>
                <a:hlinkClick r:id="rId5"/>
              </a:rPr>
              <a:t>directors@disasterstrategies.org</a:t>
            </a:r>
            <a:endParaRPr lang="en-US" sz="3296" b="0" dirty="0">
              <a:solidFill>
                <a:prstClr val="black"/>
              </a:solidFill>
            </a:endParaRPr>
          </a:p>
          <a:p>
            <a:pPr algn="l" defTabSz="753511">
              <a:lnSpc>
                <a:spcPct val="100000"/>
              </a:lnSpc>
              <a:defRPr/>
            </a:pPr>
            <a:r>
              <a:rPr lang="en-US" sz="3296" b="0" dirty="0">
                <a:solidFill>
                  <a:prstClr val="black"/>
                </a:solidFill>
                <a:hlinkClick r:id="rId6"/>
              </a:rPr>
              <a:t>www.disasterstrategies.org</a:t>
            </a:r>
            <a:endParaRPr lang="en-US" sz="3296" b="0" dirty="0">
              <a:solidFill>
                <a:prstClr val="black"/>
              </a:solidFill>
            </a:endParaRPr>
          </a:p>
          <a:p>
            <a:pPr algn="l" defTabSz="753511">
              <a:lnSpc>
                <a:spcPct val="100000"/>
              </a:lnSpc>
              <a:defRPr/>
            </a:pPr>
            <a:endParaRPr lang="en-US" sz="3296" dirty="0">
              <a:solidFill>
                <a:prstClr val="black"/>
              </a:solidFill>
            </a:endParaRPr>
          </a:p>
          <a:p>
            <a:pPr algn="l" defTabSz="753511">
              <a:lnSpc>
                <a:spcPct val="100000"/>
              </a:lnSpc>
              <a:defRPr/>
            </a:pPr>
            <a:r>
              <a:rPr lang="en-US" sz="3955" dirty="0">
                <a:solidFill>
                  <a:prstClr val="black"/>
                </a:solidFill>
              </a:rPr>
              <a:t>Marcie Roth</a:t>
            </a:r>
          </a:p>
          <a:p>
            <a:pPr algn="l" defTabSz="753511">
              <a:lnSpc>
                <a:spcPct val="100000"/>
              </a:lnSpc>
              <a:defRPr/>
            </a:pPr>
            <a:r>
              <a:rPr lang="en-US" sz="3296" b="0" dirty="0">
                <a:solidFill>
                  <a:prstClr val="black"/>
                </a:solidFill>
              </a:rPr>
              <a:t>Executive Director and CEO</a:t>
            </a:r>
          </a:p>
          <a:p>
            <a:pPr algn="l" defTabSz="753511">
              <a:lnSpc>
                <a:spcPct val="100000"/>
              </a:lnSpc>
              <a:defRPr/>
            </a:pPr>
            <a:r>
              <a:rPr lang="en-US" sz="3296" b="0" dirty="0">
                <a:solidFill>
                  <a:prstClr val="black"/>
                </a:solidFill>
              </a:rPr>
              <a:t>World Institute on Disability </a:t>
            </a:r>
          </a:p>
          <a:p>
            <a:pPr algn="l" defTabSz="753511">
              <a:lnSpc>
                <a:spcPct val="100000"/>
              </a:lnSpc>
              <a:defRPr/>
            </a:pPr>
            <a:r>
              <a:rPr lang="en-US" sz="3296" b="0" dirty="0">
                <a:solidFill>
                  <a:prstClr val="black"/>
                </a:solidFill>
              </a:rPr>
              <a:t>(301) 717-7447</a:t>
            </a:r>
          </a:p>
          <a:p>
            <a:pPr algn="l" defTabSz="753511">
              <a:lnSpc>
                <a:spcPct val="100000"/>
              </a:lnSpc>
              <a:defRPr/>
            </a:pPr>
            <a:r>
              <a:rPr lang="en-US" sz="3296" b="0" dirty="0">
                <a:solidFill>
                  <a:prstClr val="black"/>
                </a:solidFill>
                <a:hlinkClick r:id="rId7"/>
              </a:rPr>
              <a:t>marcie@wid.org</a:t>
            </a:r>
            <a:r>
              <a:rPr lang="en-US" sz="3296" b="0" dirty="0">
                <a:solidFill>
                  <a:prstClr val="black"/>
                </a:solidFill>
              </a:rPr>
              <a:t> </a:t>
            </a:r>
          </a:p>
          <a:p>
            <a:pPr algn="l" defTabSz="753511">
              <a:lnSpc>
                <a:spcPct val="100000"/>
              </a:lnSpc>
              <a:defRPr/>
            </a:pPr>
            <a:r>
              <a:rPr lang="en-US" sz="3296" b="0" dirty="0">
                <a:solidFill>
                  <a:prstClr val="black"/>
                </a:solidFill>
                <a:hlinkClick r:id="rId8"/>
              </a:rPr>
              <a:t>www.wid.org</a:t>
            </a:r>
            <a:r>
              <a:rPr lang="en-US" sz="3296" b="0" dirty="0">
                <a:solidFill>
                  <a:prstClr val="black"/>
                </a:solidFill>
              </a:rPr>
              <a:t> </a:t>
            </a:r>
          </a:p>
        </p:txBody>
      </p:sp>
    </p:spTree>
    <p:extLst>
      <p:ext uri="{BB962C8B-B14F-4D97-AF65-F5344CB8AC3E}">
        <p14:creationId xmlns:p14="http://schemas.microsoft.com/office/powerpoint/2010/main" val="130536614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36574-884F-F848-88EB-5D53817C03FA}"/>
              </a:ext>
            </a:extLst>
          </p:cNvPr>
          <p:cNvSpPr txBox="1">
            <a:spLocks noGrp="1"/>
          </p:cNvSpPr>
          <p:nvPr>
            <p:ph type="title" idx="4294967295"/>
          </p:nvPr>
        </p:nvSpPr>
        <p:spPr>
          <a:xfrm>
            <a:off x="7431728" y="4484802"/>
            <a:ext cx="5241711" cy="1166621"/>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5352" tIns="75352" rIns="75352" bIns="75352" numCol="1" spcCol="38100" rtlCol="0" fromWordArt="0" anchor="t" anchorCtr="0" forceAA="0" compatLnSpc="1">
            <a:prstTxWarp prst="textNoShape">
              <a:avLst/>
            </a:prstTxWarp>
            <a:spAutoFit/>
          </a:bodyPr>
          <a:lstStyle/>
          <a:p>
            <a:pPr hangingPunct="0">
              <a:lnSpc>
                <a:spcPct val="100000"/>
              </a:lnSpc>
              <a:spcBef>
                <a:spcPts val="0"/>
              </a:spcBef>
              <a:defRPr/>
            </a:pPr>
            <a:r>
              <a:rPr lang="en-US" sz="6592" dirty="0">
                <a:solidFill>
                  <a:srgbClr val="000000"/>
                </a:solidFill>
                <a:latin typeface="Gill Sans MT"/>
                <a:ea typeface="Gill Sans MT"/>
                <a:cs typeface="Gill Sans MT"/>
                <a:sym typeface="Gill Sans MT"/>
              </a:rPr>
              <a:t>QUESTIONS? </a:t>
            </a:r>
          </a:p>
        </p:txBody>
      </p:sp>
    </p:spTree>
    <p:extLst>
      <p:ext uri="{BB962C8B-B14F-4D97-AF65-F5344CB8AC3E}">
        <p14:creationId xmlns:p14="http://schemas.microsoft.com/office/powerpoint/2010/main" val="110118479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1320-DBF0-4E38-858C-A8B6548FE0B2}"/>
              </a:ext>
            </a:extLst>
          </p:cNvPr>
          <p:cNvSpPr>
            <a:spLocks noGrp="1"/>
          </p:cNvSpPr>
          <p:nvPr>
            <p:ph type="title"/>
          </p:nvPr>
        </p:nvSpPr>
        <p:spPr>
          <a:xfrm>
            <a:off x="900910" y="714546"/>
            <a:ext cx="18369155" cy="1533514"/>
          </a:xfrm>
        </p:spPr>
        <p:txBody>
          <a:bodyPr vert="horz" lIns="91440" tIns="45720" rIns="91440" bIns="45720" rtlCol="0" anchor="b">
            <a:normAutofit/>
          </a:bodyPr>
          <a:lstStyle/>
          <a:p>
            <a:pPr algn="ctr">
              <a:lnSpc>
                <a:spcPct val="90000"/>
              </a:lnSpc>
              <a:spcBef>
                <a:spcPct val="0"/>
              </a:spcBef>
            </a:pPr>
            <a:r>
              <a:rPr lang="en-US" sz="8900" kern="1200" dirty="0">
                <a:solidFill>
                  <a:srgbClr val="FFFFFF"/>
                </a:solidFill>
                <a:latin typeface="+mj-lt"/>
                <a:ea typeface="+mj-ea"/>
                <a:cs typeface="+mj-cs"/>
              </a:rPr>
              <a:t>ACL Transition </a:t>
            </a:r>
            <a:r>
              <a:rPr lang="en-US" sz="8900" kern="1200" dirty="0" err="1">
                <a:solidFill>
                  <a:srgbClr val="FFFFFF"/>
                </a:solidFill>
                <a:latin typeface="+mj-lt"/>
                <a:ea typeface="+mj-ea"/>
                <a:cs typeface="+mj-cs"/>
              </a:rPr>
              <a:t>Servicess</a:t>
            </a:r>
            <a:r>
              <a:rPr lang="en-US" sz="8900" kern="1200" dirty="0">
                <a:solidFill>
                  <a:srgbClr val="FFFFFF"/>
                </a:solidFill>
                <a:latin typeface="+mj-lt"/>
                <a:ea typeface="+mj-ea"/>
                <a:cs typeface="+mj-cs"/>
              </a:rPr>
              <a:t> </a:t>
            </a:r>
          </a:p>
        </p:txBody>
      </p:sp>
      <p:pic>
        <p:nvPicPr>
          <p:cNvPr id="7" name="Picture 6"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6EA0D632-421E-4D33-8307-F2CB8E9AD278}"/>
              </a:ext>
            </a:extLst>
          </p:cNvPr>
          <p:cNvPicPr>
            <a:picLocks noChangeAspect="1"/>
          </p:cNvPicPr>
          <p:nvPr/>
        </p:nvPicPr>
        <p:blipFill>
          <a:blip r:embed="rId3"/>
          <a:stretch>
            <a:fillRect/>
          </a:stretch>
        </p:blipFill>
        <p:spPr>
          <a:xfrm>
            <a:off x="15679200" y="250582"/>
            <a:ext cx="2513992" cy="2881367"/>
          </a:xfrm>
          <a:prstGeom prst="rect">
            <a:avLst/>
          </a:prstGeom>
        </p:spPr>
      </p:pic>
      <p:pic>
        <p:nvPicPr>
          <p:cNvPr id="4" name="Picture 3" descr="An image of ACL Website showcasing how CILs Can Initiate Emergency Relocations and Transitions During the COVID-19 Pandemic. ">
            <a:hlinkClick r:id="rId4"/>
            <a:extLst>
              <a:ext uri="{FF2B5EF4-FFF2-40B4-BE49-F238E27FC236}">
                <a16:creationId xmlns:a16="http://schemas.microsoft.com/office/drawing/2014/main" id="{60E40579-95CD-4D1A-8CB6-7F6D275B6157}"/>
              </a:ext>
            </a:extLst>
          </p:cNvPr>
          <p:cNvPicPr>
            <a:picLocks noChangeAspect="1"/>
          </p:cNvPicPr>
          <p:nvPr/>
        </p:nvPicPr>
        <p:blipFill>
          <a:blip r:embed="rId5"/>
          <a:stretch>
            <a:fillRect/>
          </a:stretch>
        </p:blipFill>
        <p:spPr>
          <a:xfrm>
            <a:off x="1460834" y="469428"/>
            <a:ext cx="11996056" cy="9185676"/>
          </a:xfrm>
          <a:prstGeom prst="rect">
            <a:avLst/>
          </a:prstGeom>
        </p:spPr>
      </p:pic>
      <p:sp>
        <p:nvSpPr>
          <p:cNvPr id="27" name="TextBox 26">
            <a:extLst>
              <a:ext uri="{FF2B5EF4-FFF2-40B4-BE49-F238E27FC236}">
                <a16:creationId xmlns:a16="http://schemas.microsoft.com/office/drawing/2014/main" id="{934D565C-1E88-4BFD-B5CD-0F20486F6839}"/>
              </a:ext>
            </a:extLst>
          </p:cNvPr>
          <p:cNvSpPr txBox="1"/>
          <p:nvPr/>
        </p:nvSpPr>
        <p:spPr>
          <a:xfrm>
            <a:off x="3036540" y="10219122"/>
            <a:ext cx="104203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00FF"/>
                </a:solidFill>
              </a:rPr>
              <a:t>https://acl.gov/caretransitions</a:t>
            </a:r>
          </a:p>
        </p:txBody>
      </p:sp>
      <p:sp>
        <p:nvSpPr>
          <p:cNvPr id="30" name="TextBox 29">
            <a:extLst>
              <a:ext uri="{FF2B5EF4-FFF2-40B4-BE49-F238E27FC236}">
                <a16:creationId xmlns:a16="http://schemas.microsoft.com/office/drawing/2014/main" id="{204FDB7A-928E-420E-BC84-23053C10FF7D}"/>
              </a:ext>
            </a:extLst>
          </p:cNvPr>
          <p:cNvSpPr txBox="1"/>
          <p:nvPr/>
        </p:nvSpPr>
        <p:spPr>
          <a:xfrm>
            <a:off x="13041086" y="6433358"/>
            <a:ext cx="664028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rgbClr val="0000FF"/>
                </a:solidFill>
              </a:rPr>
              <a:t>https://www.ilru.org/training/cil-pandemic-response-how-cils-can-initiate-emergency-relocations-and-transitions-during</a:t>
            </a:r>
          </a:p>
        </p:txBody>
      </p:sp>
      <p:sp>
        <p:nvSpPr>
          <p:cNvPr id="31" name="TextBox 30">
            <a:extLst>
              <a:ext uri="{FF2B5EF4-FFF2-40B4-BE49-F238E27FC236}">
                <a16:creationId xmlns:a16="http://schemas.microsoft.com/office/drawing/2014/main" id="{88AB286E-1DA6-4AE6-A5CD-B5C97ABFDF5E}"/>
              </a:ext>
            </a:extLst>
          </p:cNvPr>
          <p:cNvSpPr txBox="1"/>
          <p:nvPr/>
        </p:nvSpPr>
        <p:spPr>
          <a:xfrm>
            <a:off x="12888687" y="4111648"/>
            <a:ext cx="6106887"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b="1" i="0" dirty="0">
                <a:solidFill>
                  <a:srgbClr val="162A83"/>
                </a:solidFill>
                <a:effectLst/>
                <a:latin typeface="Tahoma" panose="020B0604030504040204" pitchFamily="34" charset="0"/>
              </a:rPr>
              <a:t>CIL Pandemic Response: How CILs Can Initiate Emergency Relocations and Transitions During the COVID-19 Pandemic</a:t>
            </a:r>
          </a:p>
        </p:txBody>
      </p:sp>
    </p:spTree>
    <p:extLst>
      <p:ext uri="{BB962C8B-B14F-4D97-AF65-F5344CB8AC3E}">
        <p14:creationId xmlns:p14="http://schemas.microsoft.com/office/powerpoint/2010/main" val="2043860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7"/>
          <p:cNvSpPr txBox="1">
            <a:spLocks noGrp="1"/>
          </p:cNvSpPr>
          <p:nvPr>
            <p:ph type="title" idx="4294967295"/>
          </p:nvPr>
        </p:nvSpPr>
        <p:spPr>
          <a:xfrm>
            <a:off x="2588815" y="244474"/>
            <a:ext cx="15963900" cy="1015664"/>
          </a:xfrm>
          <a:prstGeom prst="rect">
            <a:avLst/>
          </a:prstGeom>
        </p:spPr>
        <p:txBody>
          <a:bodyPr lIns="45719" tIns="45719" rIns="45719" bIns="45719"/>
          <a:lstStyle>
            <a:lvl1pPr>
              <a:defRPr sz="6000" b="1"/>
            </a:lvl1pPr>
          </a:lstStyle>
          <a:p>
            <a:r>
              <a:rPr dirty="0"/>
              <a:t>Advocates Respond to FEMA Sheltering Funding</a:t>
            </a:r>
          </a:p>
        </p:txBody>
      </p:sp>
      <p:sp>
        <p:nvSpPr>
          <p:cNvPr id="68" name="object 4"/>
          <p:cNvSpPr txBox="1"/>
          <p:nvPr/>
        </p:nvSpPr>
        <p:spPr>
          <a:xfrm>
            <a:off x="585064" y="1290405"/>
            <a:ext cx="4275967"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262890" algn="ctr">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No Data</a:t>
            </a:r>
            <a:endParaRPr dirty="0">
              <a:latin typeface="+mj-lt"/>
            </a:endParaRPr>
          </a:p>
        </p:txBody>
      </p:sp>
      <p:sp>
        <p:nvSpPr>
          <p:cNvPr id="71" name="object 4"/>
          <p:cNvSpPr txBox="1"/>
          <p:nvPr/>
        </p:nvSpPr>
        <p:spPr>
          <a:xfrm>
            <a:off x="585064" y="2222372"/>
            <a:ext cx="4275967" cy="861774"/>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262890" algn="ctr">
              <a:spcBef>
                <a:spcPts val="4600"/>
              </a:spcBef>
              <a:defRPr sz="3200" b="1" spc="-6">
                <a:solidFill>
                  <a:srgbClr val="FFFFFF"/>
                </a:solidFill>
                <a:latin typeface="Montserrat Black"/>
                <a:ea typeface="Montserrat Black"/>
                <a:cs typeface="Montserrat Black"/>
                <a:sym typeface="Montserrat Black"/>
              </a:defRPr>
            </a:lvl1pPr>
          </a:lstStyle>
          <a:p>
            <a:r>
              <a:rPr sz="2800" dirty="0">
                <a:latin typeface="+mj-lt"/>
              </a:rPr>
              <a:t>Infections in Long Term Care Facilities</a:t>
            </a:r>
          </a:p>
        </p:txBody>
      </p:sp>
      <p:sp>
        <p:nvSpPr>
          <p:cNvPr id="74" name="object 4"/>
          <p:cNvSpPr txBox="1"/>
          <p:nvPr/>
        </p:nvSpPr>
        <p:spPr>
          <a:xfrm>
            <a:off x="4973978" y="1290405"/>
            <a:ext cx="4462147"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lgn="ctr">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No Data</a:t>
            </a:r>
            <a:endParaRPr dirty="0">
              <a:latin typeface="+mj-lt"/>
            </a:endParaRPr>
          </a:p>
        </p:txBody>
      </p:sp>
      <p:sp>
        <p:nvSpPr>
          <p:cNvPr id="75" name="object 4"/>
          <p:cNvSpPr txBox="1"/>
          <p:nvPr/>
        </p:nvSpPr>
        <p:spPr>
          <a:xfrm>
            <a:off x="4973979" y="2222372"/>
            <a:ext cx="4462148" cy="861774"/>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lgn="ctr">
              <a:spcBef>
                <a:spcPts val="4600"/>
              </a:spcBef>
              <a:defRPr sz="3200" b="1" spc="-6">
                <a:solidFill>
                  <a:srgbClr val="FFFFFF"/>
                </a:solidFill>
                <a:latin typeface="Montserrat Black"/>
                <a:ea typeface="Montserrat Black"/>
                <a:cs typeface="Montserrat Black"/>
                <a:sym typeface="Montserrat Black"/>
              </a:defRPr>
            </a:lvl1pPr>
          </a:lstStyle>
          <a:p>
            <a:r>
              <a:rPr sz="2800" dirty="0">
                <a:latin typeface="+mj-lt"/>
              </a:rPr>
              <a:t>Deaths Long Term Care  Facilities</a:t>
            </a:r>
          </a:p>
        </p:txBody>
      </p:sp>
      <p:sp>
        <p:nvSpPr>
          <p:cNvPr id="63" name="object 13"/>
          <p:cNvSpPr txBox="1"/>
          <p:nvPr/>
        </p:nvSpPr>
        <p:spPr>
          <a:xfrm>
            <a:off x="585064" y="3352606"/>
            <a:ext cx="8851060" cy="1305486"/>
          </a:xfrm>
          <a:prstGeom prst="rect">
            <a:avLst/>
          </a:prstGeom>
          <a:ln w="1047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72720">
              <a:spcBef>
                <a:spcPts val="1700"/>
              </a:spcBef>
              <a:defRPr sz="3900" b="1" spc="-5">
                <a:latin typeface="Montserrat"/>
                <a:ea typeface="Montserrat"/>
                <a:cs typeface="Montserrat"/>
                <a:sym typeface="Montserrat"/>
              </a:defRPr>
            </a:pPr>
            <a:r>
              <a:rPr dirty="0">
                <a:latin typeface="+mj-lt"/>
              </a:rPr>
              <a:t>APRIL</a:t>
            </a:r>
            <a:r>
              <a:rPr spc="-30" dirty="0">
                <a:latin typeface="+mj-lt"/>
              </a:rPr>
              <a:t> </a:t>
            </a:r>
            <a:r>
              <a:rPr spc="0" dirty="0">
                <a:latin typeface="+mj-lt"/>
              </a:rPr>
              <a:t>3,</a:t>
            </a:r>
            <a:r>
              <a:rPr spc="-25" dirty="0">
                <a:latin typeface="+mj-lt"/>
              </a:rPr>
              <a:t> </a:t>
            </a:r>
            <a:r>
              <a:rPr spc="-10" dirty="0">
                <a:latin typeface="+mj-lt"/>
              </a:rPr>
              <a:t>2020</a:t>
            </a:r>
          </a:p>
          <a:p>
            <a:pPr indent="255904">
              <a:spcBef>
                <a:spcPts val="200"/>
              </a:spcBef>
              <a:defRPr sz="2400" spc="15">
                <a:latin typeface="Montserrat"/>
                <a:ea typeface="Montserrat"/>
                <a:cs typeface="Montserrat"/>
                <a:sym typeface="Montserrat"/>
              </a:defRPr>
            </a:pPr>
            <a:r>
              <a:rPr sz="2000" dirty="0">
                <a:latin typeface="+mj-lt"/>
              </a:rPr>
              <a:t>FROM:</a:t>
            </a:r>
            <a:r>
              <a:rPr sz="2000" spc="-10" dirty="0">
                <a:latin typeface="+mj-lt"/>
              </a:rPr>
              <a:t> </a:t>
            </a:r>
            <a:r>
              <a:rPr sz="2000" spc="10" dirty="0">
                <a:latin typeface="+mj-lt"/>
              </a:rPr>
              <a:t>Mary</a:t>
            </a:r>
            <a:r>
              <a:rPr lang="en-US" sz="2000" spc="10" dirty="0">
                <a:latin typeface="+mj-lt"/>
              </a:rPr>
              <a:t> </a:t>
            </a:r>
            <a:r>
              <a:rPr sz="2000" spc="10" dirty="0">
                <a:latin typeface="+mj-lt"/>
              </a:rPr>
              <a:t>Anne</a:t>
            </a:r>
            <a:r>
              <a:rPr sz="2000" spc="-5" dirty="0">
                <a:latin typeface="+mj-lt"/>
              </a:rPr>
              <a:t> </a:t>
            </a:r>
            <a:r>
              <a:rPr sz="2000" spc="-10" dirty="0">
                <a:latin typeface="+mj-lt"/>
              </a:rPr>
              <a:t>Tierney,</a:t>
            </a:r>
            <a:r>
              <a:rPr sz="2000" spc="-5" dirty="0">
                <a:latin typeface="+mj-lt"/>
              </a:rPr>
              <a:t> </a:t>
            </a:r>
            <a:r>
              <a:rPr sz="2000" dirty="0">
                <a:latin typeface="+mj-lt"/>
              </a:rPr>
              <a:t>FEMA</a:t>
            </a:r>
            <a:r>
              <a:rPr sz="2000" spc="-5" dirty="0">
                <a:latin typeface="+mj-lt"/>
              </a:rPr>
              <a:t> </a:t>
            </a:r>
            <a:r>
              <a:rPr sz="2000" spc="10" dirty="0">
                <a:latin typeface="+mj-lt"/>
              </a:rPr>
              <a:t>Regional</a:t>
            </a:r>
            <a:r>
              <a:rPr sz="2000" spc="-5" dirty="0">
                <a:latin typeface="+mj-lt"/>
              </a:rPr>
              <a:t> </a:t>
            </a:r>
            <a:r>
              <a:rPr sz="2000" spc="5" dirty="0">
                <a:latin typeface="+mj-lt"/>
              </a:rPr>
              <a:t>Administrator</a:t>
            </a:r>
          </a:p>
          <a:p>
            <a:pPr indent="255904">
              <a:spcBef>
                <a:spcPts val="500"/>
              </a:spcBef>
              <a:defRPr sz="2400">
                <a:latin typeface="Montserrat"/>
                <a:ea typeface="Montserrat"/>
                <a:cs typeface="Montserrat"/>
                <a:sym typeface="Montserrat"/>
              </a:defRPr>
            </a:pPr>
            <a:r>
              <a:rPr sz="2000" dirty="0">
                <a:latin typeface="+mj-lt"/>
              </a:rPr>
              <a:t>TO:</a:t>
            </a:r>
            <a:r>
              <a:rPr sz="2000" spc="-5" dirty="0">
                <a:latin typeface="+mj-lt"/>
              </a:rPr>
              <a:t> </a:t>
            </a:r>
            <a:r>
              <a:rPr sz="2000" spc="5" dirty="0">
                <a:latin typeface="+mj-lt"/>
              </a:rPr>
              <a:t>David</a:t>
            </a:r>
            <a:r>
              <a:rPr sz="2000" spc="-5" dirty="0">
                <a:latin typeface="+mj-lt"/>
              </a:rPr>
              <a:t> </a:t>
            </a:r>
            <a:r>
              <a:rPr sz="2000" spc="25" dirty="0">
                <a:latin typeface="+mj-lt"/>
              </a:rPr>
              <a:t>Padfield,</a:t>
            </a:r>
            <a:r>
              <a:rPr sz="2000" spc="-5" dirty="0">
                <a:latin typeface="+mj-lt"/>
              </a:rPr>
              <a:t> </a:t>
            </a:r>
            <a:r>
              <a:rPr sz="2000" spc="10" dirty="0">
                <a:latin typeface="+mj-lt"/>
              </a:rPr>
              <a:t>PEMA</a:t>
            </a:r>
          </a:p>
        </p:txBody>
      </p:sp>
      <p:sp>
        <p:nvSpPr>
          <p:cNvPr id="64" name="object 10"/>
          <p:cNvSpPr txBox="1"/>
          <p:nvPr/>
        </p:nvSpPr>
        <p:spPr>
          <a:xfrm>
            <a:off x="585064" y="4752878"/>
            <a:ext cx="9477272" cy="5503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234950">
              <a:lnSpc>
                <a:spcPct val="111300"/>
              </a:lnSpc>
              <a:tabLst>
                <a:tab pos="368300" algn="l"/>
              </a:tabLst>
              <a:defRPr sz="4800" b="1" spc="-20">
                <a:latin typeface="Montserrat"/>
                <a:ea typeface="Montserrat"/>
                <a:cs typeface="Montserrat"/>
                <a:sym typeface="Montserrat"/>
              </a:defRPr>
            </a:pPr>
            <a:r>
              <a:rPr dirty="0">
                <a:latin typeface="+mj-lt"/>
              </a:rPr>
              <a:t>FEMA Approves </a:t>
            </a:r>
            <a:endParaRPr lang="en-US" dirty="0">
              <a:latin typeface="+mj-lt"/>
            </a:endParaRPr>
          </a:p>
          <a:p>
            <a:pPr marR="234950">
              <a:lnSpc>
                <a:spcPct val="111300"/>
              </a:lnSpc>
              <a:tabLst>
                <a:tab pos="368300" algn="l"/>
              </a:tabLst>
              <a:defRPr sz="4800" b="1" spc="-20">
                <a:latin typeface="Montserrat"/>
                <a:ea typeface="Montserrat"/>
                <a:cs typeface="Montserrat"/>
                <a:sym typeface="Montserrat"/>
              </a:defRPr>
            </a:pPr>
            <a:r>
              <a:rPr dirty="0">
                <a:latin typeface="+mj-lt"/>
              </a:rPr>
              <a:t>Category B </a:t>
            </a:r>
            <a:r>
              <a:rPr spc="5" dirty="0">
                <a:latin typeface="+mj-lt"/>
              </a:rPr>
              <a:t>Funding </a:t>
            </a:r>
            <a:endParaRPr lang="en-US" spc="5" dirty="0">
              <a:latin typeface="+mj-lt"/>
            </a:endParaRPr>
          </a:p>
          <a:p>
            <a:pPr marR="234950">
              <a:lnSpc>
                <a:spcPct val="111300"/>
              </a:lnSpc>
              <a:tabLst>
                <a:tab pos="368300" algn="l"/>
              </a:tabLst>
              <a:defRPr sz="4800" b="1" spc="-20">
                <a:latin typeface="Montserrat"/>
                <a:ea typeface="Montserrat"/>
                <a:cs typeface="Montserrat"/>
                <a:sym typeface="Montserrat"/>
              </a:defRPr>
            </a:pPr>
            <a:r>
              <a:rPr sz="3700" spc="3" dirty="0">
                <a:latin typeface="+mj-lt"/>
              </a:rPr>
              <a:t>(</a:t>
            </a:r>
            <a:r>
              <a:rPr sz="3700" spc="-3" dirty="0">
                <a:latin typeface="+mj-lt"/>
              </a:rPr>
              <a:t>Non-congregate </a:t>
            </a:r>
            <a:r>
              <a:rPr sz="3700" spc="-790" dirty="0">
                <a:latin typeface="+mj-lt"/>
              </a:rPr>
              <a:t> </a:t>
            </a:r>
            <a:r>
              <a:rPr sz="3700" spc="-7" dirty="0">
                <a:latin typeface="+mj-lt"/>
              </a:rPr>
              <a:t>sheltering)</a:t>
            </a:r>
          </a:p>
          <a:p>
            <a:pPr marR="5080" lvl="2">
              <a:spcBef>
                <a:spcPts val="1500"/>
              </a:spcBef>
              <a:tabLst>
                <a:tab pos="368300" algn="l"/>
              </a:tabLst>
              <a:defRPr sz="4800">
                <a:latin typeface="Montserrat"/>
                <a:ea typeface="Montserrat"/>
                <a:cs typeface="Montserrat"/>
                <a:sym typeface="Montserrat"/>
              </a:defRPr>
            </a:pPr>
            <a:r>
              <a:rPr sz="4000" dirty="0">
                <a:latin typeface="+mj-lt"/>
              </a:rPr>
              <a:t>Limited </a:t>
            </a:r>
            <a:r>
              <a:rPr sz="4000" spc="-40" dirty="0">
                <a:latin typeface="+mj-lt"/>
              </a:rPr>
              <a:t>to:</a:t>
            </a:r>
          </a:p>
          <a:p>
            <a:pPr marL="1485900" marR="5080" lvl="2" indent="-571500">
              <a:spcBef>
                <a:spcPts val="1500"/>
              </a:spcBef>
              <a:buSzPct val="125316"/>
              <a:buFont typeface="Arial"/>
              <a:buChar char="•"/>
              <a:tabLst>
                <a:tab pos="368300" algn="l"/>
              </a:tabLst>
              <a:defRPr sz="4800" spc="-5">
                <a:latin typeface="Montserrat"/>
                <a:ea typeface="Montserrat"/>
                <a:cs typeface="Montserrat"/>
                <a:sym typeface="Montserrat"/>
              </a:defRPr>
            </a:pPr>
            <a:r>
              <a:rPr sz="4000" dirty="0">
                <a:latin typeface="+mj-lt"/>
              </a:rPr>
              <a:t>“homeless” </a:t>
            </a:r>
          </a:p>
          <a:p>
            <a:pPr marL="1485900" marR="5080" lvl="2" indent="-571500">
              <a:spcBef>
                <a:spcPts val="1500"/>
              </a:spcBef>
              <a:buSzPct val="125316"/>
              <a:buFont typeface="Arial"/>
              <a:buChar char="•"/>
              <a:tabLst>
                <a:tab pos="368300" algn="l"/>
              </a:tabLst>
              <a:defRPr sz="4800" spc="60">
                <a:latin typeface="Montserrat"/>
                <a:ea typeface="Montserrat"/>
                <a:cs typeface="Montserrat"/>
                <a:sym typeface="Montserrat"/>
              </a:defRPr>
            </a:pPr>
            <a:r>
              <a:rPr sz="4000" dirty="0">
                <a:latin typeface="+mj-lt"/>
              </a:rPr>
              <a:t>first </a:t>
            </a:r>
            <a:r>
              <a:rPr sz="4000" spc="-5" dirty="0">
                <a:latin typeface="+mj-lt"/>
              </a:rPr>
              <a:t>responders </a:t>
            </a:r>
            <a:r>
              <a:rPr sz="4000" spc="-1018" dirty="0">
                <a:latin typeface="+mj-lt"/>
              </a:rPr>
              <a:t> </a:t>
            </a:r>
          </a:p>
          <a:p>
            <a:pPr marL="1485900" marR="5080" lvl="2" indent="-571500">
              <a:spcBef>
                <a:spcPts val="1500"/>
              </a:spcBef>
              <a:buSzPct val="125316"/>
              <a:buFont typeface="Arial"/>
              <a:buChar char="•"/>
              <a:tabLst>
                <a:tab pos="368300" algn="l"/>
              </a:tabLst>
              <a:defRPr sz="4800" spc="-10">
                <a:latin typeface="Montserrat"/>
                <a:ea typeface="Montserrat"/>
                <a:cs typeface="Montserrat"/>
                <a:sym typeface="Montserrat"/>
              </a:defRPr>
            </a:pPr>
            <a:r>
              <a:rPr sz="4000" dirty="0">
                <a:latin typeface="+mj-lt"/>
              </a:rPr>
              <a:t>healthcare</a:t>
            </a:r>
            <a:r>
              <a:rPr sz="4000" spc="0" dirty="0">
                <a:latin typeface="+mj-lt"/>
              </a:rPr>
              <a:t> </a:t>
            </a:r>
            <a:r>
              <a:rPr sz="4000" spc="-25" dirty="0">
                <a:latin typeface="+mj-lt"/>
              </a:rPr>
              <a:t>workers</a:t>
            </a:r>
          </a:p>
        </p:txBody>
      </p:sp>
      <p:sp>
        <p:nvSpPr>
          <p:cNvPr id="22" name="object 4">
            <a:extLst>
              <a:ext uri="{FF2B5EF4-FFF2-40B4-BE49-F238E27FC236}">
                <a16:creationId xmlns:a16="http://schemas.microsoft.com/office/drawing/2014/main" id="{7115D0E3-3889-4B59-8BD0-5C19C6D6823E}"/>
              </a:ext>
            </a:extLst>
          </p:cNvPr>
          <p:cNvSpPr txBox="1"/>
          <p:nvPr/>
        </p:nvSpPr>
        <p:spPr>
          <a:xfrm>
            <a:off x="10570765" y="1290405"/>
            <a:ext cx="4275967"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262890" algn="ctr">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No Data</a:t>
            </a:r>
            <a:endParaRPr dirty="0">
              <a:latin typeface="+mj-lt"/>
            </a:endParaRPr>
          </a:p>
        </p:txBody>
      </p:sp>
      <p:sp>
        <p:nvSpPr>
          <p:cNvPr id="23" name="object 4">
            <a:extLst>
              <a:ext uri="{FF2B5EF4-FFF2-40B4-BE49-F238E27FC236}">
                <a16:creationId xmlns:a16="http://schemas.microsoft.com/office/drawing/2014/main" id="{A650C334-CEC0-401A-964A-56D99D76E896}"/>
              </a:ext>
            </a:extLst>
          </p:cNvPr>
          <p:cNvSpPr txBox="1"/>
          <p:nvPr/>
        </p:nvSpPr>
        <p:spPr>
          <a:xfrm>
            <a:off x="10570765" y="2222372"/>
            <a:ext cx="4275967" cy="861774"/>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262890" algn="ctr">
              <a:spcBef>
                <a:spcPts val="4600"/>
              </a:spcBef>
              <a:defRPr sz="3200" b="1" spc="-6">
                <a:solidFill>
                  <a:srgbClr val="FFFFFF"/>
                </a:solidFill>
                <a:latin typeface="Montserrat Black"/>
                <a:ea typeface="Montserrat Black"/>
                <a:cs typeface="Montserrat Black"/>
                <a:sym typeface="Montserrat Black"/>
              </a:defRPr>
            </a:lvl1pPr>
          </a:lstStyle>
          <a:p>
            <a:r>
              <a:rPr sz="2800" dirty="0">
                <a:latin typeface="+mj-lt"/>
              </a:rPr>
              <a:t>Infections in Long Term Care Facilities</a:t>
            </a:r>
          </a:p>
        </p:txBody>
      </p:sp>
      <p:sp>
        <p:nvSpPr>
          <p:cNvPr id="24" name="object 4">
            <a:extLst>
              <a:ext uri="{FF2B5EF4-FFF2-40B4-BE49-F238E27FC236}">
                <a16:creationId xmlns:a16="http://schemas.microsoft.com/office/drawing/2014/main" id="{97D76377-A4D7-41D5-8EEF-C388FDD05051}"/>
              </a:ext>
            </a:extLst>
          </p:cNvPr>
          <p:cNvSpPr txBox="1"/>
          <p:nvPr/>
        </p:nvSpPr>
        <p:spPr>
          <a:xfrm>
            <a:off x="14959679" y="1290405"/>
            <a:ext cx="4462147" cy="90170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lgn="ctr">
              <a:spcBef>
                <a:spcPts val="4600"/>
              </a:spcBef>
              <a:defRPr sz="5900" b="1" spc="-12">
                <a:solidFill>
                  <a:srgbClr val="FFFFFF"/>
                </a:solidFill>
                <a:latin typeface="Montserrat Black"/>
                <a:ea typeface="Montserrat Black"/>
                <a:cs typeface="Montserrat Black"/>
                <a:sym typeface="Montserrat Black"/>
              </a:defRPr>
            </a:lvl1pPr>
          </a:lstStyle>
          <a:p>
            <a:r>
              <a:rPr lang="en-US">
                <a:latin typeface="+mj-lt"/>
              </a:rPr>
              <a:t>No Data</a:t>
            </a:r>
            <a:endParaRPr dirty="0">
              <a:latin typeface="+mj-lt"/>
            </a:endParaRPr>
          </a:p>
        </p:txBody>
      </p:sp>
      <p:sp>
        <p:nvSpPr>
          <p:cNvPr id="25" name="object 4">
            <a:extLst>
              <a:ext uri="{FF2B5EF4-FFF2-40B4-BE49-F238E27FC236}">
                <a16:creationId xmlns:a16="http://schemas.microsoft.com/office/drawing/2014/main" id="{FD4B4CAE-E1D6-4AC1-92EF-9C2213D78388}"/>
              </a:ext>
            </a:extLst>
          </p:cNvPr>
          <p:cNvSpPr txBox="1"/>
          <p:nvPr/>
        </p:nvSpPr>
        <p:spPr>
          <a:xfrm>
            <a:off x="14959680" y="2222372"/>
            <a:ext cx="4462148" cy="861774"/>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lgn="ctr">
              <a:spcBef>
                <a:spcPts val="4600"/>
              </a:spcBef>
              <a:defRPr sz="3200" b="1" spc="-6">
                <a:solidFill>
                  <a:srgbClr val="FFFFFF"/>
                </a:solidFill>
                <a:latin typeface="Montserrat Black"/>
                <a:ea typeface="Montserrat Black"/>
                <a:cs typeface="Montserrat Black"/>
                <a:sym typeface="Montserrat Black"/>
              </a:defRPr>
            </a:lvl1pPr>
          </a:lstStyle>
          <a:p>
            <a:r>
              <a:rPr sz="2800" dirty="0">
                <a:latin typeface="+mj-lt"/>
              </a:rPr>
              <a:t>Deaths Long Term Care  Facilities</a:t>
            </a:r>
          </a:p>
        </p:txBody>
      </p:sp>
      <p:sp>
        <p:nvSpPr>
          <p:cNvPr id="65" name="object 5"/>
          <p:cNvSpPr txBox="1"/>
          <p:nvPr/>
        </p:nvSpPr>
        <p:spPr>
          <a:xfrm>
            <a:off x="10570765" y="3367958"/>
            <a:ext cx="8851059" cy="1305486"/>
          </a:xfrm>
          <a:prstGeom prst="rect">
            <a:avLst/>
          </a:prstGeom>
          <a:ln w="1047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73354">
              <a:spcBef>
                <a:spcPts val="1700"/>
              </a:spcBef>
              <a:defRPr sz="3900" b="1" spc="-55">
                <a:latin typeface="Montserrat"/>
                <a:ea typeface="Montserrat"/>
                <a:cs typeface="Montserrat"/>
                <a:sym typeface="Montserrat"/>
              </a:defRPr>
            </a:pPr>
            <a:r>
              <a:rPr dirty="0">
                <a:latin typeface="+mj-lt"/>
              </a:rPr>
              <a:t>MAY</a:t>
            </a:r>
            <a:r>
              <a:rPr spc="-25" dirty="0">
                <a:latin typeface="+mj-lt"/>
              </a:rPr>
              <a:t> </a:t>
            </a:r>
            <a:r>
              <a:rPr spc="0" dirty="0">
                <a:latin typeface="+mj-lt"/>
              </a:rPr>
              <a:t>13,</a:t>
            </a:r>
            <a:r>
              <a:rPr spc="-25" dirty="0">
                <a:latin typeface="+mj-lt"/>
              </a:rPr>
              <a:t> </a:t>
            </a:r>
            <a:r>
              <a:rPr spc="-10" dirty="0">
                <a:latin typeface="+mj-lt"/>
              </a:rPr>
              <a:t>2020</a:t>
            </a:r>
          </a:p>
          <a:p>
            <a:pPr indent="257175">
              <a:spcBef>
                <a:spcPts val="200"/>
              </a:spcBef>
              <a:defRPr sz="2400" spc="15">
                <a:latin typeface="Montserrat"/>
                <a:ea typeface="Montserrat"/>
                <a:cs typeface="Montserrat"/>
                <a:sym typeface="Montserrat"/>
              </a:defRPr>
            </a:pPr>
            <a:r>
              <a:rPr sz="2000" dirty="0">
                <a:latin typeface="+mj-lt"/>
              </a:rPr>
              <a:t>FROM:</a:t>
            </a:r>
            <a:r>
              <a:rPr sz="2000" spc="-20" dirty="0">
                <a:latin typeface="+mj-lt"/>
              </a:rPr>
              <a:t> </a:t>
            </a:r>
            <a:r>
              <a:rPr sz="2000" spc="5" dirty="0">
                <a:latin typeface="+mj-lt"/>
              </a:rPr>
              <a:t>Misty</a:t>
            </a:r>
            <a:r>
              <a:rPr sz="2000" spc="-20" dirty="0">
                <a:latin typeface="+mj-lt"/>
              </a:rPr>
              <a:t> </a:t>
            </a:r>
            <a:r>
              <a:rPr sz="2000" spc="10" dirty="0">
                <a:latin typeface="+mj-lt"/>
              </a:rPr>
              <a:t>Dion</a:t>
            </a:r>
          </a:p>
          <a:p>
            <a:pPr indent="257175">
              <a:spcBef>
                <a:spcPts val="500"/>
              </a:spcBef>
              <a:defRPr sz="2400">
                <a:latin typeface="Montserrat"/>
                <a:ea typeface="Montserrat"/>
                <a:cs typeface="Montserrat"/>
                <a:sym typeface="Montserrat"/>
              </a:defRPr>
            </a:pPr>
            <a:r>
              <a:rPr sz="2000" dirty="0">
                <a:latin typeface="+mj-lt"/>
              </a:rPr>
              <a:t>TO:</a:t>
            </a:r>
            <a:r>
              <a:rPr sz="2000" spc="5" dirty="0">
                <a:latin typeface="+mj-lt"/>
              </a:rPr>
              <a:t> </a:t>
            </a:r>
            <a:r>
              <a:rPr sz="2000" dirty="0">
                <a:latin typeface="+mj-lt"/>
              </a:rPr>
              <a:t>Pennsylvania</a:t>
            </a:r>
            <a:r>
              <a:rPr sz="2000" spc="5" dirty="0">
                <a:latin typeface="+mj-lt"/>
              </a:rPr>
              <a:t> </a:t>
            </a:r>
            <a:r>
              <a:rPr sz="2000" dirty="0">
                <a:latin typeface="+mj-lt"/>
              </a:rPr>
              <a:t>State</a:t>
            </a:r>
            <a:r>
              <a:rPr sz="2000" spc="10" dirty="0">
                <a:latin typeface="+mj-lt"/>
              </a:rPr>
              <a:t> </a:t>
            </a:r>
            <a:r>
              <a:rPr sz="2000" spc="15" dirty="0">
                <a:latin typeface="+mj-lt"/>
              </a:rPr>
              <a:t>&amp;</a:t>
            </a:r>
            <a:r>
              <a:rPr sz="2000" spc="5" dirty="0">
                <a:latin typeface="+mj-lt"/>
              </a:rPr>
              <a:t> </a:t>
            </a:r>
            <a:r>
              <a:rPr sz="2000" spc="-5" dirty="0">
                <a:latin typeface="+mj-lt"/>
              </a:rPr>
              <a:t>County</a:t>
            </a:r>
            <a:r>
              <a:rPr sz="2000" spc="10" dirty="0">
                <a:latin typeface="+mj-lt"/>
              </a:rPr>
              <a:t> </a:t>
            </a:r>
            <a:r>
              <a:rPr sz="2000" spc="30" dirty="0">
                <a:latin typeface="+mj-lt"/>
              </a:rPr>
              <a:t>Officials</a:t>
            </a:r>
          </a:p>
        </p:txBody>
      </p:sp>
      <p:sp>
        <p:nvSpPr>
          <p:cNvPr id="66" name="object 10"/>
          <p:cNvSpPr txBox="1"/>
          <p:nvPr/>
        </p:nvSpPr>
        <p:spPr>
          <a:xfrm>
            <a:off x="10570765" y="4752878"/>
            <a:ext cx="8851059" cy="5059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R="5080">
              <a:lnSpc>
                <a:spcPct val="111300"/>
              </a:lnSpc>
              <a:tabLst>
                <a:tab pos="368300" algn="l"/>
              </a:tabLst>
              <a:defRPr sz="4800" b="1" spc="-5">
                <a:latin typeface="Montserrat"/>
                <a:ea typeface="Montserrat"/>
                <a:cs typeface="Montserrat"/>
                <a:sym typeface="Montserrat"/>
              </a:defRPr>
            </a:pPr>
            <a:r>
              <a:rPr dirty="0">
                <a:latin typeface="+mj-lt"/>
              </a:rPr>
              <a:t>PA Advocates Ask </a:t>
            </a:r>
            <a:r>
              <a:rPr spc="35" dirty="0">
                <a:latin typeface="+mj-lt"/>
              </a:rPr>
              <a:t>Officials for </a:t>
            </a:r>
            <a:r>
              <a:rPr dirty="0">
                <a:latin typeface="+mj-lt"/>
              </a:rPr>
              <a:t>Emergency Relocations</a:t>
            </a:r>
            <a:endParaRPr lang="en-US" dirty="0">
              <a:latin typeface="+mj-lt"/>
            </a:endParaRPr>
          </a:p>
          <a:p>
            <a:pPr marR="5080">
              <a:lnSpc>
                <a:spcPct val="111300"/>
              </a:lnSpc>
              <a:tabLst>
                <a:tab pos="368300" algn="l"/>
              </a:tabLst>
              <a:defRPr sz="4800" b="1" spc="-5">
                <a:latin typeface="Montserrat"/>
                <a:ea typeface="Montserrat"/>
                <a:cs typeface="Montserrat"/>
                <a:sym typeface="Montserrat"/>
              </a:defRPr>
            </a:pPr>
            <a:endParaRPr sz="2000" spc="0" dirty="0">
              <a:latin typeface="+mj-lt"/>
            </a:endParaRPr>
          </a:p>
          <a:p>
            <a:pPr marR="5080" lvl="2">
              <a:tabLst>
                <a:tab pos="368300" algn="l"/>
              </a:tabLst>
              <a:defRPr sz="4800" spc="-40">
                <a:latin typeface="Montserrat"/>
                <a:ea typeface="Montserrat"/>
                <a:cs typeface="Montserrat"/>
                <a:sym typeface="Montserrat"/>
              </a:defRPr>
            </a:pPr>
            <a:r>
              <a:rPr sz="4000" dirty="0">
                <a:latin typeface="+mj-lt"/>
              </a:rPr>
              <a:t>To</a:t>
            </a:r>
            <a:r>
              <a:rPr sz="4000" spc="0" dirty="0">
                <a:latin typeface="+mj-lt"/>
              </a:rPr>
              <a:t> </a:t>
            </a:r>
            <a:r>
              <a:rPr sz="4000" spc="-20" dirty="0">
                <a:latin typeface="+mj-lt"/>
              </a:rPr>
              <a:t>give</a:t>
            </a:r>
            <a:r>
              <a:rPr sz="4000" spc="5" dirty="0">
                <a:latin typeface="+mj-lt"/>
              </a:rPr>
              <a:t> </a:t>
            </a:r>
            <a:r>
              <a:rPr sz="4000" spc="-5" dirty="0">
                <a:latin typeface="+mj-lt"/>
              </a:rPr>
              <a:t>residents</a:t>
            </a:r>
            <a:r>
              <a:rPr sz="4000" spc="0" dirty="0">
                <a:latin typeface="+mj-lt"/>
              </a:rPr>
              <a:t> of institutions </a:t>
            </a:r>
            <a:r>
              <a:rPr sz="4000" spc="5" dirty="0">
                <a:latin typeface="+mj-lt"/>
              </a:rPr>
              <a:t>the </a:t>
            </a:r>
            <a:r>
              <a:rPr sz="4000" spc="0" dirty="0">
                <a:latin typeface="+mj-lt"/>
              </a:rPr>
              <a:t>option </a:t>
            </a:r>
            <a:r>
              <a:rPr sz="4000" dirty="0">
                <a:latin typeface="+mj-lt"/>
              </a:rPr>
              <a:t>of </a:t>
            </a:r>
            <a:r>
              <a:rPr sz="4000" spc="-1018" dirty="0">
                <a:latin typeface="+mj-lt"/>
              </a:rPr>
              <a:t> </a:t>
            </a:r>
            <a:r>
              <a:rPr sz="4000" spc="-25" dirty="0">
                <a:latin typeface="+mj-lt"/>
              </a:rPr>
              <a:t>moving</a:t>
            </a:r>
            <a:r>
              <a:rPr sz="4000" spc="-5" dirty="0">
                <a:latin typeface="+mj-lt"/>
              </a:rPr>
              <a:t> </a:t>
            </a:r>
            <a:r>
              <a:rPr sz="4000" dirty="0">
                <a:latin typeface="+mj-lt"/>
              </a:rPr>
              <a:t>to</a:t>
            </a:r>
            <a:r>
              <a:rPr sz="4000" spc="0" dirty="0">
                <a:latin typeface="+mj-lt"/>
              </a:rPr>
              <a:t> a </a:t>
            </a:r>
            <a:r>
              <a:rPr sz="4000" spc="-10" dirty="0">
                <a:latin typeface="+mj-lt"/>
              </a:rPr>
              <a:t>safe</a:t>
            </a:r>
            <a:r>
              <a:rPr sz="4000" spc="-5" dirty="0">
                <a:latin typeface="+mj-lt"/>
              </a:rPr>
              <a:t> environment </a:t>
            </a:r>
            <a:r>
              <a:rPr sz="4000" spc="-10" dirty="0">
                <a:latin typeface="+mj-lt"/>
              </a:rPr>
              <a:t>(hotel)</a:t>
            </a:r>
            <a:r>
              <a:rPr sz="4000" spc="0" dirty="0">
                <a:latin typeface="+mj-lt"/>
              </a:rPr>
              <a:t> </a:t>
            </a:r>
            <a:r>
              <a:rPr sz="4000" spc="-10" dirty="0">
                <a:latin typeface="+mj-lt"/>
              </a:rPr>
              <a:t>where </a:t>
            </a:r>
            <a:r>
              <a:rPr sz="4000" spc="-1018" dirty="0">
                <a:latin typeface="+mj-lt"/>
              </a:rPr>
              <a:t> </a:t>
            </a:r>
            <a:r>
              <a:rPr sz="4000" spc="-5" dirty="0">
                <a:latin typeface="+mj-lt"/>
              </a:rPr>
              <a:t>they </a:t>
            </a:r>
            <a:r>
              <a:rPr sz="4000" spc="0" dirty="0">
                <a:latin typeface="+mj-lt"/>
              </a:rPr>
              <a:t>will </a:t>
            </a:r>
            <a:br>
              <a:rPr lang="en-US" sz="4000" spc="0" dirty="0">
                <a:latin typeface="+mj-lt"/>
              </a:rPr>
            </a:br>
            <a:r>
              <a:rPr sz="4000" spc="-20" dirty="0">
                <a:latin typeface="+mj-lt"/>
              </a:rPr>
              <a:t>receive</a:t>
            </a:r>
            <a:r>
              <a:rPr sz="4000" spc="-5" dirty="0">
                <a:latin typeface="+mj-lt"/>
              </a:rPr>
              <a:t> </a:t>
            </a:r>
            <a:r>
              <a:rPr sz="4000" spc="5" dirty="0">
                <a:latin typeface="+mj-lt"/>
              </a:rPr>
              <a:t>the</a:t>
            </a:r>
            <a:r>
              <a:rPr sz="4000" spc="0" dirty="0">
                <a:latin typeface="+mj-lt"/>
              </a:rPr>
              <a:t> </a:t>
            </a:r>
            <a:r>
              <a:rPr sz="4000" spc="-5" dirty="0">
                <a:latin typeface="+mj-lt"/>
              </a:rPr>
              <a:t>equivalent </a:t>
            </a:r>
            <a:r>
              <a:rPr sz="4000" spc="0" dirty="0">
                <a:latin typeface="+mj-lt"/>
              </a:rPr>
              <a:t>or </a:t>
            </a:r>
            <a:br>
              <a:rPr lang="en-US" sz="4000" spc="0" dirty="0">
                <a:latin typeface="+mj-lt"/>
              </a:rPr>
            </a:br>
            <a:r>
              <a:rPr sz="4000" spc="-10" dirty="0">
                <a:latin typeface="+mj-lt"/>
              </a:rPr>
              <a:t>more </a:t>
            </a:r>
            <a:r>
              <a:rPr sz="4000" spc="-5" dirty="0">
                <a:latin typeface="+mj-lt"/>
              </a:rPr>
              <a:t> </a:t>
            </a:r>
            <a:r>
              <a:rPr sz="4000" spc="0" dirty="0">
                <a:latin typeface="+mj-lt"/>
              </a:rPr>
              <a:t>individualized</a:t>
            </a:r>
            <a:r>
              <a:rPr sz="4000" spc="-5" dirty="0">
                <a:latin typeface="+mj-lt"/>
              </a:rPr>
              <a:t> </a:t>
            </a:r>
            <a:r>
              <a:rPr sz="4000" spc="-20" dirty="0">
                <a:latin typeface="+mj-lt"/>
              </a:rPr>
              <a:t>care.</a:t>
            </a:r>
          </a:p>
        </p:txBody>
      </p:sp>
      <p:sp>
        <p:nvSpPr>
          <p:cNvPr id="67" name="Straight Connector 16">
            <a:extLst>
              <a:ext uri="{C183D7F6-B498-43B3-948B-1728B52AA6E4}">
                <adec:decorative xmlns:adec="http://schemas.microsoft.com/office/drawing/2017/decorative" val="1"/>
              </a:ext>
            </a:extLst>
          </p:cNvPr>
          <p:cNvSpPr/>
          <p:nvPr/>
        </p:nvSpPr>
        <p:spPr>
          <a:xfrm flipH="1">
            <a:off x="9987675" y="1496173"/>
            <a:ext cx="1" cy="9562353"/>
          </a:xfrm>
          <a:prstGeom prst="line">
            <a:avLst/>
          </a:prstGeom>
          <a:ln>
            <a:solidFill>
              <a:srgbClr val="4A7EBB"/>
            </a:solidFill>
          </a:ln>
        </p:spPr>
        <p:txBody>
          <a:bodyPr lIns="45719" rIns="45719"/>
          <a:lstStyle/>
          <a:p>
            <a:endParaRPr/>
          </a:p>
        </p:txBody>
      </p:sp>
      <p:pic>
        <p:nvPicPr>
          <p:cNvPr id="2" name="Picture 1"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F2AFA008-000E-46B9-B43A-FF3D95841427}"/>
              </a:ext>
            </a:extLst>
          </p:cNvPr>
          <p:cNvPicPr>
            <a:picLocks noChangeAspect="1"/>
          </p:cNvPicPr>
          <p:nvPr/>
        </p:nvPicPr>
        <p:blipFill>
          <a:blip r:embed="rId3"/>
          <a:stretch>
            <a:fillRect/>
          </a:stretch>
        </p:blipFill>
        <p:spPr>
          <a:xfrm>
            <a:off x="17190752" y="8190571"/>
            <a:ext cx="2400300" cy="27432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17"/>
          <p:cNvSpPr txBox="1">
            <a:spLocks noGrp="1"/>
          </p:cNvSpPr>
          <p:nvPr>
            <p:ph type="title" idx="4294967295"/>
          </p:nvPr>
        </p:nvSpPr>
        <p:spPr>
          <a:xfrm>
            <a:off x="1313491" y="552341"/>
            <a:ext cx="17416516" cy="1015665"/>
          </a:xfrm>
          <a:prstGeom prst="rect">
            <a:avLst/>
          </a:prstGeom>
        </p:spPr>
        <p:txBody>
          <a:bodyPr lIns="45719" tIns="45719" rIns="45719" bIns="45719">
            <a:normAutofit fontScale="90000"/>
          </a:bodyPr>
          <a:lstStyle>
            <a:lvl1pPr>
              <a:defRPr sz="6000" b="1"/>
            </a:lvl1pPr>
          </a:lstStyle>
          <a:p>
            <a:r>
              <a:rPr dirty="0">
                <a:latin typeface="+mj-lt"/>
              </a:rPr>
              <a:t>Advocates Convene First Meeting on FEMA B Funds</a:t>
            </a:r>
          </a:p>
        </p:txBody>
      </p:sp>
      <p:sp>
        <p:nvSpPr>
          <p:cNvPr id="14" name="object 4">
            <a:extLst>
              <a:ext uri="{FF2B5EF4-FFF2-40B4-BE49-F238E27FC236}">
                <a16:creationId xmlns:a16="http://schemas.microsoft.com/office/drawing/2014/main" id="{D0B911DA-D412-4F79-9382-16F0BB1BFE58}"/>
              </a:ext>
            </a:extLst>
          </p:cNvPr>
          <p:cNvSpPr txBox="1"/>
          <p:nvPr/>
        </p:nvSpPr>
        <p:spPr>
          <a:xfrm>
            <a:off x="4304094" y="2002605"/>
            <a:ext cx="3049009"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3</a:t>
            </a:r>
            <a:r>
              <a:rPr dirty="0">
                <a:latin typeface="+mj-lt"/>
              </a:rPr>
              <a:t>6,</a:t>
            </a:r>
            <a:r>
              <a:rPr lang="en-US" dirty="0">
                <a:latin typeface="+mj-lt"/>
              </a:rPr>
              <a:t>591</a:t>
            </a:r>
            <a:endParaRPr dirty="0">
              <a:latin typeface="+mj-lt"/>
            </a:endParaRPr>
          </a:p>
        </p:txBody>
      </p:sp>
      <p:sp>
        <p:nvSpPr>
          <p:cNvPr id="11" name="object 4">
            <a:extLst>
              <a:ext uri="{FF2B5EF4-FFF2-40B4-BE49-F238E27FC236}">
                <a16:creationId xmlns:a16="http://schemas.microsoft.com/office/drawing/2014/main" id="{F212C626-4DE1-44D3-875F-FDDB1E5FB474}"/>
              </a:ext>
            </a:extLst>
          </p:cNvPr>
          <p:cNvSpPr txBox="1"/>
          <p:nvPr/>
        </p:nvSpPr>
        <p:spPr>
          <a:xfrm>
            <a:off x="1160464" y="3011835"/>
            <a:ext cx="3059099"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13" name="object 4">
            <a:extLst>
              <a:ext uri="{FF2B5EF4-FFF2-40B4-BE49-F238E27FC236}">
                <a16:creationId xmlns:a16="http://schemas.microsoft.com/office/drawing/2014/main" id="{BC7F155C-7D2E-43F7-BAE4-C7864C833217}"/>
              </a:ext>
            </a:extLst>
          </p:cNvPr>
          <p:cNvSpPr txBox="1"/>
          <p:nvPr/>
        </p:nvSpPr>
        <p:spPr>
          <a:xfrm>
            <a:off x="1160465" y="2006141"/>
            <a:ext cx="3058692"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124,249</a:t>
            </a:r>
            <a:endParaRPr dirty="0">
              <a:latin typeface="+mj-lt"/>
            </a:endParaRPr>
          </a:p>
        </p:txBody>
      </p:sp>
      <p:sp>
        <p:nvSpPr>
          <p:cNvPr id="12" name="object 4">
            <a:extLst>
              <a:ext uri="{FF2B5EF4-FFF2-40B4-BE49-F238E27FC236}">
                <a16:creationId xmlns:a16="http://schemas.microsoft.com/office/drawing/2014/main" id="{E50BA9CD-04A2-4547-B06A-1B65529391A1}"/>
              </a:ext>
            </a:extLst>
          </p:cNvPr>
          <p:cNvSpPr txBox="1"/>
          <p:nvPr/>
        </p:nvSpPr>
        <p:spPr>
          <a:xfrm>
            <a:off x="4304094" y="3012719"/>
            <a:ext cx="3052104"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8" name="object 6">
            <a:extLst>
              <a:ext uri="{FF2B5EF4-FFF2-40B4-BE49-F238E27FC236}">
                <a16:creationId xmlns:a16="http://schemas.microsoft.com/office/drawing/2014/main" id="{D2C8581F-29EA-4B04-8646-1D1ED4AC728A}"/>
              </a:ext>
            </a:extLst>
          </p:cNvPr>
          <p:cNvSpPr txBox="1"/>
          <p:nvPr/>
        </p:nvSpPr>
        <p:spPr>
          <a:xfrm>
            <a:off x="7839667" y="2526370"/>
            <a:ext cx="3751054"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56845">
              <a:spcBef>
                <a:spcPts val="400"/>
              </a:spcBef>
              <a:defRPr sz="3900" b="1" spc="-10">
                <a:latin typeface="Montserrat"/>
                <a:ea typeface="Montserrat"/>
                <a:cs typeface="Montserrat"/>
                <a:sym typeface="Montserrat"/>
              </a:defRPr>
            </a:pPr>
            <a:r>
              <a:rPr lang="en-US" spc="-25" dirty="0">
                <a:latin typeface="+mj-lt"/>
              </a:rPr>
              <a:t>JUNE</a:t>
            </a:r>
            <a:r>
              <a:rPr spc="-25" dirty="0">
                <a:latin typeface="+mj-lt"/>
              </a:rPr>
              <a:t> </a:t>
            </a:r>
            <a:r>
              <a:rPr spc="20" dirty="0">
                <a:latin typeface="+mj-lt"/>
              </a:rPr>
              <a:t>2</a:t>
            </a:r>
            <a:r>
              <a:rPr lang="en-US" spc="20" dirty="0">
                <a:latin typeface="+mj-lt"/>
              </a:rPr>
              <a:t>3</a:t>
            </a:r>
            <a:r>
              <a:rPr spc="20" dirty="0">
                <a:latin typeface="+mj-lt"/>
              </a:rPr>
              <a:t>,</a:t>
            </a:r>
            <a:r>
              <a:rPr lang="en-US" spc="-20" dirty="0">
                <a:latin typeface="+mj-lt"/>
              </a:rPr>
              <a:t> </a:t>
            </a:r>
            <a:r>
              <a:rPr dirty="0">
                <a:latin typeface="+mj-lt"/>
              </a:rPr>
              <a:t>202</a:t>
            </a:r>
            <a:r>
              <a:rPr lang="en-US" dirty="0">
                <a:latin typeface="+mj-lt"/>
              </a:rPr>
              <a:t>0</a:t>
            </a:r>
            <a:endParaRPr dirty="0">
              <a:latin typeface="+mj-lt"/>
            </a:endParaRPr>
          </a:p>
        </p:txBody>
      </p:sp>
      <p:sp>
        <p:nvSpPr>
          <p:cNvPr id="9" name="TextBox 1">
            <a:extLst>
              <a:ext uri="{FF2B5EF4-FFF2-40B4-BE49-F238E27FC236}">
                <a16:creationId xmlns:a16="http://schemas.microsoft.com/office/drawing/2014/main" id="{9505E0E6-CF4E-4B39-BDA1-D86A7AD1A5E4}"/>
              </a:ext>
            </a:extLst>
          </p:cNvPr>
          <p:cNvSpPr txBox="1"/>
          <p:nvPr/>
        </p:nvSpPr>
        <p:spPr>
          <a:xfrm>
            <a:off x="11871433" y="2550170"/>
            <a:ext cx="841671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lvl="1" indent="0">
              <a:buSzPct val="100000"/>
              <a:defRPr sz="2400" spc="5">
                <a:latin typeface="Montserrat"/>
                <a:ea typeface="Montserrat"/>
                <a:cs typeface="Montserrat"/>
                <a:sym typeface="Montserrat"/>
              </a:defRPr>
            </a:pPr>
            <a:r>
              <a:rPr lang="en-US" dirty="0">
                <a:latin typeface="+mj-lt"/>
              </a:rPr>
              <a:t>Meeting</a:t>
            </a:r>
            <a:r>
              <a:rPr lang="en-US" spc="-5" dirty="0">
                <a:latin typeface="+mj-lt"/>
              </a:rPr>
              <a:t> </a:t>
            </a:r>
            <a:r>
              <a:rPr lang="en-US" dirty="0">
                <a:latin typeface="+mj-lt"/>
              </a:rPr>
              <a:t>with</a:t>
            </a:r>
            <a:r>
              <a:rPr lang="en-US" spc="0" dirty="0">
                <a:latin typeface="+mj-lt"/>
              </a:rPr>
              <a:t> </a:t>
            </a:r>
            <a:r>
              <a:rPr lang="en-US" spc="30" dirty="0">
                <a:latin typeface="+mj-lt"/>
              </a:rPr>
              <a:t>FEMA,</a:t>
            </a:r>
            <a:r>
              <a:rPr lang="en-US" spc="0" dirty="0">
                <a:latin typeface="+mj-lt"/>
              </a:rPr>
              <a:t> </a:t>
            </a:r>
            <a:r>
              <a:rPr lang="en-US" spc="25" dirty="0">
                <a:latin typeface="+mj-lt"/>
              </a:rPr>
              <a:t>PEMA,</a:t>
            </a:r>
            <a:r>
              <a:rPr lang="en-US" spc="0" dirty="0">
                <a:latin typeface="+mj-lt"/>
              </a:rPr>
              <a:t> </a:t>
            </a:r>
            <a:r>
              <a:rPr lang="en-US" spc="-45" dirty="0">
                <a:latin typeface="+mj-lt"/>
              </a:rPr>
              <a:t>PA</a:t>
            </a:r>
            <a:r>
              <a:rPr lang="en-US" spc="0" dirty="0">
                <a:latin typeface="+mj-lt"/>
              </a:rPr>
              <a:t> </a:t>
            </a:r>
            <a:r>
              <a:rPr lang="en-US" spc="25" dirty="0">
                <a:latin typeface="+mj-lt"/>
              </a:rPr>
              <a:t>DHS,</a:t>
            </a:r>
            <a:r>
              <a:rPr lang="en-US" spc="-5" dirty="0">
                <a:latin typeface="+mj-lt"/>
              </a:rPr>
              <a:t> PA </a:t>
            </a:r>
            <a:r>
              <a:rPr lang="en-US" spc="15" dirty="0">
                <a:latin typeface="+mj-lt"/>
              </a:rPr>
              <a:t>DOH</a:t>
            </a:r>
          </a:p>
        </p:txBody>
      </p:sp>
      <p:sp>
        <p:nvSpPr>
          <p:cNvPr id="82" name="TextBox 11">
            <a:extLst>
              <a:ext uri="{C183D7F6-B498-43B3-948B-1728B52AA6E4}">
                <adec:decorative xmlns:adec="http://schemas.microsoft.com/office/drawing/2017/decorative" val="0"/>
              </a:ext>
            </a:extLst>
          </p:cNvPr>
          <p:cNvSpPr txBox="1"/>
          <p:nvPr/>
        </p:nvSpPr>
        <p:spPr>
          <a:xfrm>
            <a:off x="1329713" y="4294959"/>
            <a:ext cx="18087844" cy="603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R="5080" indent="12063">
              <a:lnSpc>
                <a:spcPct val="111300"/>
              </a:lnSpc>
              <a:tabLst>
                <a:tab pos="508000" algn="l"/>
                <a:tab pos="508000" algn="l"/>
              </a:tabLst>
              <a:defRPr sz="3600" b="1">
                <a:latin typeface="Montserrat"/>
                <a:ea typeface="Montserrat"/>
                <a:cs typeface="Montserrat"/>
                <a:sym typeface="Montserrat"/>
              </a:defRPr>
            </a:pPr>
            <a:r>
              <a:rPr dirty="0">
                <a:latin typeface="+mj-lt"/>
              </a:rPr>
              <a:t>FEMA</a:t>
            </a:r>
            <a:r>
              <a:rPr b="1" dirty="0">
                <a:latin typeface="+mj-lt"/>
              </a:rPr>
              <a:t>:</a:t>
            </a:r>
            <a:r>
              <a:rPr b="1" spc="-5" dirty="0">
                <a:latin typeface="+mj-lt"/>
              </a:rPr>
              <a:t> </a:t>
            </a:r>
            <a:r>
              <a:rPr b="0" spc="5" dirty="0">
                <a:latin typeface="+mj-lt"/>
              </a:rPr>
              <a:t>Other</a:t>
            </a:r>
            <a:r>
              <a:rPr b="0" dirty="0">
                <a:latin typeface="+mj-lt"/>
              </a:rPr>
              <a:t> </a:t>
            </a:r>
            <a:r>
              <a:rPr b="0" spc="-5" dirty="0">
                <a:latin typeface="+mj-lt"/>
              </a:rPr>
              <a:t>regions</a:t>
            </a:r>
            <a:r>
              <a:rPr b="0" dirty="0">
                <a:latin typeface="+mj-lt"/>
              </a:rPr>
              <a:t> </a:t>
            </a:r>
            <a:r>
              <a:rPr b="0" spc="-15" dirty="0">
                <a:latin typeface="+mj-lt"/>
              </a:rPr>
              <a:t>are</a:t>
            </a:r>
            <a:r>
              <a:rPr b="0" dirty="0">
                <a:latin typeface="+mj-lt"/>
              </a:rPr>
              <a:t> </a:t>
            </a:r>
            <a:r>
              <a:rPr b="0" spc="-10" dirty="0">
                <a:latin typeface="+mj-lt"/>
              </a:rPr>
              <a:t>eager</a:t>
            </a:r>
            <a:r>
              <a:rPr b="0" dirty="0">
                <a:latin typeface="+mj-lt"/>
              </a:rPr>
              <a:t> </a:t>
            </a:r>
            <a:r>
              <a:rPr b="0" spc="-40" dirty="0">
                <a:latin typeface="+mj-lt"/>
              </a:rPr>
              <a:t>to</a:t>
            </a:r>
            <a:r>
              <a:rPr b="0" dirty="0">
                <a:latin typeface="+mj-lt"/>
              </a:rPr>
              <a:t> </a:t>
            </a:r>
            <a:r>
              <a:rPr b="0" spc="-10" dirty="0">
                <a:latin typeface="+mj-lt"/>
              </a:rPr>
              <a:t>hear</a:t>
            </a:r>
            <a:r>
              <a:rPr b="0" spc="-5" dirty="0">
                <a:latin typeface="+mj-lt"/>
              </a:rPr>
              <a:t> </a:t>
            </a:r>
            <a:r>
              <a:rPr b="0" dirty="0">
                <a:latin typeface="+mj-lt"/>
              </a:rPr>
              <a:t>what </a:t>
            </a:r>
            <a:r>
              <a:rPr b="0" spc="-15" dirty="0">
                <a:latin typeface="+mj-lt"/>
              </a:rPr>
              <a:t>advocates</a:t>
            </a:r>
            <a:r>
              <a:rPr b="0" dirty="0">
                <a:latin typeface="+mj-lt"/>
              </a:rPr>
              <a:t> </a:t>
            </a:r>
            <a:r>
              <a:rPr b="0" spc="-5" dirty="0">
                <a:latin typeface="+mj-lt"/>
              </a:rPr>
              <a:t>come</a:t>
            </a:r>
            <a:r>
              <a:rPr b="0" dirty="0">
                <a:latin typeface="+mj-lt"/>
              </a:rPr>
              <a:t> </a:t>
            </a:r>
            <a:r>
              <a:rPr b="0" spc="5" dirty="0">
                <a:latin typeface="+mj-lt"/>
              </a:rPr>
              <a:t>up</a:t>
            </a:r>
            <a:r>
              <a:rPr b="0" dirty="0">
                <a:latin typeface="+mj-lt"/>
              </a:rPr>
              <a:t> with</a:t>
            </a:r>
            <a:r>
              <a:rPr b="0" spc="5" dirty="0">
                <a:latin typeface="+mj-lt"/>
              </a:rPr>
              <a:t> and</a:t>
            </a:r>
            <a:r>
              <a:rPr b="0" dirty="0">
                <a:latin typeface="+mj-lt"/>
              </a:rPr>
              <a:t> </a:t>
            </a:r>
            <a:r>
              <a:rPr b="0" spc="-85" dirty="0">
                <a:latin typeface="+mj-lt"/>
              </a:rPr>
              <a:t>PA</a:t>
            </a:r>
            <a:r>
              <a:rPr b="0" dirty="0">
                <a:latin typeface="+mj-lt"/>
              </a:rPr>
              <a:t> can</a:t>
            </a:r>
            <a:r>
              <a:rPr b="0" spc="5" dirty="0">
                <a:latin typeface="+mj-lt"/>
              </a:rPr>
              <a:t> </a:t>
            </a:r>
            <a:r>
              <a:rPr b="0" dirty="0">
                <a:latin typeface="+mj-lt"/>
              </a:rPr>
              <a:t>be a </a:t>
            </a:r>
            <a:r>
              <a:rPr b="0" spc="-10" dirty="0">
                <a:latin typeface="+mj-lt"/>
              </a:rPr>
              <a:t>lead</a:t>
            </a:r>
            <a:r>
              <a:rPr b="0" spc="5" dirty="0">
                <a:latin typeface="+mj-lt"/>
              </a:rPr>
              <a:t> </a:t>
            </a:r>
            <a:r>
              <a:rPr b="0" dirty="0">
                <a:latin typeface="+mj-lt"/>
              </a:rPr>
              <a:t>in this </a:t>
            </a:r>
            <a:r>
              <a:rPr b="0" spc="-1018" dirty="0">
                <a:latin typeface="+mj-lt"/>
              </a:rPr>
              <a:t> </a:t>
            </a:r>
            <a:r>
              <a:rPr b="0" spc="20" dirty="0">
                <a:latin typeface="+mj-lt"/>
              </a:rPr>
              <a:t>forefront.</a:t>
            </a:r>
            <a:r>
              <a:rPr b="0" spc="5" dirty="0">
                <a:latin typeface="+mj-lt"/>
              </a:rPr>
              <a:t> </a:t>
            </a:r>
            <a:r>
              <a:rPr b="0" spc="-15" dirty="0">
                <a:latin typeface="+mj-lt"/>
              </a:rPr>
              <a:t>Jeremy</a:t>
            </a:r>
            <a:r>
              <a:rPr b="0" spc="5" dirty="0">
                <a:latin typeface="+mj-lt"/>
              </a:rPr>
              <a:t> </a:t>
            </a:r>
            <a:r>
              <a:rPr b="0" spc="-10" dirty="0" err="1">
                <a:latin typeface="+mj-lt"/>
              </a:rPr>
              <a:t>Fannon</a:t>
            </a:r>
            <a:r>
              <a:rPr b="0" spc="5" dirty="0">
                <a:latin typeface="+mj-lt"/>
              </a:rPr>
              <a:t> </a:t>
            </a:r>
            <a:r>
              <a:rPr b="0" spc="-10" dirty="0">
                <a:latin typeface="+mj-lt"/>
              </a:rPr>
              <a:t>expressed</a:t>
            </a:r>
            <a:r>
              <a:rPr b="0" spc="5" dirty="0">
                <a:latin typeface="+mj-lt"/>
              </a:rPr>
              <a:t> </a:t>
            </a:r>
            <a:r>
              <a:rPr b="0" dirty="0">
                <a:latin typeface="+mj-lt"/>
              </a:rPr>
              <a:t>a</a:t>
            </a:r>
            <a:r>
              <a:rPr b="0" spc="10" dirty="0">
                <a:latin typeface="+mj-lt"/>
              </a:rPr>
              <a:t> </a:t>
            </a:r>
            <a:r>
              <a:rPr b="0" u="sng" dirty="0">
                <a:latin typeface="+mj-lt"/>
              </a:rPr>
              <a:t>willingness</a:t>
            </a:r>
            <a:r>
              <a:rPr b="0" u="sng" spc="5" dirty="0">
                <a:latin typeface="+mj-lt"/>
              </a:rPr>
              <a:t> </a:t>
            </a:r>
            <a:r>
              <a:rPr b="0" u="sng" spc="-40" dirty="0">
                <a:latin typeface="+mj-lt"/>
              </a:rPr>
              <a:t>to </a:t>
            </a:r>
            <a:r>
              <a:rPr b="0" u="sng" spc="-15" dirty="0">
                <a:latin typeface="+mj-lt"/>
              </a:rPr>
              <a:t>explore</a:t>
            </a:r>
            <a:r>
              <a:rPr b="0" spc="-5" dirty="0">
                <a:latin typeface="+mj-lt"/>
              </a:rPr>
              <a:t> </a:t>
            </a:r>
            <a:r>
              <a:rPr b="0" dirty="0">
                <a:latin typeface="+mj-lt"/>
              </a:rPr>
              <a:t>this </a:t>
            </a:r>
            <a:r>
              <a:rPr b="0" spc="-15" dirty="0">
                <a:latin typeface="+mj-lt"/>
              </a:rPr>
              <a:t>possibility.</a:t>
            </a:r>
          </a:p>
          <a:p>
            <a:pPr indent="12064">
              <a:spcBef>
                <a:spcPts val="600"/>
              </a:spcBef>
              <a:tabLst>
                <a:tab pos="368300" algn="l"/>
              </a:tabLst>
              <a:defRPr sz="3600" b="1" spc="-85">
                <a:latin typeface="Montserrat"/>
                <a:ea typeface="Montserrat"/>
                <a:cs typeface="Montserrat"/>
                <a:sym typeface="Montserrat"/>
              </a:defRPr>
            </a:pPr>
            <a:r>
              <a:rPr dirty="0">
                <a:latin typeface="+mj-lt"/>
              </a:rPr>
              <a:t>PA</a:t>
            </a:r>
            <a:r>
              <a:rPr spc="0" dirty="0">
                <a:latin typeface="+mj-lt"/>
              </a:rPr>
              <a:t> </a:t>
            </a:r>
            <a:r>
              <a:rPr spc="-5" dirty="0">
                <a:latin typeface="+mj-lt"/>
              </a:rPr>
              <a:t>DHS:</a:t>
            </a:r>
            <a:r>
              <a:rPr spc="-90" dirty="0">
                <a:latin typeface="+mj-lt"/>
              </a:rPr>
              <a:t> </a:t>
            </a:r>
            <a:r>
              <a:rPr b="0" spc="-5" dirty="0">
                <a:latin typeface="+mj-lt"/>
              </a:rPr>
              <a:t>Listening</a:t>
            </a:r>
            <a:r>
              <a:rPr b="0" spc="0" dirty="0">
                <a:latin typeface="+mj-lt"/>
              </a:rPr>
              <a:t> </a:t>
            </a:r>
            <a:r>
              <a:rPr b="0" spc="5" dirty="0">
                <a:latin typeface="+mj-lt"/>
              </a:rPr>
              <a:t>and</a:t>
            </a:r>
            <a:r>
              <a:rPr b="0" spc="0" dirty="0">
                <a:latin typeface="+mj-lt"/>
              </a:rPr>
              <a:t> </a:t>
            </a:r>
            <a:r>
              <a:rPr b="0" spc="-5" dirty="0">
                <a:latin typeface="+mj-lt"/>
              </a:rPr>
              <a:t>taking</a:t>
            </a:r>
            <a:r>
              <a:rPr b="0" spc="0" dirty="0">
                <a:latin typeface="+mj-lt"/>
              </a:rPr>
              <a:t> </a:t>
            </a:r>
            <a:r>
              <a:rPr b="0" spc="-15" dirty="0">
                <a:latin typeface="+mj-lt"/>
              </a:rPr>
              <a:t>notes</a:t>
            </a:r>
            <a:r>
              <a:rPr b="0" spc="0" dirty="0">
                <a:latin typeface="+mj-lt"/>
              </a:rPr>
              <a:t> </a:t>
            </a:r>
            <a:r>
              <a:rPr b="0" spc="5" dirty="0">
                <a:latin typeface="+mj-lt"/>
              </a:rPr>
              <a:t>and</a:t>
            </a:r>
            <a:r>
              <a:rPr b="0" spc="0" dirty="0">
                <a:latin typeface="+mj-lt"/>
              </a:rPr>
              <a:t> will be </a:t>
            </a:r>
            <a:r>
              <a:rPr b="0" spc="-1018" dirty="0">
                <a:latin typeface="+mj-lt"/>
              </a:rPr>
              <a:t> </a:t>
            </a:r>
            <a:r>
              <a:rPr b="0" spc="-15" dirty="0">
                <a:latin typeface="+mj-lt"/>
              </a:rPr>
              <a:t>convening</a:t>
            </a:r>
            <a:r>
              <a:rPr b="0" spc="0" dirty="0">
                <a:latin typeface="+mj-lt"/>
              </a:rPr>
              <a:t> </a:t>
            </a:r>
            <a:r>
              <a:rPr b="0" spc="5" dirty="0">
                <a:latin typeface="+mj-lt"/>
              </a:rPr>
              <a:t>the</a:t>
            </a:r>
            <a:r>
              <a:rPr b="0" spc="0" dirty="0">
                <a:latin typeface="+mj-lt"/>
              </a:rPr>
              <a:t> </a:t>
            </a:r>
            <a:r>
              <a:rPr b="0" spc="-10" dirty="0">
                <a:latin typeface="+mj-lt"/>
              </a:rPr>
              <a:t>next</a:t>
            </a:r>
            <a:r>
              <a:rPr b="0" spc="0" dirty="0">
                <a:latin typeface="+mj-lt"/>
              </a:rPr>
              <a:t> </a:t>
            </a:r>
            <a:r>
              <a:rPr b="0" spc="-10" dirty="0">
                <a:latin typeface="+mj-lt"/>
              </a:rPr>
              <a:t>day</a:t>
            </a:r>
            <a:r>
              <a:rPr b="0" spc="0" dirty="0">
                <a:latin typeface="+mj-lt"/>
              </a:rPr>
              <a:t> </a:t>
            </a:r>
            <a:r>
              <a:rPr b="0" spc="-40" dirty="0">
                <a:latin typeface="+mj-lt"/>
              </a:rPr>
              <a:t>to</a:t>
            </a:r>
            <a:r>
              <a:rPr b="0" spc="5" dirty="0">
                <a:latin typeface="+mj-lt"/>
              </a:rPr>
              <a:t> </a:t>
            </a:r>
            <a:r>
              <a:rPr b="0" u="sng" spc="0" dirty="0">
                <a:latin typeface="+mj-lt"/>
              </a:rPr>
              <a:t>look </a:t>
            </a:r>
            <a:r>
              <a:rPr b="0" u="sng" spc="-40" dirty="0">
                <a:latin typeface="+mj-lt"/>
              </a:rPr>
              <a:t>to</a:t>
            </a:r>
            <a:r>
              <a:rPr b="0" u="sng" spc="0" dirty="0">
                <a:latin typeface="+mj-lt"/>
              </a:rPr>
              <a:t> </a:t>
            </a:r>
            <a:r>
              <a:rPr b="0" u="sng" spc="-30" dirty="0">
                <a:latin typeface="+mj-lt"/>
              </a:rPr>
              <a:t>tweak</a:t>
            </a:r>
            <a:r>
              <a:rPr b="0" u="sng" spc="0" dirty="0">
                <a:latin typeface="+mj-lt"/>
              </a:rPr>
              <a:t> </a:t>
            </a:r>
            <a:r>
              <a:rPr b="0" u="sng" spc="-5" dirty="0">
                <a:latin typeface="+mj-lt"/>
              </a:rPr>
              <a:t>policy</a:t>
            </a:r>
            <a:r>
              <a:rPr b="0" spc="-5" dirty="0">
                <a:latin typeface="+mj-lt"/>
              </a:rPr>
              <a:t>. 11/2020 – Advocates follow up and request </a:t>
            </a:r>
            <a:r>
              <a:rPr b="0" spc="0" dirty="0">
                <a:latin typeface="+mj-lt"/>
              </a:rPr>
              <a:t>help</a:t>
            </a:r>
            <a:r>
              <a:rPr b="0" spc="5" dirty="0">
                <a:latin typeface="+mj-lt"/>
              </a:rPr>
              <a:t> </a:t>
            </a:r>
            <a:r>
              <a:rPr b="0" spc="65" dirty="0">
                <a:latin typeface="+mj-lt"/>
              </a:rPr>
              <a:t>from</a:t>
            </a:r>
            <a:r>
              <a:rPr b="0" spc="5" dirty="0">
                <a:latin typeface="+mj-lt"/>
              </a:rPr>
              <a:t> </a:t>
            </a:r>
            <a:r>
              <a:rPr b="0" dirty="0">
                <a:latin typeface="+mj-lt"/>
              </a:rPr>
              <a:t>PA</a:t>
            </a:r>
            <a:r>
              <a:rPr b="0" spc="5" dirty="0">
                <a:latin typeface="+mj-lt"/>
              </a:rPr>
              <a:t> DHS </a:t>
            </a:r>
            <a:r>
              <a:rPr b="0" spc="-40" dirty="0">
                <a:latin typeface="+mj-lt"/>
              </a:rPr>
              <a:t>to</a:t>
            </a:r>
            <a:r>
              <a:rPr b="0" spc="5" dirty="0">
                <a:latin typeface="+mj-lt"/>
              </a:rPr>
              <a:t> </a:t>
            </a:r>
            <a:r>
              <a:rPr b="0" spc="0" dirty="0">
                <a:latin typeface="+mj-lt"/>
              </a:rPr>
              <a:t>seek</a:t>
            </a:r>
            <a:r>
              <a:rPr b="0" spc="5" dirty="0">
                <a:latin typeface="+mj-lt"/>
              </a:rPr>
              <a:t> </a:t>
            </a:r>
            <a:r>
              <a:rPr b="0" spc="0" dirty="0">
                <a:latin typeface="+mj-lt"/>
              </a:rPr>
              <a:t>allocation </a:t>
            </a:r>
            <a:r>
              <a:rPr b="0" spc="65" dirty="0">
                <a:latin typeface="+mj-lt"/>
              </a:rPr>
              <a:t>from </a:t>
            </a:r>
            <a:r>
              <a:rPr b="0" spc="5" dirty="0">
                <a:latin typeface="+mj-lt"/>
              </a:rPr>
              <a:t>DOH and </a:t>
            </a:r>
            <a:r>
              <a:rPr b="0" spc="-5" dirty="0">
                <a:latin typeface="+mj-lt"/>
              </a:rPr>
              <a:t>PEMA </a:t>
            </a:r>
            <a:r>
              <a:rPr b="0" spc="0" dirty="0">
                <a:latin typeface="+mj-lt"/>
              </a:rPr>
              <a:t>of </a:t>
            </a:r>
            <a:r>
              <a:rPr b="0" spc="5" dirty="0">
                <a:latin typeface="+mj-lt"/>
              </a:rPr>
              <a:t>FEMA </a:t>
            </a:r>
            <a:r>
              <a:rPr b="0" spc="-5" dirty="0">
                <a:latin typeface="+mj-lt"/>
              </a:rPr>
              <a:t>Category </a:t>
            </a:r>
            <a:r>
              <a:rPr b="0" spc="5" dirty="0">
                <a:latin typeface="+mj-lt"/>
              </a:rPr>
              <a:t>B funds</a:t>
            </a:r>
            <a:r>
              <a:rPr b="0" spc="10" dirty="0">
                <a:latin typeface="+mj-lt"/>
              </a:rPr>
              <a:t> </a:t>
            </a:r>
            <a:r>
              <a:rPr b="0" spc="-10" dirty="0">
                <a:latin typeface="+mj-lt"/>
              </a:rPr>
              <a:t>for </a:t>
            </a:r>
            <a:r>
              <a:rPr b="0" spc="-5" dirty="0">
                <a:latin typeface="+mj-lt"/>
              </a:rPr>
              <a:t>emergency non-congregate</a:t>
            </a:r>
            <a:r>
              <a:rPr b="0" spc="-10" dirty="0">
                <a:latin typeface="+mj-lt"/>
              </a:rPr>
              <a:t> sheltering</a:t>
            </a:r>
            <a:r>
              <a:rPr b="0" spc="-5" dirty="0">
                <a:latin typeface="+mj-lt"/>
              </a:rPr>
              <a:t> </a:t>
            </a:r>
            <a:r>
              <a:rPr b="0" spc="-40" dirty="0">
                <a:latin typeface="+mj-lt"/>
              </a:rPr>
              <a:t>to</a:t>
            </a:r>
            <a:r>
              <a:rPr b="0" spc="-10" dirty="0">
                <a:latin typeface="+mj-lt"/>
              </a:rPr>
              <a:t> </a:t>
            </a:r>
            <a:r>
              <a:rPr b="0" spc="-25" dirty="0">
                <a:latin typeface="+mj-lt"/>
              </a:rPr>
              <a:t>move </a:t>
            </a:r>
            <a:r>
              <a:rPr b="0" spc="-1018" dirty="0">
                <a:latin typeface="+mj-lt"/>
              </a:rPr>
              <a:t> </a:t>
            </a:r>
            <a:r>
              <a:rPr b="0" spc="0" dirty="0">
                <a:latin typeface="+mj-lt"/>
              </a:rPr>
              <a:t>people out</a:t>
            </a:r>
            <a:r>
              <a:rPr b="0" spc="5" dirty="0">
                <a:latin typeface="+mj-lt"/>
              </a:rPr>
              <a:t> </a:t>
            </a:r>
            <a:r>
              <a:rPr b="0" spc="0" dirty="0">
                <a:latin typeface="+mj-lt"/>
              </a:rPr>
              <a:t>of nursing</a:t>
            </a:r>
            <a:r>
              <a:rPr b="0" spc="5" dirty="0">
                <a:latin typeface="+mj-lt"/>
              </a:rPr>
              <a:t> </a:t>
            </a:r>
            <a:r>
              <a:rPr b="0" spc="-5" dirty="0">
                <a:latin typeface="+mj-lt"/>
              </a:rPr>
              <a:t>facilities</a:t>
            </a:r>
            <a:r>
              <a:rPr b="0" spc="0" dirty="0">
                <a:latin typeface="+mj-lt"/>
              </a:rPr>
              <a:t> </a:t>
            </a:r>
            <a:r>
              <a:rPr b="0" spc="5" dirty="0">
                <a:latin typeface="+mj-lt"/>
              </a:rPr>
              <a:t>and </a:t>
            </a:r>
            <a:r>
              <a:rPr b="0" spc="-20" dirty="0">
                <a:latin typeface="+mj-lt"/>
              </a:rPr>
              <a:t>into</a:t>
            </a:r>
            <a:r>
              <a:rPr b="0" spc="5" dirty="0">
                <a:latin typeface="+mj-lt"/>
              </a:rPr>
              <a:t> </a:t>
            </a:r>
            <a:r>
              <a:rPr b="0" spc="-10" dirty="0">
                <a:latin typeface="+mj-lt"/>
              </a:rPr>
              <a:t>hotels/</a:t>
            </a:r>
            <a:r>
              <a:rPr b="0" spc="-15" dirty="0">
                <a:latin typeface="+mj-lt"/>
              </a:rPr>
              <a:t>dorms.</a:t>
            </a:r>
            <a:endParaRPr spc="-5" dirty="0">
              <a:latin typeface="+mj-lt"/>
            </a:endParaRPr>
          </a:p>
          <a:p>
            <a:pPr marR="5080" indent="12063">
              <a:lnSpc>
                <a:spcPct val="111300"/>
              </a:lnSpc>
              <a:tabLst>
                <a:tab pos="508000" algn="l"/>
                <a:tab pos="508000" algn="l"/>
              </a:tabLst>
              <a:defRPr sz="3600" b="1">
                <a:latin typeface="Montserrat"/>
                <a:ea typeface="Montserrat"/>
                <a:cs typeface="Montserrat"/>
                <a:sym typeface="Montserrat"/>
              </a:defRPr>
            </a:pPr>
            <a:r>
              <a:rPr dirty="0">
                <a:latin typeface="+mj-lt"/>
              </a:rPr>
              <a:t>PEMA: </a:t>
            </a:r>
            <a:r>
              <a:rPr b="0" spc="-85" dirty="0">
                <a:latin typeface="+mj-lt"/>
              </a:rPr>
              <a:t>Says </a:t>
            </a:r>
            <a:r>
              <a:rPr b="0" spc="5" dirty="0">
                <a:latin typeface="+mj-lt"/>
              </a:rPr>
              <a:t>funding</a:t>
            </a:r>
            <a:r>
              <a:rPr b="0" dirty="0">
                <a:latin typeface="+mj-lt"/>
              </a:rPr>
              <a:t> goes</a:t>
            </a:r>
            <a:r>
              <a:rPr b="0" spc="5" dirty="0">
                <a:latin typeface="+mj-lt"/>
              </a:rPr>
              <a:t> </a:t>
            </a:r>
            <a:r>
              <a:rPr b="0" u="sng" dirty="0">
                <a:latin typeface="+mj-lt"/>
              </a:rPr>
              <a:t>only </a:t>
            </a:r>
            <a:r>
              <a:rPr b="0" u="sng" spc="-40" dirty="0">
                <a:latin typeface="+mj-lt"/>
              </a:rPr>
              <a:t>to</a:t>
            </a:r>
            <a:r>
              <a:rPr b="0" u="sng" spc="5" dirty="0">
                <a:latin typeface="+mj-lt"/>
              </a:rPr>
              <a:t> </a:t>
            </a:r>
            <a:r>
              <a:rPr b="0" u="sng" spc="-5" dirty="0">
                <a:latin typeface="+mj-lt"/>
              </a:rPr>
              <a:t>facilities</a:t>
            </a:r>
            <a:r>
              <a:rPr b="0" spc="-5" dirty="0">
                <a:latin typeface="+mj-lt"/>
              </a:rPr>
              <a:t>. </a:t>
            </a:r>
          </a:p>
          <a:p>
            <a:pPr marR="5080" indent="12063">
              <a:lnSpc>
                <a:spcPct val="111300"/>
              </a:lnSpc>
              <a:tabLst>
                <a:tab pos="508000" algn="l"/>
                <a:tab pos="508000" algn="l"/>
              </a:tabLst>
              <a:defRPr sz="3600" spc="-5">
                <a:latin typeface="Montserrat"/>
                <a:ea typeface="Montserrat"/>
                <a:cs typeface="Montserrat"/>
                <a:sym typeface="Montserrat"/>
              </a:defRPr>
            </a:pPr>
            <a:endParaRPr b="0" spc="-5" dirty="0">
              <a:latin typeface="+mj-lt"/>
            </a:endParaRPr>
          </a:p>
          <a:p>
            <a:pPr marR="5080" indent="12063">
              <a:lnSpc>
                <a:spcPct val="111300"/>
              </a:lnSpc>
              <a:tabLst>
                <a:tab pos="508000" algn="l"/>
                <a:tab pos="508000" algn="l"/>
              </a:tabLst>
              <a:defRPr sz="3600" b="1" spc="-20">
                <a:latin typeface="Montserrat"/>
                <a:ea typeface="Montserrat"/>
                <a:cs typeface="Montserrat"/>
                <a:sym typeface="Montserrat"/>
              </a:defRPr>
            </a:pPr>
            <a:r>
              <a:rPr dirty="0">
                <a:latin typeface="+mj-lt"/>
              </a:rPr>
              <a:t>Advocate </a:t>
            </a:r>
            <a:r>
              <a:rPr spc="10" dirty="0">
                <a:latin typeface="+mj-lt"/>
              </a:rPr>
              <a:t>debrief: </a:t>
            </a:r>
            <a:r>
              <a:rPr spc="5" dirty="0">
                <a:latin typeface="+mj-lt"/>
              </a:rPr>
              <a:t>“FEMA </a:t>
            </a:r>
            <a:r>
              <a:rPr spc="0" dirty="0">
                <a:latin typeface="+mj-lt"/>
              </a:rPr>
              <a:t>basically </a:t>
            </a:r>
            <a:r>
              <a:rPr spc="-5" dirty="0">
                <a:latin typeface="+mj-lt"/>
              </a:rPr>
              <a:t>agreed </a:t>
            </a:r>
            <a:r>
              <a:rPr spc="0" dirty="0">
                <a:latin typeface="+mj-lt"/>
              </a:rPr>
              <a:t>that </a:t>
            </a:r>
            <a:r>
              <a:rPr spc="5" dirty="0">
                <a:latin typeface="+mj-lt"/>
              </a:rPr>
              <a:t>FEMA </a:t>
            </a:r>
            <a:r>
              <a:rPr spc="-1018" dirty="0">
                <a:latin typeface="+mj-lt"/>
              </a:rPr>
              <a:t> </a:t>
            </a:r>
            <a:r>
              <a:rPr spc="-5" dirty="0">
                <a:latin typeface="+mj-lt"/>
              </a:rPr>
              <a:t>Category</a:t>
            </a:r>
            <a:r>
              <a:rPr spc="0" dirty="0">
                <a:latin typeface="+mj-lt"/>
              </a:rPr>
              <a:t> </a:t>
            </a:r>
            <a:r>
              <a:rPr spc="5" dirty="0">
                <a:latin typeface="+mj-lt"/>
              </a:rPr>
              <a:t>B</a:t>
            </a:r>
            <a:r>
              <a:rPr spc="0" dirty="0">
                <a:latin typeface="+mj-lt"/>
              </a:rPr>
              <a:t> </a:t>
            </a:r>
            <a:br>
              <a:rPr lang="en-US" spc="0" dirty="0">
                <a:latin typeface="+mj-lt"/>
              </a:rPr>
            </a:br>
            <a:r>
              <a:rPr spc="0" dirty="0">
                <a:latin typeface="+mj-lt"/>
              </a:rPr>
              <a:t>applies </a:t>
            </a:r>
            <a:r>
              <a:rPr spc="-40" dirty="0">
                <a:latin typeface="+mj-lt"/>
              </a:rPr>
              <a:t>to</a:t>
            </a:r>
            <a:r>
              <a:rPr spc="0" dirty="0">
                <a:latin typeface="+mj-lt"/>
              </a:rPr>
              <a:t> </a:t>
            </a:r>
            <a:r>
              <a:rPr spc="-100" dirty="0">
                <a:latin typeface="+mj-lt"/>
              </a:rPr>
              <a:t>LTC</a:t>
            </a:r>
            <a:r>
              <a:rPr spc="5" dirty="0">
                <a:latin typeface="+mj-lt"/>
              </a:rPr>
              <a:t> and</a:t>
            </a:r>
            <a:r>
              <a:rPr spc="0" dirty="0">
                <a:latin typeface="+mj-lt"/>
              </a:rPr>
              <a:t> </a:t>
            </a:r>
            <a:r>
              <a:rPr spc="5" dirty="0">
                <a:latin typeface="+mj-lt"/>
              </a:rPr>
              <a:t>not</a:t>
            </a:r>
            <a:r>
              <a:rPr spc="0" dirty="0">
                <a:latin typeface="+mj-lt"/>
              </a:rPr>
              <a:t> just </a:t>
            </a:r>
            <a:r>
              <a:rPr spc="-5" dirty="0">
                <a:latin typeface="+mj-lt"/>
              </a:rPr>
              <a:t>homeless.”</a:t>
            </a:r>
          </a:p>
        </p:txBody>
      </p:sp>
      <p:sp>
        <p:nvSpPr>
          <p:cNvPr id="10" name="object 5">
            <a:extLst>
              <a:ext uri="{FF2B5EF4-FFF2-40B4-BE49-F238E27FC236}">
                <a16:creationId xmlns:a16="http://schemas.microsoft.com/office/drawing/2014/main" id="{1E55BDB8-1E93-42DF-94DD-DEEEB15624DB}"/>
              </a:ext>
              <a:ext uri="{C183D7F6-B498-43B3-948B-1728B52AA6E4}">
                <adec:decorative xmlns:adec="http://schemas.microsoft.com/office/drawing/2017/decorative" val="1"/>
              </a:ext>
            </a:extLst>
          </p:cNvPr>
          <p:cNvSpPr/>
          <p:nvPr/>
        </p:nvSpPr>
        <p:spPr>
          <a:xfrm>
            <a:off x="1099863" y="1893825"/>
            <a:ext cx="18087844" cy="1904986"/>
          </a:xfrm>
          <a:prstGeom prst="rect">
            <a:avLst/>
          </a:prstGeom>
          <a:ln w="10470">
            <a:solidFill>
              <a:srgbClr val="000000"/>
            </a:solidFill>
          </a:ln>
        </p:spPr>
        <p:txBody>
          <a:bodyPr lIns="45719" rIns="45719"/>
          <a:lstStyle/>
          <a:p>
            <a:endParaRPr/>
          </a:p>
        </p:txBody>
      </p:sp>
      <p:pic>
        <p:nvPicPr>
          <p:cNvPr id="2" name="Picture 1"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AEA37139-A72D-4AD6-9014-8D14D58BA2B7}"/>
              </a:ext>
            </a:extLst>
          </p:cNvPr>
          <p:cNvPicPr>
            <a:picLocks noChangeAspect="1"/>
          </p:cNvPicPr>
          <p:nvPr/>
        </p:nvPicPr>
        <p:blipFill>
          <a:blip r:embed="rId2"/>
          <a:stretch>
            <a:fillRect/>
          </a:stretch>
        </p:blipFill>
        <p:spPr>
          <a:xfrm>
            <a:off x="17017257" y="8176866"/>
            <a:ext cx="2400300" cy="27432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7"/>
          <p:cNvSpPr txBox="1">
            <a:spLocks noGrp="1"/>
          </p:cNvSpPr>
          <p:nvPr>
            <p:ph type="title" idx="4294967295"/>
          </p:nvPr>
        </p:nvSpPr>
        <p:spPr>
          <a:xfrm>
            <a:off x="2878954" y="520623"/>
            <a:ext cx="15046439" cy="1015665"/>
          </a:xfrm>
          <a:prstGeom prst="rect">
            <a:avLst/>
          </a:prstGeom>
        </p:spPr>
        <p:txBody>
          <a:bodyPr lIns="45719" tIns="45719" rIns="45719" bIns="45719">
            <a:normAutofit fontScale="90000"/>
          </a:bodyPr>
          <a:lstStyle>
            <a:lvl1pPr>
              <a:defRPr sz="6000" b="1"/>
            </a:lvl1pPr>
          </a:lstStyle>
          <a:p>
            <a:r>
              <a:rPr dirty="0">
                <a:latin typeface="+mj-lt"/>
              </a:rPr>
              <a:t>Inconsistent Government Policy Positions</a:t>
            </a:r>
          </a:p>
        </p:txBody>
      </p:sp>
      <p:sp>
        <p:nvSpPr>
          <p:cNvPr id="87" name="TextBox 7"/>
          <p:cNvSpPr txBox="1"/>
          <p:nvPr/>
        </p:nvSpPr>
        <p:spPr>
          <a:xfrm>
            <a:off x="1008125" y="2196621"/>
            <a:ext cx="18459746" cy="8037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5080" indent="12063">
              <a:lnSpc>
                <a:spcPct val="111300"/>
              </a:lnSpc>
              <a:tabLst>
                <a:tab pos="508000" algn="l"/>
                <a:tab pos="508000" algn="l"/>
              </a:tabLst>
              <a:defRPr sz="3600" b="1">
                <a:latin typeface="Montserrat"/>
                <a:ea typeface="Montserrat"/>
                <a:cs typeface="Montserrat"/>
                <a:sym typeface="Montserrat"/>
              </a:defRPr>
            </a:pPr>
            <a:r>
              <a:rPr dirty="0">
                <a:latin typeface="+mj-lt"/>
              </a:rPr>
              <a:t>FEMA </a:t>
            </a:r>
            <a:r>
              <a:rPr b="0" dirty="0">
                <a:latin typeface="+mj-lt"/>
              </a:rPr>
              <a:t>(Federal):</a:t>
            </a:r>
            <a:r>
              <a:rPr b="0" spc="-5" dirty="0">
                <a:latin typeface="+mj-lt"/>
              </a:rPr>
              <a:t> </a:t>
            </a:r>
            <a:r>
              <a:rPr b="0" spc="-40" dirty="0">
                <a:latin typeface="+mj-lt"/>
              </a:rPr>
              <a:t>“We</a:t>
            </a:r>
            <a:r>
              <a:rPr b="0" dirty="0">
                <a:latin typeface="+mj-lt"/>
              </a:rPr>
              <a:t> </a:t>
            </a:r>
            <a:r>
              <a:rPr b="0" spc="-15" dirty="0">
                <a:latin typeface="+mj-lt"/>
              </a:rPr>
              <a:t>want</a:t>
            </a:r>
            <a:r>
              <a:rPr b="0" dirty="0">
                <a:latin typeface="+mj-lt"/>
              </a:rPr>
              <a:t> </a:t>
            </a:r>
            <a:r>
              <a:rPr b="0" spc="-40" dirty="0">
                <a:latin typeface="+mj-lt"/>
              </a:rPr>
              <a:t>to</a:t>
            </a:r>
            <a:r>
              <a:rPr b="0" dirty="0">
                <a:latin typeface="+mj-lt"/>
              </a:rPr>
              <a:t> </a:t>
            </a:r>
            <a:r>
              <a:rPr b="0" spc="-25" dirty="0">
                <a:latin typeface="+mj-lt"/>
              </a:rPr>
              <a:t>have</a:t>
            </a:r>
            <a:r>
              <a:rPr b="0" dirty="0">
                <a:latin typeface="+mj-lt"/>
              </a:rPr>
              <a:t> </a:t>
            </a:r>
            <a:r>
              <a:rPr spc="-10" dirty="0">
                <a:latin typeface="+mj-lt"/>
              </a:rPr>
              <a:t>flexibility</a:t>
            </a:r>
            <a:r>
              <a:rPr spc="5" dirty="0">
                <a:latin typeface="+mj-lt"/>
              </a:rPr>
              <a:t> </a:t>
            </a:r>
            <a:r>
              <a:rPr dirty="0">
                <a:latin typeface="+mj-lt"/>
              </a:rPr>
              <a:t>on </a:t>
            </a:r>
            <a:r>
              <a:rPr spc="-15" dirty="0">
                <a:latin typeface="+mj-lt"/>
              </a:rPr>
              <a:t>how </a:t>
            </a:r>
            <a:r>
              <a:rPr dirty="0">
                <a:latin typeface="+mj-lt"/>
              </a:rPr>
              <a:t>communities</a:t>
            </a:r>
            <a:r>
              <a:rPr spc="-5" dirty="0">
                <a:latin typeface="+mj-lt"/>
              </a:rPr>
              <a:t> </a:t>
            </a:r>
            <a:r>
              <a:rPr dirty="0">
                <a:latin typeface="+mj-lt"/>
              </a:rPr>
              <a:t>can </a:t>
            </a:r>
            <a:r>
              <a:rPr spc="-5" dirty="0">
                <a:latin typeface="+mj-lt"/>
              </a:rPr>
              <a:t>respond</a:t>
            </a:r>
            <a:r>
              <a:rPr b="0" dirty="0">
                <a:latin typeface="+mj-lt"/>
              </a:rPr>
              <a:t> </a:t>
            </a:r>
            <a:r>
              <a:rPr b="0" spc="5" dirty="0">
                <a:latin typeface="+mj-lt"/>
              </a:rPr>
              <a:t>and</a:t>
            </a:r>
            <a:r>
              <a:rPr b="0" dirty="0">
                <a:latin typeface="+mj-lt"/>
              </a:rPr>
              <a:t> </a:t>
            </a:r>
            <a:r>
              <a:rPr b="0" spc="-10" dirty="0">
                <a:latin typeface="+mj-lt"/>
              </a:rPr>
              <a:t>what’s</a:t>
            </a:r>
            <a:r>
              <a:rPr b="0" dirty="0">
                <a:latin typeface="+mj-lt"/>
              </a:rPr>
              <a:t> </a:t>
            </a:r>
            <a:r>
              <a:rPr b="0" spc="-10" dirty="0">
                <a:latin typeface="+mj-lt"/>
              </a:rPr>
              <a:t>available</a:t>
            </a:r>
            <a:r>
              <a:rPr b="0" spc="-5" dirty="0">
                <a:latin typeface="+mj-lt"/>
              </a:rPr>
              <a:t> </a:t>
            </a:r>
            <a:r>
              <a:rPr b="0" spc="-40" dirty="0">
                <a:latin typeface="+mj-lt"/>
              </a:rPr>
              <a:t>to </a:t>
            </a:r>
            <a:r>
              <a:rPr b="0" spc="-34" dirty="0">
                <a:latin typeface="+mj-lt"/>
              </a:rPr>
              <a:t> </a:t>
            </a:r>
            <a:r>
              <a:rPr b="0" spc="-5" dirty="0">
                <a:latin typeface="+mj-lt"/>
              </a:rPr>
              <a:t>respond.” (11/2020 – FEMA Disability Summit).</a:t>
            </a:r>
            <a:endParaRPr lang="en-US" b="0" spc="-5" dirty="0">
              <a:latin typeface="+mj-lt"/>
            </a:endParaRPr>
          </a:p>
          <a:p>
            <a:pPr marR="5080" indent="12063">
              <a:lnSpc>
                <a:spcPct val="111300"/>
              </a:lnSpc>
              <a:tabLst>
                <a:tab pos="508000" algn="l"/>
                <a:tab pos="508000" algn="l"/>
              </a:tabLst>
              <a:defRPr sz="3600" b="1">
                <a:latin typeface="Montserrat"/>
                <a:ea typeface="Montserrat"/>
                <a:cs typeface="Montserrat"/>
                <a:sym typeface="Montserrat"/>
              </a:defRPr>
            </a:pPr>
            <a:endParaRPr b="0" spc="-5" dirty="0">
              <a:latin typeface="+mj-lt"/>
            </a:endParaRPr>
          </a:p>
          <a:p>
            <a:pPr marR="5080" indent="12063">
              <a:lnSpc>
                <a:spcPct val="111300"/>
              </a:lnSpc>
              <a:tabLst>
                <a:tab pos="508000" algn="l"/>
                <a:tab pos="508000" algn="l"/>
              </a:tabLst>
              <a:defRPr sz="3600" b="1" spc="-85">
                <a:latin typeface="Montserrat"/>
                <a:ea typeface="Montserrat"/>
                <a:cs typeface="Montserrat"/>
                <a:sym typeface="Montserrat"/>
              </a:defRPr>
            </a:pPr>
            <a:r>
              <a:rPr dirty="0">
                <a:latin typeface="+mj-lt"/>
              </a:rPr>
              <a:t>PA Governor </a:t>
            </a:r>
            <a:r>
              <a:rPr b="0" spc="-5" dirty="0">
                <a:latin typeface="+mj-lt"/>
              </a:rPr>
              <a:t>(State):</a:t>
            </a:r>
            <a:r>
              <a:rPr b="0" spc="-90" dirty="0">
                <a:latin typeface="+mj-lt"/>
              </a:rPr>
              <a:t> Says </a:t>
            </a:r>
            <a:r>
              <a:rPr lang="en-US" b="0" spc="-90" dirty="0">
                <a:latin typeface="+mj-lt"/>
              </a:rPr>
              <a:t>Cat </a:t>
            </a:r>
            <a:r>
              <a:rPr b="0" spc="-90" dirty="0">
                <a:latin typeface="+mj-lt"/>
              </a:rPr>
              <a:t>B Funding is only for FEMA specified categories (11/2020).</a:t>
            </a:r>
            <a:endParaRPr lang="en-US" b="0" spc="-90" dirty="0">
              <a:latin typeface="+mj-lt"/>
            </a:endParaRPr>
          </a:p>
          <a:p>
            <a:pPr marR="5080" indent="12063">
              <a:lnSpc>
                <a:spcPct val="111300"/>
              </a:lnSpc>
              <a:tabLst>
                <a:tab pos="508000" algn="l"/>
                <a:tab pos="508000" algn="l"/>
              </a:tabLst>
              <a:defRPr sz="3600" b="1" spc="-85">
                <a:latin typeface="Montserrat"/>
                <a:ea typeface="Montserrat"/>
                <a:cs typeface="Montserrat"/>
                <a:sym typeface="Montserrat"/>
              </a:defRPr>
            </a:pPr>
            <a:endParaRPr b="0" spc="-90" dirty="0">
              <a:latin typeface="+mj-lt"/>
            </a:endParaRPr>
          </a:p>
          <a:p>
            <a:pPr marR="5080" indent="12063">
              <a:lnSpc>
                <a:spcPct val="111300"/>
              </a:lnSpc>
              <a:tabLst>
                <a:tab pos="508000" algn="l"/>
                <a:tab pos="508000" algn="l"/>
              </a:tabLst>
              <a:defRPr sz="3600" b="1">
                <a:latin typeface="Montserrat"/>
                <a:ea typeface="Montserrat"/>
                <a:cs typeface="Montserrat"/>
                <a:sym typeface="Montserrat"/>
              </a:defRPr>
            </a:pPr>
            <a:r>
              <a:rPr dirty="0">
                <a:latin typeface="+mj-lt"/>
              </a:rPr>
              <a:t>PEMA </a:t>
            </a:r>
            <a:r>
              <a:rPr b="0" dirty="0">
                <a:latin typeface="+mj-lt"/>
              </a:rPr>
              <a:t>(State):</a:t>
            </a:r>
            <a:r>
              <a:rPr b="0" spc="-85" dirty="0">
                <a:latin typeface="+mj-lt"/>
              </a:rPr>
              <a:t> Says ILC are explicitly excluded as an </a:t>
            </a:r>
            <a:r>
              <a:rPr b="0" spc="-10" dirty="0">
                <a:latin typeface="+mj-lt"/>
              </a:rPr>
              <a:t>advocacy</a:t>
            </a:r>
            <a:r>
              <a:rPr b="0" spc="5" dirty="0">
                <a:latin typeface="+mj-lt"/>
              </a:rPr>
              <a:t> </a:t>
            </a:r>
            <a:r>
              <a:rPr b="0" spc="-20" dirty="0">
                <a:latin typeface="+mj-lt"/>
              </a:rPr>
              <a:t>group per FEMA rules </a:t>
            </a:r>
            <a:r>
              <a:rPr b="0" spc="-10" dirty="0">
                <a:latin typeface="+mj-lt"/>
              </a:rPr>
              <a:t>and sheltering</a:t>
            </a:r>
            <a:r>
              <a:rPr b="0" dirty="0">
                <a:latin typeface="+mj-lt"/>
              </a:rPr>
              <a:t> does</a:t>
            </a:r>
            <a:r>
              <a:rPr b="0" spc="5" dirty="0">
                <a:latin typeface="+mj-lt"/>
              </a:rPr>
              <a:t> not</a:t>
            </a:r>
            <a:r>
              <a:rPr b="0" dirty="0">
                <a:latin typeface="+mj-lt"/>
              </a:rPr>
              <a:t> </a:t>
            </a:r>
            <a:r>
              <a:rPr b="0" spc="104" dirty="0">
                <a:latin typeface="+mj-lt"/>
              </a:rPr>
              <a:t>fit</a:t>
            </a:r>
            <a:r>
              <a:rPr b="0" dirty="0">
                <a:latin typeface="+mj-lt"/>
              </a:rPr>
              <a:t> </a:t>
            </a:r>
            <a:r>
              <a:rPr b="0" spc="-20" dirty="0">
                <a:latin typeface="+mj-lt"/>
              </a:rPr>
              <a:t>into </a:t>
            </a:r>
            <a:r>
              <a:rPr b="0" spc="-1018" dirty="0">
                <a:latin typeface="+mj-lt"/>
              </a:rPr>
              <a:t> </a:t>
            </a:r>
            <a:r>
              <a:rPr b="0" spc="5" dirty="0">
                <a:latin typeface="+mj-lt"/>
              </a:rPr>
              <a:t>the</a:t>
            </a:r>
            <a:r>
              <a:rPr b="0" spc="-5" dirty="0">
                <a:latin typeface="+mj-lt"/>
              </a:rPr>
              <a:t> </a:t>
            </a:r>
            <a:r>
              <a:rPr b="0" spc="-10" dirty="0">
                <a:latin typeface="+mj-lt"/>
              </a:rPr>
              <a:t>current</a:t>
            </a:r>
            <a:r>
              <a:rPr b="0" spc="-5" dirty="0">
                <a:latin typeface="+mj-lt"/>
              </a:rPr>
              <a:t> </a:t>
            </a:r>
            <a:r>
              <a:rPr b="0" spc="-10" dirty="0">
                <a:latin typeface="+mj-lt"/>
              </a:rPr>
              <a:t>allowable</a:t>
            </a:r>
            <a:r>
              <a:rPr b="0" spc="-5" dirty="0">
                <a:latin typeface="+mj-lt"/>
              </a:rPr>
              <a:t> </a:t>
            </a:r>
            <a:r>
              <a:rPr b="0" spc="-10" dirty="0">
                <a:latin typeface="+mj-lt"/>
              </a:rPr>
              <a:t>Non-Congregate</a:t>
            </a:r>
            <a:r>
              <a:rPr b="0" dirty="0">
                <a:latin typeface="+mj-lt"/>
              </a:rPr>
              <a:t> </a:t>
            </a:r>
            <a:r>
              <a:rPr b="0" spc="-10" dirty="0">
                <a:latin typeface="+mj-lt"/>
              </a:rPr>
              <a:t>Sheltering </a:t>
            </a:r>
            <a:r>
              <a:rPr b="0" spc="5" dirty="0">
                <a:latin typeface="+mj-lt"/>
              </a:rPr>
              <a:t>actions,</a:t>
            </a:r>
            <a:r>
              <a:rPr b="0" spc="-5" dirty="0">
                <a:latin typeface="+mj-lt"/>
              </a:rPr>
              <a:t> </a:t>
            </a:r>
            <a:r>
              <a:rPr b="0" dirty="0">
                <a:latin typeface="+mj-lt"/>
              </a:rPr>
              <a:t>as </a:t>
            </a:r>
            <a:r>
              <a:rPr b="0" spc="50" dirty="0">
                <a:latin typeface="+mj-lt"/>
              </a:rPr>
              <a:t>defined</a:t>
            </a:r>
            <a:r>
              <a:rPr b="0" dirty="0">
                <a:latin typeface="+mj-lt"/>
              </a:rPr>
              <a:t> </a:t>
            </a:r>
            <a:r>
              <a:rPr b="0" spc="-30" dirty="0">
                <a:latin typeface="+mj-lt"/>
              </a:rPr>
              <a:t>by</a:t>
            </a:r>
            <a:r>
              <a:rPr b="0" dirty="0">
                <a:latin typeface="+mj-lt"/>
              </a:rPr>
              <a:t> </a:t>
            </a:r>
            <a:r>
              <a:rPr b="0" spc="10" dirty="0">
                <a:latin typeface="+mj-lt"/>
              </a:rPr>
              <a:t>FEMA (10/2020). Later asks if ILC operates a “facility”, as a FEMA question. (11/2020).</a:t>
            </a:r>
            <a:endParaRPr lang="en-US" b="0" spc="10" dirty="0">
              <a:latin typeface="+mj-lt"/>
            </a:endParaRPr>
          </a:p>
          <a:p>
            <a:pPr marR="5080" indent="12063">
              <a:lnSpc>
                <a:spcPct val="111300"/>
              </a:lnSpc>
              <a:tabLst>
                <a:tab pos="508000" algn="l"/>
                <a:tab pos="508000" algn="l"/>
              </a:tabLst>
              <a:defRPr sz="3600" b="1">
                <a:latin typeface="Montserrat"/>
                <a:ea typeface="Montserrat"/>
                <a:cs typeface="Montserrat"/>
                <a:sym typeface="Montserrat"/>
              </a:defRPr>
            </a:pPr>
            <a:endParaRPr b="0" spc="10" dirty="0">
              <a:latin typeface="+mj-lt"/>
            </a:endParaRPr>
          </a:p>
          <a:p>
            <a:pPr marR="5080" indent="12063">
              <a:lnSpc>
                <a:spcPct val="111300"/>
              </a:lnSpc>
              <a:tabLst>
                <a:tab pos="508000" algn="l"/>
                <a:tab pos="508000" algn="l"/>
              </a:tabLst>
              <a:defRPr sz="3600" b="1" spc="-5">
                <a:latin typeface="Montserrat"/>
                <a:ea typeface="Montserrat"/>
                <a:cs typeface="Montserrat"/>
                <a:sym typeface="Montserrat"/>
              </a:defRPr>
            </a:pPr>
            <a:r>
              <a:rPr dirty="0">
                <a:latin typeface="+mj-lt"/>
              </a:rPr>
              <a:t>LCEMA </a:t>
            </a:r>
            <a:r>
              <a:rPr b="0" dirty="0">
                <a:latin typeface="+mj-lt"/>
              </a:rPr>
              <a:t>(County): Provided information to advocates in contradiction to </a:t>
            </a:r>
            <a:br>
              <a:rPr lang="en-US" b="0" dirty="0">
                <a:latin typeface="+mj-lt"/>
              </a:rPr>
            </a:br>
            <a:r>
              <a:rPr b="0" dirty="0">
                <a:latin typeface="+mj-lt"/>
              </a:rPr>
              <a:t>FEMA and PEMA (10/2020). Say they have </a:t>
            </a:r>
            <a:r>
              <a:rPr b="0" spc="5" dirty="0">
                <a:latin typeface="+mj-lt"/>
              </a:rPr>
              <a:t>no</a:t>
            </a:r>
            <a:r>
              <a:rPr b="0" spc="0" dirty="0">
                <a:latin typeface="+mj-lt"/>
              </a:rPr>
              <a:t> </a:t>
            </a:r>
            <a:r>
              <a:rPr b="0" spc="-10" dirty="0">
                <a:latin typeface="+mj-lt"/>
              </a:rPr>
              <a:t>say</a:t>
            </a:r>
            <a:r>
              <a:rPr b="0" spc="0" dirty="0">
                <a:latin typeface="+mj-lt"/>
              </a:rPr>
              <a:t> in reimbursement rules </a:t>
            </a:r>
            <a:br>
              <a:rPr lang="en-US" b="0" spc="0" dirty="0">
                <a:latin typeface="+mj-lt"/>
              </a:rPr>
            </a:br>
            <a:r>
              <a:rPr b="0" spc="0" dirty="0">
                <a:latin typeface="+mj-lt"/>
              </a:rPr>
              <a:t>set </a:t>
            </a:r>
            <a:r>
              <a:rPr b="0" spc="5" dirty="0">
                <a:latin typeface="+mj-lt"/>
              </a:rPr>
              <a:t>forth</a:t>
            </a:r>
            <a:r>
              <a:rPr b="0" spc="0" dirty="0">
                <a:latin typeface="+mj-lt"/>
              </a:rPr>
              <a:t> </a:t>
            </a:r>
            <a:r>
              <a:rPr b="0" spc="-30" dirty="0">
                <a:latin typeface="+mj-lt"/>
              </a:rPr>
              <a:t>by</a:t>
            </a:r>
            <a:r>
              <a:rPr b="0" dirty="0">
                <a:latin typeface="+mj-lt"/>
              </a:rPr>
              <a:t> </a:t>
            </a:r>
            <a:r>
              <a:rPr b="0" spc="10" dirty="0">
                <a:latin typeface="+mj-lt"/>
              </a:rPr>
              <a:t>FEMA (12/20</a:t>
            </a:r>
            <a:r>
              <a:rPr lang="en-US" b="0" spc="10" dirty="0">
                <a:latin typeface="+mj-lt"/>
              </a:rPr>
              <a:t>20</a:t>
            </a:r>
            <a:r>
              <a:rPr b="0" spc="10" dirty="0">
                <a:latin typeface="+mj-lt"/>
              </a:rPr>
              <a:t>).</a:t>
            </a:r>
          </a:p>
        </p:txBody>
      </p:sp>
      <p:pic>
        <p:nvPicPr>
          <p:cNvPr id="3" name="Picture 2"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B0E4DC54-5275-4FD1-8569-BCB9487A69F7}"/>
              </a:ext>
            </a:extLst>
          </p:cNvPr>
          <p:cNvPicPr>
            <a:picLocks noChangeAspect="1"/>
          </p:cNvPicPr>
          <p:nvPr/>
        </p:nvPicPr>
        <p:blipFill>
          <a:blip r:embed="rId2"/>
          <a:stretch>
            <a:fillRect/>
          </a:stretch>
        </p:blipFill>
        <p:spPr>
          <a:xfrm>
            <a:off x="17067571" y="8039177"/>
            <a:ext cx="2400300" cy="274320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E931-57A2-4CD6-93FD-B9234451B36F}"/>
              </a:ext>
            </a:extLst>
          </p:cNvPr>
          <p:cNvSpPr>
            <a:spLocks noGrp="1"/>
          </p:cNvSpPr>
          <p:nvPr>
            <p:ph type="title"/>
          </p:nvPr>
        </p:nvSpPr>
        <p:spPr>
          <a:xfrm>
            <a:off x="2189424" y="2430118"/>
            <a:ext cx="15725252" cy="2184724"/>
          </a:xfrm>
        </p:spPr>
        <p:txBody>
          <a:bodyPr wrap="none">
            <a:normAutofit/>
          </a:bodyPr>
          <a:lstStyle/>
          <a:p>
            <a:pPr algn="ctr"/>
            <a:r>
              <a:rPr lang="en-US" sz="7911" b="1" dirty="0"/>
              <a:t>December 7, 2020</a:t>
            </a:r>
          </a:p>
        </p:txBody>
      </p:sp>
      <p:sp>
        <p:nvSpPr>
          <p:cNvPr id="6" name="Content Placeholder 5">
            <a:extLst>
              <a:ext uri="{FF2B5EF4-FFF2-40B4-BE49-F238E27FC236}">
                <a16:creationId xmlns:a16="http://schemas.microsoft.com/office/drawing/2014/main" id="{9B56F5A6-691E-479A-8E44-F74E7F522EB6}"/>
              </a:ext>
            </a:extLst>
          </p:cNvPr>
          <p:cNvSpPr>
            <a:spLocks noGrp="1"/>
          </p:cNvSpPr>
          <p:nvPr>
            <p:ph idx="1"/>
          </p:nvPr>
        </p:nvSpPr>
        <p:spPr>
          <a:xfrm>
            <a:off x="2026545" y="4905424"/>
            <a:ext cx="16051010" cy="3871736"/>
          </a:xfrm>
        </p:spPr>
        <p:txBody>
          <a:bodyPr>
            <a:normAutofit/>
          </a:bodyPr>
          <a:lstStyle/>
          <a:p>
            <a:pPr algn="ctr"/>
            <a:r>
              <a:rPr lang="en-US" sz="5274" dirty="0">
                <a:hlinkClick r:id="" action="ppaction://noaction"/>
              </a:rPr>
              <a:t>FEMA Addendum:</a:t>
            </a:r>
          </a:p>
          <a:p>
            <a:pPr algn="ctr"/>
            <a:endParaRPr lang="en-US" sz="5274" dirty="0">
              <a:hlinkClick r:id="" action="ppaction://noaction"/>
            </a:endParaRPr>
          </a:p>
          <a:p>
            <a:pPr algn="ctr"/>
            <a:r>
              <a:rPr lang="en-US" sz="5274" dirty="0">
                <a:hlinkClick r:id="" action="ppaction://noaction"/>
              </a:rPr>
              <a:t>Delivering Personal Assistance Services</a:t>
            </a:r>
          </a:p>
          <a:p>
            <a:pPr algn="ctr"/>
            <a:r>
              <a:rPr lang="en-US" sz="5274" dirty="0">
                <a:hlinkClick r:id="" action="ppaction://noaction"/>
              </a:rPr>
              <a:t>in Congregate and Non-Congregate Sheltering</a:t>
            </a:r>
            <a:endParaRPr lang="en-US" sz="5274" dirty="0"/>
          </a:p>
        </p:txBody>
      </p:sp>
      <p:pic>
        <p:nvPicPr>
          <p:cNvPr id="4" name="Picture 3"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458CE4E1-7C9C-4062-BADD-E6AE03F5EEC3}"/>
              </a:ext>
            </a:extLst>
          </p:cNvPr>
          <p:cNvPicPr>
            <a:picLocks noChangeAspect="1"/>
          </p:cNvPicPr>
          <p:nvPr/>
        </p:nvPicPr>
        <p:blipFill>
          <a:blip r:embed="rId3"/>
          <a:stretch>
            <a:fillRect/>
          </a:stretch>
        </p:blipFill>
        <p:spPr>
          <a:xfrm>
            <a:off x="17190752" y="8190571"/>
            <a:ext cx="2400300" cy="2743200"/>
          </a:xfrm>
          <a:prstGeom prst="rect">
            <a:avLst/>
          </a:prstGeom>
        </p:spPr>
      </p:pic>
    </p:spTree>
    <p:extLst>
      <p:ext uri="{BB962C8B-B14F-4D97-AF65-F5344CB8AC3E}">
        <p14:creationId xmlns:p14="http://schemas.microsoft.com/office/powerpoint/2010/main" val="411761716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7"/>
          <p:cNvSpPr txBox="1">
            <a:spLocks noGrp="1"/>
          </p:cNvSpPr>
          <p:nvPr>
            <p:ph type="title" idx="4294967295"/>
          </p:nvPr>
        </p:nvSpPr>
        <p:spPr>
          <a:xfrm>
            <a:off x="744727" y="1016990"/>
            <a:ext cx="19050001" cy="1015665"/>
          </a:xfrm>
          <a:prstGeom prst="rect">
            <a:avLst/>
          </a:prstGeom>
        </p:spPr>
        <p:txBody>
          <a:bodyPr lIns="45719" tIns="45719" rIns="45719" bIns="45719"/>
          <a:lstStyle>
            <a:lvl1pPr algn="ctr">
              <a:defRPr sz="6000" b="1"/>
            </a:lvl1pPr>
          </a:lstStyle>
          <a:p>
            <a:r>
              <a:rPr dirty="0">
                <a:latin typeface="+mj-lt"/>
              </a:rPr>
              <a:t>Inconsistent Policy Hinders Life Saving Work</a:t>
            </a:r>
          </a:p>
        </p:txBody>
      </p:sp>
      <p:sp>
        <p:nvSpPr>
          <p:cNvPr id="17" name="object 4">
            <a:extLst>
              <a:ext uri="{FF2B5EF4-FFF2-40B4-BE49-F238E27FC236}">
                <a16:creationId xmlns:a16="http://schemas.microsoft.com/office/drawing/2014/main" id="{0C527F45-7A1A-48F5-94D5-3FB4EE93FB32}"/>
              </a:ext>
            </a:extLst>
          </p:cNvPr>
          <p:cNvSpPr txBox="1"/>
          <p:nvPr/>
        </p:nvSpPr>
        <p:spPr>
          <a:xfrm>
            <a:off x="3271815" y="2910434"/>
            <a:ext cx="3058692"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617,447</a:t>
            </a:r>
            <a:endParaRPr dirty="0">
              <a:latin typeface="+mj-lt"/>
            </a:endParaRPr>
          </a:p>
        </p:txBody>
      </p:sp>
      <p:sp>
        <p:nvSpPr>
          <p:cNvPr id="15" name="object 4">
            <a:extLst>
              <a:ext uri="{FF2B5EF4-FFF2-40B4-BE49-F238E27FC236}">
                <a16:creationId xmlns:a16="http://schemas.microsoft.com/office/drawing/2014/main" id="{9A8CC2B3-20B7-4C09-8776-A8EE8E3AE07A}"/>
              </a:ext>
            </a:extLst>
          </p:cNvPr>
          <p:cNvSpPr txBox="1"/>
          <p:nvPr/>
        </p:nvSpPr>
        <p:spPr>
          <a:xfrm>
            <a:off x="3271814" y="3916128"/>
            <a:ext cx="3059099"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Infections</a:t>
            </a:r>
          </a:p>
        </p:txBody>
      </p:sp>
      <p:sp>
        <p:nvSpPr>
          <p:cNvPr id="18" name="object 4">
            <a:extLst>
              <a:ext uri="{FF2B5EF4-FFF2-40B4-BE49-F238E27FC236}">
                <a16:creationId xmlns:a16="http://schemas.microsoft.com/office/drawing/2014/main" id="{2F7068D6-0F5F-4AE0-ADCC-983FABA011FA}"/>
              </a:ext>
            </a:extLst>
          </p:cNvPr>
          <p:cNvSpPr txBox="1"/>
          <p:nvPr/>
        </p:nvSpPr>
        <p:spPr>
          <a:xfrm>
            <a:off x="6415444" y="2906898"/>
            <a:ext cx="3049009" cy="907941"/>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5900" b="1" spc="-12">
                <a:solidFill>
                  <a:srgbClr val="FFFFFF"/>
                </a:solidFill>
                <a:latin typeface="Montserrat Black"/>
                <a:ea typeface="Montserrat Black"/>
                <a:cs typeface="Montserrat Black"/>
                <a:sym typeface="Montserrat Black"/>
              </a:defRPr>
            </a:lvl1pPr>
          </a:lstStyle>
          <a:p>
            <a:r>
              <a:rPr lang="en-US" dirty="0">
                <a:latin typeface="+mj-lt"/>
              </a:rPr>
              <a:t>122,180</a:t>
            </a:r>
            <a:endParaRPr dirty="0">
              <a:latin typeface="+mj-lt"/>
            </a:endParaRPr>
          </a:p>
        </p:txBody>
      </p:sp>
      <p:sp>
        <p:nvSpPr>
          <p:cNvPr id="16" name="object 4">
            <a:extLst>
              <a:ext uri="{FF2B5EF4-FFF2-40B4-BE49-F238E27FC236}">
                <a16:creationId xmlns:a16="http://schemas.microsoft.com/office/drawing/2014/main" id="{E7B32CBA-99E6-4568-809E-DF974C30169A}"/>
              </a:ext>
            </a:extLst>
          </p:cNvPr>
          <p:cNvSpPr txBox="1"/>
          <p:nvPr/>
        </p:nvSpPr>
        <p:spPr>
          <a:xfrm>
            <a:off x="6415444" y="3917012"/>
            <a:ext cx="3052104" cy="707886"/>
          </a:xfrm>
          <a:prstGeom prst="rect">
            <a:avLst/>
          </a:prstGeom>
          <a:solidFill>
            <a:srgbClr val="B625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262890">
              <a:spcBef>
                <a:spcPts val="4600"/>
              </a:spcBef>
              <a:defRPr sz="4600" b="1" spc="-9">
                <a:solidFill>
                  <a:srgbClr val="FFFFFF"/>
                </a:solidFill>
                <a:latin typeface="Montserrat Black"/>
                <a:ea typeface="Montserrat Black"/>
                <a:cs typeface="Montserrat Black"/>
                <a:sym typeface="Montserrat Black"/>
              </a:defRPr>
            </a:lvl1pPr>
          </a:lstStyle>
          <a:p>
            <a:r>
              <a:rPr dirty="0">
                <a:latin typeface="+mj-lt"/>
              </a:rPr>
              <a:t> Deaths</a:t>
            </a:r>
          </a:p>
        </p:txBody>
      </p:sp>
      <p:sp>
        <p:nvSpPr>
          <p:cNvPr id="92" name="object 6"/>
          <p:cNvSpPr txBox="1"/>
          <p:nvPr/>
        </p:nvSpPr>
        <p:spPr>
          <a:xfrm>
            <a:off x="9709247" y="3034573"/>
            <a:ext cx="5405473"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156845">
              <a:spcBef>
                <a:spcPts val="400"/>
              </a:spcBef>
              <a:defRPr sz="3900" b="1" spc="-20">
                <a:latin typeface="Montserrat"/>
                <a:ea typeface="Montserrat"/>
                <a:cs typeface="Montserrat"/>
                <a:sym typeface="Montserrat"/>
              </a:defRPr>
            </a:pPr>
            <a:r>
              <a:rPr dirty="0">
                <a:latin typeface="+mj-lt"/>
              </a:rPr>
              <a:t>JANUARY </a:t>
            </a:r>
            <a:r>
              <a:rPr spc="0" dirty="0">
                <a:latin typeface="+mj-lt"/>
              </a:rPr>
              <a:t>25,</a:t>
            </a:r>
            <a:r>
              <a:rPr dirty="0">
                <a:latin typeface="+mj-lt"/>
              </a:rPr>
              <a:t> </a:t>
            </a:r>
            <a:r>
              <a:rPr spc="-10" dirty="0">
                <a:latin typeface="+mj-lt"/>
              </a:rPr>
              <a:t>2021</a:t>
            </a:r>
          </a:p>
          <a:p>
            <a:pPr indent="240665">
              <a:spcBef>
                <a:spcPts val="200"/>
              </a:spcBef>
              <a:defRPr sz="2400" spc="15">
                <a:latin typeface="Montserrat"/>
                <a:ea typeface="Montserrat"/>
                <a:cs typeface="Montserrat"/>
                <a:sym typeface="Montserrat"/>
              </a:defRPr>
            </a:pPr>
            <a:r>
              <a:rPr dirty="0">
                <a:latin typeface="+mj-lt"/>
              </a:rPr>
              <a:t>FROM:</a:t>
            </a:r>
            <a:r>
              <a:rPr spc="-20" dirty="0">
                <a:latin typeface="+mj-lt"/>
              </a:rPr>
              <a:t> </a:t>
            </a:r>
            <a:r>
              <a:rPr spc="5" dirty="0">
                <a:latin typeface="+mj-lt"/>
              </a:rPr>
              <a:t>Misty</a:t>
            </a:r>
            <a:r>
              <a:rPr spc="-20" dirty="0">
                <a:latin typeface="+mj-lt"/>
              </a:rPr>
              <a:t> </a:t>
            </a:r>
            <a:r>
              <a:rPr spc="10" dirty="0">
                <a:latin typeface="+mj-lt"/>
              </a:rPr>
              <a:t>Dion</a:t>
            </a:r>
          </a:p>
          <a:p>
            <a:pPr indent="240665">
              <a:spcBef>
                <a:spcPts val="500"/>
              </a:spcBef>
              <a:defRPr sz="2400">
                <a:latin typeface="Montserrat"/>
                <a:ea typeface="Montserrat"/>
                <a:cs typeface="Montserrat"/>
                <a:sym typeface="Montserrat"/>
              </a:defRPr>
            </a:pPr>
            <a:r>
              <a:rPr dirty="0">
                <a:latin typeface="+mj-lt"/>
              </a:rPr>
              <a:t>TO: </a:t>
            </a:r>
            <a:r>
              <a:rPr spc="-20" dirty="0">
                <a:latin typeface="+mj-lt"/>
              </a:rPr>
              <a:t>Teresa</a:t>
            </a:r>
            <a:r>
              <a:rPr dirty="0">
                <a:latin typeface="+mj-lt"/>
              </a:rPr>
              <a:t> </a:t>
            </a:r>
            <a:r>
              <a:rPr spc="5" dirty="0">
                <a:latin typeface="+mj-lt"/>
              </a:rPr>
              <a:t>Miller,</a:t>
            </a:r>
            <a:r>
              <a:rPr dirty="0">
                <a:latin typeface="+mj-lt"/>
              </a:rPr>
              <a:t> </a:t>
            </a:r>
            <a:r>
              <a:rPr spc="10" dirty="0">
                <a:latin typeface="+mj-lt"/>
              </a:rPr>
              <a:t>Secretary</a:t>
            </a:r>
            <a:r>
              <a:rPr spc="5" dirty="0">
                <a:latin typeface="+mj-lt"/>
              </a:rPr>
              <a:t> </a:t>
            </a:r>
            <a:r>
              <a:rPr spc="-45" dirty="0">
                <a:latin typeface="+mj-lt"/>
              </a:rPr>
              <a:t>PA</a:t>
            </a:r>
            <a:r>
              <a:rPr dirty="0">
                <a:latin typeface="+mj-lt"/>
              </a:rPr>
              <a:t> </a:t>
            </a:r>
            <a:r>
              <a:rPr spc="15" dirty="0">
                <a:latin typeface="+mj-lt"/>
              </a:rPr>
              <a:t>DHS</a:t>
            </a:r>
          </a:p>
        </p:txBody>
      </p:sp>
      <p:sp>
        <p:nvSpPr>
          <p:cNvPr id="93" name="object 2"/>
          <p:cNvSpPr txBox="1"/>
          <p:nvPr/>
        </p:nvSpPr>
        <p:spPr>
          <a:xfrm>
            <a:off x="2889249" y="5584363"/>
            <a:ext cx="13917932" cy="3918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R="5080">
              <a:lnSpc>
                <a:spcPct val="111300"/>
              </a:lnSpc>
              <a:tabLst>
                <a:tab pos="368300" algn="l"/>
                <a:tab pos="5943600" algn="l"/>
              </a:tabLst>
              <a:defRPr sz="3900" spc="-50">
                <a:latin typeface="Montserrat"/>
                <a:ea typeface="Montserrat"/>
                <a:cs typeface="Montserrat"/>
                <a:sym typeface="Montserrat"/>
              </a:defRPr>
            </a:pPr>
            <a:r>
              <a:rPr dirty="0">
                <a:latin typeface="+mj-lt"/>
              </a:rPr>
              <a:t>“As</a:t>
            </a:r>
            <a:r>
              <a:rPr spc="-5" dirty="0">
                <a:latin typeface="+mj-lt"/>
              </a:rPr>
              <a:t> </a:t>
            </a:r>
            <a:r>
              <a:rPr spc="0" dirty="0">
                <a:latin typeface="+mj-lt"/>
              </a:rPr>
              <a:t>an </a:t>
            </a:r>
            <a:r>
              <a:rPr spc="5" dirty="0">
                <a:latin typeface="+mj-lt"/>
              </a:rPr>
              <a:t>NHT</a:t>
            </a:r>
            <a:r>
              <a:rPr spc="0" dirty="0">
                <a:latin typeface="+mj-lt"/>
              </a:rPr>
              <a:t> </a:t>
            </a:r>
            <a:r>
              <a:rPr spc="-15" dirty="0">
                <a:latin typeface="+mj-lt"/>
              </a:rPr>
              <a:t>provider,</a:t>
            </a:r>
            <a:r>
              <a:rPr spc="-5" dirty="0">
                <a:latin typeface="+mj-lt"/>
              </a:rPr>
              <a:t> </a:t>
            </a:r>
            <a:r>
              <a:rPr lang="en-US" spc="-10" dirty="0">
                <a:latin typeface="+mj-lt"/>
              </a:rPr>
              <a:t>CILNCP</a:t>
            </a:r>
            <a:r>
              <a:rPr spc="0" dirty="0">
                <a:latin typeface="+mj-lt"/>
              </a:rPr>
              <a:t> has </a:t>
            </a:r>
            <a:r>
              <a:rPr spc="-5" dirty="0">
                <a:latin typeface="+mj-lt"/>
              </a:rPr>
              <a:t>successfully </a:t>
            </a:r>
            <a:r>
              <a:rPr spc="0" dirty="0">
                <a:latin typeface="+mj-lt"/>
              </a:rPr>
              <a:t>transitioned </a:t>
            </a:r>
            <a:r>
              <a:rPr spc="-1018" dirty="0">
                <a:latin typeface="+mj-lt"/>
              </a:rPr>
              <a:t> </a:t>
            </a:r>
            <a:r>
              <a:rPr spc="0" dirty="0">
                <a:latin typeface="+mj-lt"/>
              </a:rPr>
              <a:t>54</a:t>
            </a:r>
            <a:r>
              <a:rPr spc="5" dirty="0">
                <a:latin typeface="+mj-lt"/>
              </a:rPr>
              <a:t> </a:t>
            </a:r>
            <a:r>
              <a:rPr spc="0" dirty="0">
                <a:latin typeface="+mj-lt"/>
              </a:rPr>
              <a:t>people</a:t>
            </a:r>
            <a:r>
              <a:rPr spc="5" dirty="0">
                <a:latin typeface="+mj-lt"/>
              </a:rPr>
              <a:t> </a:t>
            </a:r>
            <a:r>
              <a:rPr spc="0" dirty="0">
                <a:latin typeface="+mj-lt"/>
              </a:rPr>
              <a:t>in</a:t>
            </a:r>
            <a:r>
              <a:rPr spc="5" dirty="0">
                <a:latin typeface="+mj-lt"/>
              </a:rPr>
              <a:t> </a:t>
            </a:r>
            <a:r>
              <a:rPr spc="-10" dirty="0">
                <a:latin typeface="+mj-lt"/>
              </a:rPr>
              <a:t>2020</a:t>
            </a:r>
            <a:r>
              <a:rPr spc="5" dirty="0">
                <a:latin typeface="+mj-lt"/>
              </a:rPr>
              <a:t> </a:t>
            </a:r>
            <a:r>
              <a:rPr spc="65" dirty="0">
                <a:latin typeface="+mj-lt"/>
              </a:rPr>
              <a:t>from</a:t>
            </a:r>
            <a:r>
              <a:rPr spc="5" dirty="0">
                <a:latin typeface="+mj-lt"/>
              </a:rPr>
              <a:t> </a:t>
            </a:r>
            <a:r>
              <a:rPr spc="0" dirty="0">
                <a:latin typeface="+mj-lt"/>
              </a:rPr>
              <a:t>nursing</a:t>
            </a:r>
            <a:r>
              <a:rPr spc="5" dirty="0">
                <a:latin typeface="+mj-lt"/>
              </a:rPr>
              <a:t> </a:t>
            </a:r>
            <a:r>
              <a:rPr spc="-5" dirty="0">
                <a:latin typeface="+mj-lt"/>
              </a:rPr>
              <a:t>facilities,</a:t>
            </a:r>
            <a:r>
              <a:rPr spc="10" dirty="0">
                <a:latin typeface="+mj-lt"/>
              </a:rPr>
              <a:t> </a:t>
            </a:r>
            <a:r>
              <a:rPr spc="-5" dirty="0">
                <a:latin typeface="+mj-lt"/>
              </a:rPr>
              <a:t>during</a:t>
            </a:r>
            <a:r>
              <a:rPr spc="5" dirty="0">
                <a:latin typeface="+mj-lt"/>
              </a:rPr>
              <a:t> the </a:t>
            </a:r>
            <a:r>
              <a:rPr spc="-30" dirty="0">
                <a:latin typeface="+mj-lt"/>
              </a:rPr>
              <a:t>COVID-19</a:t>
            </a:r>
            <a:r>
              <a:rPr spc="15" dirty="0">
                <a:latin typeface="+mj-lt"/>
              </a:rPr>
              <a:t> </a:t>
            </a:r>
            <a:r>
              <a:rPr spc="10" dirty="0">
                <a:latin typeface="+mj-lt"/>
              </a:rPr>
              <a:t>pandemic. </a:t>
            </a:r>
            <a:r>
              <a:rPr spc="-5" dirty="0">
                <a:latin typeface="+mj-lt"/>
              </a:rPr>
              <a:t>Disappointingly,</a:t>
            </a:r>
            <a:r>
              <a:rPr spc="-15" dirty="0">
                <a:latin typeface="+mj-lt"/>
              </a:rPr>
              <a:t> </a:t>
            </a:r>
            <a:r>
              <a:rPr spc="-25" dirty="0">
                <a:latin typeface="+mj-lt"/>
              </a:rPr>
              <a:t>we</a:t>
            </a:r>
            <a:r>
              <a:rPr spc="-10" dirty="0">
                <a:latin typeface="+mj-lt"/>
              </a:rPr>
              <a:t> </a:t>
            </a:r>
            <a:r>
              <a:rPr spc="-25" dirty="0">
                <a:latin typeface="+mj-lt"/>
              </a:rPr>
              <a:t>have</a:t>
            </a:r>
            <a:r>
              <a:rPr spc="-15" dirty="0">
                <a:latin typeface="+mj-lt"/>
              </a:rPr>
              <a:t> </a:t>
            </a:r>
            <a:r>
              <a:rPr spc="5" dirty="0">
                <a:latin typeface="+mj-lt"/>
              </a:rPr>
              <a:t>had</a:t>
            </a:r>
            <a:r>
              <a:rPr spc="-10" dirty="0">
                <a:latin typeface="+mj-lt"/>
              </a:rPr>
              <a:t> </a:t>
            </a:r>
            <a:r>
              <a:rPr spc="0" dirty="0">
                <a:latin typeface="+mj-lt"/>
              </a:rPr>
              <a:t>6 </a:t>
            </a:r>
            <a:r>
              <a:rPr spc="-1018" dirty="0">
                <a:latin typeface="+mj-lt"/>
              </a:rPr>
              <a:t> </a:t>
            </a:r>
            <a:r>
              <a:rPr spc="0" dirty="0">
                <a:latin typeface="+mj-lt"/>
              </a:rPr>
              <a:t>people die</a:t>
            </a:r>
            <a:r>
              <a:rPr spc="5" dirty="0">
                <a:latin typeface="+mj-lt"/>
              </a:rPr>
              <a:t> </a:t>
            </a:r>
            <a:r>
              <a:rPr spc="65" dirty="0">
                <a:latin typeface="+mj-lt"/>
              </a:rPr>
              <a:t>from</a:t>
            </a:r>
            <a:r>
              <a:rPr spc="0" dirty="0">
                <a:latin typeface="+mj-lt"/>
              </a:rPr>
              <a:t> </a:t>
            </a:r>
            <a:r>
              <a:rPr spc="-40" dirty="0">
                <a:latin typeface="+mj-lt"/>
              </a:rPr>
              <a:t>COVID</a:t>
            </a:r>
            <a:r>
              <a:rPr spc="5" dirty="0">
                <a:latin typeface="+mj-lt"/>
              </a:rPr>
              <a:t> </a:t>
            </a:r>
            <a:r>
              <a:rPr spc="-15" dirty="0">
                <a:latin typeface="+mj-lt"/>
              </a:rPr>
              <a:t>before</a:t>
            </a:r>
            <a:r>
              <a:rPr spc="0" dirty="0">
                <a:latin typeface="+mj-lt"/>
              </a:rPr>
              <a:t> their</a:t>
            </a:r>
            <a:r>
              <a:rPr spc="5" dirty="0">
                <a:latin typeface="+mj-lt"/>
              </a:rPr>
              <a:t> </a:t>
            </a:r>
            <a:r>
              <a:rPr spc="0" dirty="0">
                <a:latin typeface="+mj-lt"/>
              </a:rPr>
              <a:t>transitions</a:t>
            </a:r>
            <a:r>
              <a:rPr spc="5" dirty="0">
                <a:latin typeface="+mj-lt"/>
              </a:rPr>
              <a:t> </a:t>
            </a:r>
            <a:r>
              <a:rPr spc="-5" dirty="0">
                <a:latin typeface="+mj-lt"/>
              </a:rPr>
              <a:t>could </a:t>
            </a:r>
            <a:r>
              <a:rPr spc="0" dirty="0">
                <a:latin typeface="+mj-lt"/>
              </a:rPr>
              <a:t> be</a:t>
            </a:r>
            <a:r>
              <a:rPr spc="-5" dirty="0">
                <a:latin typeface="+mj-lt"/>
              </a:rPr>
              <a:t> </a:t>
            </a:r>
            <a:r>
              <a:rPr spc="-10" dirty="0">
                <a:latin typeface="+mj-lt"/>
              </a:rPr>
              <a:t>completed.</a:t>
            </a:r>
            <a:r>
              <a:rPr spc="0" dirty="0">
                <a:latin typeface="+mj-lt"/>
              </a:rPr>
              <a:t> I </a:t>
            </a:r>
            <a:r>
              <a:rPr spc="-10" dirty="0">
                <a:latin typeface="+mj-lt"/>
              </a:rPr>
              <a:t>urge</a:t>
            </a:r>
            <a:r>
              <a:rPr spc="0" dirty="0">
                <a:latin typeface="+mj-lt"/>
              </a:rPr>
              <a:t> </a:t>
            </a:r>
            <a:r>
              <a:rPr spc="-20" dirty="0">
                <a:latin typeface="+mj-lt"/>
              </a:rPr>
              <a:t>you</a:t>
            </a:r>
            <a:r>
              <a:rPr spc="-5" dirty="0">
                <a:latin typeface="+mj-lt"/>
              </a:rPr>
              <a:t> </a:t>
            </a:r>
            <a:r>
              <a:rPr spc="-40" dirty="0">
                <a:latin typeface="+mj-lt"/>
              </a:rPr>
              <a:t>to</a:t>
            </a:r>
            <a:r>
              <a:rPr spc="0" dirty="0">
                <a:latin typeface="+mj-lt"/>
              </a:rPr>
              <a:t> </a:t>
            </a:r>
            <a:r>
              <a:rPr spc="-15" dirty="0">
                <a:latin typeface="+mj-lt"/>
              </a:rPr>
              <a:t>advocate</a:t>
            </a:r>
            <a:r>
              <a:rPr spc="0" dirty="0">
                <a:latin typeface="+mj-lt"/>
              </a:rPr>
              <a:t> </a:t>
            </a:r>
            <a:r>
              <a:rPr spc="-10" dirty="0">
                <a:latin typeface="+mj-lt"/>
              </a:rPr>
              <a:t>for</a:t>
            </a:r>
            <a:r>
              <a:rPr spc="0" dirty="0">
                <a:latin typeface="+mj-lt"/>
              </a:rPr>
              <a:t> </a:t>
            </a:r>
            <a:r>
              <a:rPr spc="-5" dirty="0">
                <a:latin typeface="+mj-lt"/>
              </a:rPr>
              <a:t>emergency </a:t>
            </a:r>
            <a:r>
              <a:rPr spc="-1018" dirty="0">
                <a:latin typeface="+mj-lt"/>
              </a:rPr>
              <a:t> </a:t>
            </a:r>
            <a:r>
              <a:rPr spc="-5" dirty="0">
                <a:latin typeface="+mj-lt"/>
              </a:rPr>
              <a:t>relocation</a:t>
            </a:r>
            <a:r>
              <a:rPr spc="0" dirty="0">
                <a:latin typeface="+mj-lt"/>
              </a:rPr>
              <a:t> options</a:t>
            </a:r>
            <a:r>
              <a:rPr spc="5" dirty="0">
                <a:latin typeface="+mj-lt"/>
              </a:rPr>
              <a:t> </a:t>
            </a:r>
            <a:r>
              <a:rPr spc="-40" dirty="0">
                <a:latin typeface="+mj-lt"/>
              </a:rPr>
              <a:t>to</a:t>
            </a:r>
            <a:r>
              <a:rPr spc="0" dirty="0">
                <a:latin typeface="+mj-lt"/>
              </a:rPr>
              <a:t> be</a:t>
            </a:r>
            <a:r>
              <a:rPr spc="5" dirty="0">
                <a:latin typeface="+mj-lt"/>
              </a:rPr>
              <a:t> made</a:t>
            </a:r>
            <a:r>
              <a:rPr spc="0" dirty="0">
                <a:latin typeface="+mj-lt"/>
              </a:rPr>
              <a:t> </a:t>
            </a:r>
            <a:r>
              <a:rPr spc="-10" dirty="0">
                <a:latin typeface="+mj-lt"/>
              </a:rPr>
              <a:t>available</a:t>
            </a:r>
            <a:r>
              <a:rPr spc="5" dirty="0">
                <a:latin typeface="+mj-lt"/>
              </a:rPr>
              <a:t> </a:t>
            </a:r>
            <a:r>
              <a:rPr spc="-40" dirty="0">
                <a:latin typeface="+mj-lt"/>
              </a:rPr>
              <a:t>to</a:t>
            </a:r>
            <a:r>
              <a:rPr spc="0" dirty="0">
                <a:latin typeface="+mj-lt"/>
              </a:rPr>
              <a:t> this</a:t>
            </a:r>
            <a:r>
              <a:rPr spc="5" dirty="0">
                <a:latin typeface="+mj-lt"/>
              </a:rPr>
              <a:t> most </a:t>
            </a:r>
            <a:r>
              <a:rPr spc="-10" dirty="0">
                <a:latin typeface="+mj-lt"/>
              </a:rPr>
              <a:t>at-risk</a:t>
            </a:r>
            <a:r>
              <a:rPr spc="-5" dirty="0">
                <a:latin typeface="+mj-lt"/>
              </a:rPr>
              <a:t> </a:t>
            </a:r>
            <a:r>
              <a:rPr spc="-30" dirty="0">
                <a:latin typeface="+mj-lt"/>
              </a:rPr>
              <a:t>Community.”</a:t>
            </a:r>
          </a:p>
        </p:txBody>
      </p:sp>
      <p:sp>
        <p:nvSpPr>
          <p:cNvPr id="14" name="object 5">
            <a:extLst>
              <a:ext uri="{FF2B5EF4-FFF2-40B4-BE49-F238E27FC236}">
                <a16:creationId xmlns:a16="http://schemas.microsoft.com/office/drawing/2014/main" id="{E2755408-862E-4827-857F-D9796F4E8761}"/>
              </a:ext>
              <a:ext uri="{C183D7F6-B498-43B3-948B-1728B52AA6E4}">
                <adec:decorative xmlns:adec="http://schemas.microsoft.com/office/drawing/2017/decorative" val="1"/>
              </a:ext>
            </a:extLst>
          </p:cNvPr>
          <p:cNvSpPr/>
          <p:nvPr/>
        </p:nvSpPr>
        <p:spPr>
          <a:xfrm>
            <a:off x="3211213" y="2798118"/>
            <a:ext cx="12128635" cy="1904986"/>
          </a:xfrm>
          <a:prstGeom prst="rect">
            <a:avLst/>
          </a:prstGeom>
          <a:ln w="10470">
            <a:solidFill>
              <a:srgbClr val="000000"/>
            </a:solidFill>
          </a:ln>
        </p:spPr>
        <p:txBody>
          <a:bodyPr lIns="45719" rIns="45719"/>
          <a:lstStyle/>
          <a:p>
            <a:endParaRPr/>
          </a:p>
        </p:txBody>
      </p:sp>
      <p:pic>
        <p:nvPicPr>
          <p:cNvPr id="2" name="Picture 1" descr="Logo for Roads to Freedom Center for Independent Living of North Central PA&#10;&#10;A circle with blue sky and a yellow sun with white to orange radiant colored letters &quot;RTF&quot; that resemble roads to the horizon with dak green background. The words: Roads To Freedom along the top of the circle and Center for Independent Living of North Central PA along the bottom of the circle.  ">
            <a:extLst>
              <a:ext uri="{FF2B5EF4-FFF2-40B4-BE49-F238E27FC236}">
                <a16:creationId xmlns:a16="http://schemas.microsoft.com/office/drawing/2014/main" id="{5AB152AB-23E7-4F79-8A76-C28ECB0F36AB}"/>
              </a:ext>
            </a:extLst>
          </p:cNvPr>
          <p:cNvPicPr>
            <a:picLocks noChangeAspect="1"/>
          </p:cNvPicPr>
          <p:nvPr/>
        </p:nvPicPr>
        <p:blipFill>
          <a:blip r:embed="rId2"/>
          <a:stretch>
            <a:fillRect/>
          </a:stretch>
        </p:blipFill>
        <p:spPr>
          <a:xfrm>
            <a:off x="17043400" y="7975600"/>
            <a:ext cx="2400300" cy="2743200"/>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MA Cat B Emergency Protective Measures- NCD" id="{A7106E73-EDCD-3D42-BF3C-E08C68C14481}" vid="{7619763A-218E-4341-85AA-E1EA34483AB7}"/>
    </a:ext>
  </a:extLst>
</a:theme>
</file>

<file path=ppt/theme/theme3.xml><?xml version="1.0" encoding="utf-8"?>
<a:theme xmlns:a="http://schemas.openxmlformats.org/drawingml/2006/main" name="2014-02-Ops Review_CS">
  <a:themeElements>
    <a:clrScheme name="2014-02-Ops Review_CS">
      <a:dk1>
        <a:srgbClr val="000000"/>
      </a:dk1>
      <a:lt1>
        <a:srgbClr val="FFFFFF"/>
      </a:lt1>
      <a:dk2>
        <a:srgbClr val="A7A7A7"/>
      </a:dk2>
      <a:lt2>
        <a:srgbClr val="535353"/>
      </a:lt2>
      <a:accent1>
        <a:srgbClr val="0079C1"/>
      </a:accent1>
      <a:accent2>
        <a:srgbClr val="A71930"/>
      </a:accent2>
      <a:accent3>
        <a:srgbClr val="B2BB1E"/>
      </a:accent3>
      <a:accent4>
        <a:srgbClr val="412D60"/>
      </a:accent4>
      <a:accent5>
        <a:srgbClr val="3DB7E4"/>
      </a:accent5>
      <a:accent6>
        <a:srgbClr val="F47421"/>
      </a:accent6>
      <a:hlink>
        <a:srgbClr val="0000FF"/>
      </a:hlink>
      <a:folHlink>
        <a:srgbClr val="FF00FF"/>
      </a:folHlink>
    </a:clrScheme>
    <a:fontScheme name="2014-02-Ops Review_CS">
      <a:majorFont>
        <a:latin typeface="Helvetica"/>
        <a:ea typeface="Helvetica"/>
        <a:cs typeface="Helvetica"/>
      </a:majorFont>
      <a:minorFont>
        <a:latin typeface="Calibri"/>
        <a:ea typeface="Calibri"/>
        <a:cs typeface="Calibri"/>
      </a:minorFont>
    </a:fontScheme>
    <a:fmtScheme name="2014-02-Ops Review_C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EMA Cat B Emergency Protective Measures- NCD" id="{A7106E73-EDCD-3D42-BF3C-E08C68C14481}" vid="{EBBB22BB-79A9-9E4E-8D6B-601A6A05981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1894</TotalTime>
  <Words>3781</Words>
  <Application>Microsoft Office PowerPoint</Application>
  <PresentationFormat>Custom</PresentationFormat>
  <Paragraphs>369</Paragraphs>
  <Slides>38</Slides>
  <Notes>16</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38</vt:i4>
      </vt:variant>
    </vt:vector>
  </HeadingPairs>
  <TitlesOfParts>
    <vt:vector size="55" baseType="lpstr">
      <vt:lpstr>Arial</vt:lpstr>
      <vt:lpstr>Avenir</vt:lpstr>
      <vt:lpstr>Avenir Book</vt:lpstr>
      <vt:lpstr>Avenir Heavy</vt:lpstr>
      <vt:lpstr>Calibri</vt:lpstr>
      <vt:lpstr>Calibri Light</vt:lpstr>
      <vt:lpstr>Gill Sans MT</vt:lpstr>
      <vt:lpstr>Helvetica</vt:lpstr>
      <vt:lpstr>Merriweather</vt:lpstr>
      <vt:lpstr>Open Sans</vt:lpstr>
      <vt:lpstr>Open Sans ExtraBold</vt:lpstr>
      <vt:lpstr>Tahoma</vt:lpstr>
      <vt:lpstr>Office Theme</vt:lpstr>
      <vt:lpstr>1_Office Theme</vt:lpstr>
      <vt:lpstr>2014-02-Ops Review_CS</vt:lpstr>
      <vt:lpstr>2_Office Theme</vt:lpstr>
      <vt:lpstr>Simple Light</vt:lpstr>
      <vt:lpstr>NHT During COVID-19 Pandemic: Emergency Disaster Relocation</vt:lpstr>
      <vt:lpstr>Transition Services </vt:lpstr>
      <vt:lpstr>Transition Services </vt:lpstr>
      <vt:lpstr>ACL Transition Servicess </vt:lpstr>
      <vt:lpstr>Advocates Respond to FEMA Sheltering Funding</vt:lpstr>
      <vt:lpstr>Advocates Convene First Meeting on FEMA B Funds</vt:lpstr>
      <vt:lpstr>Inconsistent Government Policy Positions</vt:lpstr>
      <vt:lpstr>December 7, 2020</vt:lpstr>
      <vt:lpstr>Inconsistent Policy Hinders Life Saving Work</vt:lpstr>
      <vt:lpstr>An “interesting and innovative” approach that has faced  several policy-based and procedural barriers to implementation, while COVID-19 continues to threaten people in institutions.</vt:lpstr>
      <vt:lpstr>Approval Delays as COVID Numbers Climb in Facilities</vt:lpstr>
      <vt:lpstr>AUGUST 19, 2021 FROM: Jo Linda Johnson, Director, Office of Equal Rights, FEMA TO: Partnership for Inclusive Disaster Strategies</vt:lpstr>
      <vt:lpstr>An “interesting and innovative” approach that has faced  several policy-based and procedural barriers to implementation, while COVID-19 continues to infect and kill people in institutions.</vt:lpstr>
      <vt:lpstr>Saving Disabled Lives in Disasters  FEMA Public Assistance Category B  Emergency Protective Measures</vt:lpstr>
      <vt:lpstr>Disaster Declarations Process</vt:lpstr>
      <vt:lpstr>Disaster Declaration Process</vt:lpstr>
      <vt:lpstr>FEMA ASSISTANCE AVAILABLE UNDER  EMERGENCY DECLARATIONS</vt:lpstr>
      <vt:lpstr>FEMA Public Assistance Program</vt:lpstr>
      <vt:lpstr>FEMA Public Assistance Program and Policy Guide</vt:lpstr>
      <vt:lpstr>Emergency Protective Measures</vt:lpstr>
      <vt:lpstr>Private Nonprofit Essential Social Services:</vt:lpstr>
      <vt:lpstr>Non-congregate Sheltering </vt:lpstr>
      <vt:lpstr>Non-congregate Sheltering </vt:lpstr>
      <vt:lpstr>Infectious Disease Incident</vt:lpstr>
      <vt:lpstr>FEMA Emergency Non-Congregate Sheltering during the COVID-19 Public Health Emergency</vt:lpstr>
      <vt:lpstr>Emergency Protective Measures Eligible for Temporary Location</vt:lpstr>
      <vt:lpstr>FEMA Emergency Non-Congregate Sheltering during COVID-19</vt:lpstr>
      <vt:lpstr>FEMA Emergency Non-Congregate Sheltering during COVID-19</vt:lpstr>
      <vt:lpstr>Contact slide</vt:lpstr>
      <vt:lpstr>In American Remember Art Installation</vt:lpstr>
      <vt:lpstr>Covid-19 art installation of those who have died from COVID</vt:lpstr>
      <vt:lpstr>Flags for those disabled lives lost to covid in nursing facilities </vt:lpstr>
      <vt:lpstr>Disability &amp; Disaster Systems Advocacy </vt:lpstr>
      <vt:lpstr>Systemic Solutions</vt:lpstr>
      <vt:lpstr>Legislative Solutions</vt:lpstr>
      <vt:lpstr>More Strategies on Thursday </vt:lpstr>
      <vt:lpstr>Contact Us:   Ebony Payne (312) 636-6686 epayne713@gmail.com  Misty Dion  Chief Executive Officer CILNCP 24 East 3rd Street, Williamsport, PA 17701 (Voice) 570-327-9070  or 800-984-7492 (VRS) 570-279-4590 (Captel) 570-601-1429 mdion@cilncp.org  http://www.cilncp.org        German Parodi Shaylin Sluzalis Co-Executive Directors The Partnership for Inclusive Disaster Strategies (215) 971-0660 directors@disasterstrategies.org www.disasterstrategies.org  Marcie Roth Executive Director and CEO World Institute on Disability  (301) 717-7447 marcie@wid.org  www.wid.org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Advocates Respond to FEMA Sheltering Funding</dc:title>
  <dc:creator>Mary Willard</dc:creator>
  <cp:lastModifiedBy>Mary Willard</cp:lastModifiedBy>
  <cp:revision>44</cp:revision>
  <dcterms:modified xsi:type="dcterms:W3CDTF">2021-10-19T22:45:03Z</dcterms:modified>
</cp:coreProperties>
</file>