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267" r:id="rId2"/>
    <p:sldId id="404" r:id="rId3"/>
    <p:sldId id="358" r:id="rId4"/>
    <p:sldId id="397" r:id="rId5"/>
    <p:sldId id="403" r:id="rId6"/>
    <p:sldId id="406" r:id="rId7"/>
    <p:sldId id="307" r:id="rId8"/>
    <p:sldId id="305" r:id="rId9"/>
    <p:sldId id="276" r:id="rId10"/>
    <p:sldId id="277" r:id="rId11"/>
    <p:sldId id="278" r:id="rId12"/>
    <p:sldId id="281" r:id="rId13"/>
    <p:sldId id="286" r:id="rId14"/>
    <p:sldId id="1272" r:id="rId15"/>
    <p:sldId id="423" r:id="rId16"/>
    <p:sldId id="1270" r:id="rId17"/>
    <p:sldId id="1269" r:id="rId18"/>
    <p:sldId id="1271" r:id="rId19"/>
    <p:sldId id="290" r:id="rId20"/>
    <p:sldId id="1268" r:id="rId21"/>
    <p:sldId id="275" r:id="rId22"/>
    <p:sldId id="369" r:id="rId23"/>
    <p:sldId id="419"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a:srgbClr val="EDF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50" autoAdjust="0"/>
    <p:restoredTop sz="60407" autoAdjust="0"/>
  </p:normalViewPr>
  <p:slideViewPr>
    <p:cSldViewPr snapToGrid="0">
      <p:cViewPr varScale="1">
        <p:scale>
          <a:sx n="63" d="100"/>
          <a:sy n="63" d="100"/>
        </p:scale>
        <p:origin x="68" y="4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44B4B-17DA-0D4A-AC6B-56988776CDE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294B4E-8411-3542-BC95-740D28DDA317}"/>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4BDE22C-651A-724E-95C2-7189538F02FD}" type="datetimeFigureOut">
              <a:rPr lang="en-US" smtClean="0"/>
              <a:t>9/7/2022</a:t>
            </a:fld>
            <a:endParaRPr lang="en-US"/>
          </a:p>
        </p:txBody>
      </p:sp>
      <p:sp>
        <p:nvSpPr>
          <p:cNvPr id="4" name="Footer Placeholder 3">
            <a:extLst>
              <a:ext uri="{FF2B5EF4-FFF2-40B4-BE49-F238E27FC236}">
                <a16:creationId xmlns:a16="http://schemas.microsoft.com/office/drawing/2014/main" id="{B7121E70-530B-924A-9B02-F115AB1420FC}"/>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8EB753-2499-AE43-9595-D1E531EC9AC4}"/>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1DBCE0D-BB1F-094A-8181-DB8A87618BF6}" type="slidenum">
              <a:rPr lang="en-US" smtClean="0"/>
              <a:t>‹#›</a:t>
            </a:fld>
            <a:endParaRPr lang="en-US"/>
          </a:p>
        </p:txBody>
      </p:sp>
    </p:spTree>
    <p:extLst>
      <p:ext uri="{BB962C8B-B14F-4D97-AF65-F5344CB8AC3E}">
        <p14:creationId xmlns:p14="http://schemas.microsoft.com/office/powerpoint/2010/main" val="3318521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353FA8-76D4-4126-A887-9031BE9FD884}" type="datetimeFigureOut">
              <a:rPr lang="en-US" smtClean="0"/>
              <a:t>9/7/2022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0EC0019-160B-4E57-B3D7-3D4055F5D347}" type="slidenum">
              <a:rPr lang="en-US" smtClean="0"/>
              <a:t>‹#›</a:t>
            </a:fld>
            <a:endParaRPr lang="en-US" dirty="0"/>
          </a:p>
        </p:txBody>
      </p:sp>
    </p:spTree>
    <p:extLst>
      <p:ext uri="{BB962C8B-B14F-4D97-AF65-F5344CB8AC3E}">
        <p14:creationId xmlns:p14="http://schemas.microsoft.com/office/powerpoint/2010/main" val="62294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w.justia.com/cases/federal/appellate-courts/ca9/08-16075/08-16075-2011-02-25.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healthycommunityliving.com/LWCfacilitator/assignments/eating-wel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healthycommunityliving.com/LWCfacilitator/assignments/staying-cours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bi.syr.edu/about/who_was_burtonblatt.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isabilitystatistics.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rockymountainada.us19.list-manage.com/track/click?u=5d4a5e285a1a869eedc7acc2e&amp;id=e103c75b0a&amp;e=3247c6a8b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51812EB6-3956-4D01-A9D3-536DD2EFB999}" type="slidenum">
              <a:rPr lang="en-US" sz="1200">
                <a:latin typeface="Times New Roman" pitchFamily="18" charset="0"/>
              </a:rPr>
              <a:pPr eaLnBrk="1" hangingPunct="1"/>
              <a:t>2</a:t>
            </a:fld>
            <a:endParaRPr lang="en-US" sz="1200" dirty="0">
              <a:latin typeface="Times New Roman" pitchFamily="18" charset="0"/>
            </a:endParaRPr>
          </a:p>
        </p:txBody>
      </p:sp>
      <p:sp>
        <p:nvSpPr>
          <p:cNvPr id="48132" name="Rectangle 2"/>
          <p:cNvSpPr>
            <a:spLocks noGrp="1" noRot="1" noChangeAspect="1" noChangeArrowheads="1" noTextEdit="1"/>
          </p:cNvSpPr>
          <p:nvPr>
            <p:ph type="sldImg"/>
          </p:nvPr>
        </p:nvSpPr>
        <p:spPr>
          <a:xfrm>
            <a:off x="554038" y="671513"/>
            <a:ext cx="5969000" cy="3357562"/>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a:t>
            </a:r>
            <a:r>
              <a:rPr lang="en-US" baseline="0" dirty="0"/>
              <a:t> Southeast ADA Center is a member of the ADA National Network.  </a:t>
            </a:r>
            <a:r>
              <a:rPr lang="en-US" dirty="0"/>
              <a:t>The ADA National Network consists of 10 regional centers and an ADA Knowledge Translation Center. The regional centers are distributed throughout the United States to provide local assistance and foster implementation of the ADA. The Network provides information, guidance and training on the Americans with Disabilities Act (ADA), tailored to meet the needs of business, government and individuals at local, regional and national levels. The Network is not an enforcement or regulatory agency, but a helpful resource supporting the ADA's mission to "make it possible for everyone with a disability to live a life of freedom and equality.“</a:t>
            </a:r>
          </a:p>
          <a:p>
            <a:endParaRPr lang="en-US" dirty="0"/>
          </a:p>
          <a:p>
            <a:r>
              <a:rPr lang="en-US" dirty="0"/>
              <a:t>The 10 regional centers along with the ADA Knowledge Translation Center, work together to develop projects and events of national significance. Each regional center also focuses on the specific needs of the residents who reside within its service area. The regional nature of the ADA National Network is critical to ensuring the network can adequately support the diverse population of ADA Stakeholders throughout the country.</a:t>
            </a:r>
          </a:p>
          <a:p>
            <a:pPr eaLnBrk="1" hangingPunct="1"/>
            <a:endParaRPr lang="en-US" b="1" dirty="0"/>
          </a:p>
        </p:txBody>
      </p:sp>
    </p:spTree>
    <p:extLst>
      <p:ext uri="{BB962C8B-B14F-4D97-AF65-F5344CB8AC3E}">
        <p14:creationId xmlns:p14="http://schemas.microsoft.com/office/powerpoint/2010/main" val="48484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Times New Roman" panose="02020603050405020304" pitchFamily="18" charset="0"/>
                <a:cs typeface="Arial" panose="020B0604020202020204" pitchFamily="34" charset="0"/>
              </a:rPr>
              <a:t>28 CFR</a:t>
            </a:r>
            <a:r>
              <a:rPr lang="en-US" baseline="0" dirty="0">
                <a:latin typeface="Arial" panose="020B0604020202020204" pitchFamily="34" charset="0"/>
                <a:ea typeface="Times New Roman" panose="02020603050405020304" pitchFamily="18" charset="0"/>
                <a:cs typeface="Arial" panose="020B0604020202020204" pitchFamily="34" charset="0"/>
              </a:rPr>
              <a:t> 36.303 (g)(1)</a:t>
            </a:r>
            <a:r>
              <a:rPr lang="en-US" dirty="0">
                <a:latin typeface="Arial" panose="020B0604020202020204" pitchFamily="34" charset="0"/>
                <a:ea typeface="Times New Roman" panose="02020603050405020304" pitchFamily="18" charset="0"/>
                <a:cs typeface="Arial" panose="020B0604020202020204" pitchFamily="34" charset="0"/>
              </a:rPr>
              <a:t>(ii) Audio description means the spoken narration of a movie's key visual elements, such as the action, settings, facial expressions, costumes, and scene changes. Audio description generally requires the use of an audio description device for delivery to a patron.</a:t>
            </a: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On April 30, 2010, audio description was adjudicated as “clearly an auxiliary aid and service” under the Americans with Disabilities Act by the Ninth Circuit Court of Appeals in the case </a:t>
            </a:r>
            <a:r>
              <a:rPr lang="en-US" i="1" dirty="0">
                <a:latin typeface="Arial" panose="020B0604020202020204" pitchFamily="34" charset="0"/>
                <a:ea typeface="Calibri" panose="020F0502020204030204" pitchFamily="34" charset="0"/>
                <a:cs typeface="Arial" panose="020B0604020202020204" pitchFamily="34" charset="0"/>
              </a:rPr>
              <a:t>State of Arizona v. Harkins</a:t>
            </a:r>
            <a:r>
              <a:rPr lang="en-US" dirty="0">
                <a:latin typeface="Arial" panose="020B0604020202020204" pitchFamily="34" charset="0"/>
                <a:ea typeface="Calibri" panose="020F0502020204030204" pitchFamily="34" charset="0"/>
                <a:cs typeface="Arial" panose="020B0604020202020204" pitchFamily="34" charset="0"/>
              </a:rPr>
              <a:t>. </a:t>
            </a:r>
            <a:r>
              <a:rPr lang="en-US"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https://law.justia.com/cases/federal/appellate-courts/ca9/08-16075/08-16075-2011-02-25.html</a:t>
            </a:r>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 </a:t>
            </a:r>
            <a:endParaRPr lang="en-US" b="0" dirty="0"/>
          </a:p>
          <a:p>
            <a:r>
              <a:rPr lang="en-US" b="1" dirty="0"/>
              <a:t>Reasons to Describe</a:t>
            </a:r>
          </a:p>
          <a:p>
            <a:r>
              <a:rPr lang="en-US" b="0" dirty="0"/>
              <a:t>There may be session participants who are calling in on a phone and can’t see the PPT presentation</a:t>
            </a:r>
          </a:p>
          <a:p>
            <a:r>
              <a:rPr lang="en-US" b="0" dirty="0"/>
              <a:t>Participants will get a better understanding of your visuals –What are the people doing? Description tells us their facial expressions or body language if needed to make our point. What does the housing look like? Is it a duplex or an accessible duplex because there is a ramp at one of the entrances – description supplies this information to the participants with vision loss. In a “guess the service animal” poll the type of each animal needs to be verbalized so all attendees </a:t>
            </a:r>
            <a:r>
              <a:rPr lang="en-US" b="0"/>
              <a:t>can respond.</a:t>
            </a:r>
            <a:endParaRPr lang="en-US" b="0" dirty="0"/>
          </a:p>
          <a:p>
            <a:r>
              <a:rPr lang="en-US" b="0" dirty="0"/>
              <a:t>Description can help pull your presentation together</a:t>
            </a:r>
          </a:p>
          <a:p>
            <a:endParaRPr lang="en-US" b="0" dirty="0"/>
          </a:p>
          <a:p>
            <a:endParaRPr lang="en-US" b="0" dirty="0"/>
          </a:p>
        </p:txBody>
      </p:sp>
      <p:sp>
        <p:nvSpPr>
          <p:cNvPr id="4" name="Slide Number Placeholder 3"/>
          <p:cNvSpPr>
            <a:spLocks noGrp="1"/>
          </p:cNvSpPr>
          <p:nvPr>
            <p:ph type="sldNum" sz="quarter" idx="10"/>
          </p:nvPr>
        </p:nvSpPr>
        <p:spPr/>
        <p:txBody>
          <a:bodyPr/>
          <a:lstStyle/>
          <a:p>
            <a:fld id="{F0EC0019-160B-4E57-B3D7-3D4055F5D347}" type="slidenum">
              <a:rPr lang="en-US" smtClean="0"/>
              <a:t>11</a:t>
            </a:fld>
            <a:endParaRPr lang="en-US" dirty="0"/>
          </a:p>
        </p:txBody>
      </p:sp>
    </p:spTree>
    <p:extLst>
      <p:ext uri="{BB962C8B-B14F-4D97-AF65-F5344CB8AC3E}">
        <p14:creationId xmlns:p14="http://schemas.microsoft.com/office/powerpoint/2010/main" val="341097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C0019-160B-4E57-B3D7-3D4055F5D347}" type="slidenum">
              <a:rPr lang="en-US" smtClean="0"/>
              <a:t>12</a:t>
            </a:fld>
            <a:endParaRPr lang="en-US" dirty="0"/>
          </a:p>
        </p:txBody>
      </p:sp>
    </p:spTree>
    <p:extLst>
      <p:ext uri="{BB962C8B-B14F-4D97-AF65-F5344CB8AC3E}">
        <p14:creationId xmlns:p14="http://schemas.microsoft.com/office/powerpoint/2010/main" val="76187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listener to make their own conclusions</a:t>
            </a:r>
            <a:r>
              <a:rPr lang="en-US" baseline="0" dirty="0"/>
              <a:t> based on what the describer verbalizes. </a:t>
            </a:r>
          </a:p>
          <a:p>
            <a:endParaRPr lang="en-US" baseline="0" dirty="0"/>
          </a:p>
          <a:p>
            <a:r>
              <a:rPr lang="en-US" baseline="0" dirty="0"/>
              <a:t>If your face is on-screen, please describe what you look like.</a:t>
            </a:r>
          </a:p>
          <a:p>
            <a:endParaRPr lang="en-US" baseline="0" dirty="0"/>
          </a:p>
          <a:p>
            <a:r>
              <a:rPr lang="en-US" baseline="0" dirty="0"/>
              <a:t>Logos, such as those on the first few slides of this presentation [Southeast ADA Center, BBI, ACL, and NIDILRR] generally are not necessary to visualize to understand this presentation. If however; a logo somehow supported the presentation it should be described.</a:t>
            </a:r>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13</a:t>
            </a:fld>
            <a:endParaRPr lang="en-US" dirty="0"/>
          </a:p>
        </p:txBody>
      </p:sp>
    </p:spTree>
    <p:extLst>
      <p:ext uri="{BB962C8B-B14F-4D97-AF65-F5344CB8AC3E}">
        <p14:creationId xmlns:p14="http://schemas.microsoft.com/office/powerpoint/2010/main" val="265292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is a short description of the image - Graphic symbols of various accessibility requirements</a:t>
            </a:r>
          </a:p>
          <a:p>
            <a:endParaRPr lang="en-US" dirty="0"/>
          </a:p>
          <a:p>
            <a:r>
              <a:rPr lang="en-US" dirty="0"/>
              <a:t>Graphic images of various accessibility symbols arranged in a square. ISA, text phone, assistive listening, phone amplification, ASL hands, caricature with a white cane, Braille tile, closed captioning. ADA in red lettering in the center of the square</a:t>
            </a:r>
          </a:p>
        </p:txBody>
      </p:sp>
      <p:sp>
        <p:nvSpPr>
          <p:cNvPr id="4" name="Slide Number Placeholder 3"/>
          <p:cNvSpPr>
            <a:spLocks noGrp="1"/>
          </p:cNvSpPr>
          <p:nvPr>
            <p:ph type="sldNum" sz="quarter" idx="5"/>
          </p:nvPr>
        </p:nvSpPr>
        <p:spPr/>
        <p:txBody>
          <a:bodyPr/>
          <a:lstStyle/>
          <a:p>
            <a:fld id="{F0EC0019-160B-4E57-B3D7-3D4055F5D347}" type="slidenum">
              <a:rPr lang="en-US" smtClean="0"/>
              <a:t>14</a:t>
            </a:fld>
            <a:endParaRPr lang="en-US" dirty="0"/>
          </a:p>
        </p:txBody>
      </p:sp>
    </p:spTree>
    <p:extLst>
      <p:ext uri="{BB962C8B-B14F-4D97-AF65-F5344CB8AC3E}">
        <p14:creationId xmlns:p14="http://schemas.microsoft.com/office/powerpoint/2010/main" val="360411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This slide was used in a basic ADA training to show who is protected by the 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There are three pictures on this slide. The picture on the left is that of a sun-tanned, blonde-headed 20-something girl in a tank top and blue shorts facing us. She is holding a surfboard with her right hand. There is a big, semi-circular chunk of the top side portion missing. The girl’s left arm is missing immediately below her shoulder.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The middle picture shows a light skinned senior couple strolling down a tree-lined path. The suspendered man is using a cane.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The picture on the right is that of a smiling, dark-skinned man sitting in a manual wheelchair. He is bending slightly forward with his arms outstretched behind his body. His long, braided hair hangs almost to his knees.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C0019-160B-4E57-B3D7-3D4055F5D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02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51812EB6-3956-4D01-A9D3-536DD2EFB999}" type="slidenum">
              <a:rPr lang="en-US" sz="1200">
                <a:latin typeface="Times New Roman" pitchFamily="18" charset="0"/>
              </a:rPr>
              <a:pPr eaLnBrk="1" hangingPunct="1"/>
              <a:t>16</a:t>
            </a:fld>
            <a:endParaRPr lang="en-US" sz="1200" dirty="0">
              <a:latin typeface="Times New Roman" pitchFamily="18" charset="0"/>
            </a:endParaRPr>
          </a:p>
        </p:txBody>
      </p:sp>
      <p:sp>
        <p:nvSpPr>
          <p:cNvPr id="48132" name="Rectangle 2"/>
          <p:cNvSpPr>
            <a:spLocks noGrp="1" noRot="1" noChangeAspect="1" noChangeArrowheads="1" noTextEdit="1"/>
          </p:cNvSpPr>
          <p:nvPr>
            <p:ph type="sldImg"/>
          </p:nvPr>
        </p:nvSpPr>
        <p:spPr>
          <a:xfrm>
            <a:off x="554038" y="671513"/>
            <a:ext cx="5969000" cy="3357562"/>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shows a map of the United States and indicates the location of the ten regional ADA Centers that compose the ADA National Network. Each number region [from 1 to 10] is a different color and is separated from adjacent regions as if the regions were pulled slightly apart.</a:t>
            </a:r>
          </a:p>
          <a:p>
            <a:pPr eaLnBrk="1" hangingPunct="1"/>
            <a:endParaRPr lang="en-US" b="1" dirty="0"/>
          </a:p>
          <a:p>
            <a:pPr eaLnBrk="1" hangingPunct="1"/>
            <a:r>
              <a:rPr lang="en-US" b="0" dirty="0"/>
              <a:t>It’s not important to mention what color each region is, the important piece of information is that each region is indicated by a different color. </a:t>
            </a:r>
          </a:p>
        </p:txBody>
      </p:sp>
    </p:spTree>
    <p:extLst>
      <p:ext uri="{BB962C8B-B14F-4D97-AF65-F5344CB8AC3E}">
        <p14:creationId xmlns:p14="http://schemas.microsoft.com/office/powerpoint/2010/main" val="138645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listener to make their own conclusions</a:t>
            </a:r>
            <a:r>
              <a:rPr lang="en-US" baseline="0" dirty="0"/>
              <a:t> based on what the describer verbalizes. </a:t>
            </a:r>
          </a:p>
          <a:p>
            <a:endParaRPr lang="en-US" baseline="0" dirty="0"/>
          </a:p>
          <a:p>
            <a:r>
              <a:rPr lang="en-US" baseline="0" dirty="0"/>
              <a:t>If your face is on-screen, please describe what you look like.</a:t>
            </a:r>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17</a:t>
            </a:fld>
            <a:endParaRPr lang="en-US" dirty="0"/>
          </a:p>
        </p:txBody>
      </p:sp>
    </p:spTree>
    <p:extLst>
      <p:ext uri="{BB962C8B-B14F-4D97-AF65-F5344CB8AC3E}">
        <p14:creationId xmlns:p14="http://schemas.microsoft.com/office/powerpoint/2010/main" val="158522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r>
              <a:rPr lang="en-US" dirty="0"/>
              <a:t>There are two pictures on this slide. The picture on the left is that of a light-skinned man with brown hair, beard and moustache. He’s wearing a steel blue and white striped T-shirt. His brow is furrowed, his mouth opened in a big O and his hands are thrown up in front of his face, palms facing him.</a:t>
            </a:r>
          </a:p>
          <a:p>
            <a:endParaRPr lang="en-US" dirty="0"/>
          </a:p>
          <a:p>
            <a:r>
              <a:rPr lang="en-US" dirty="0"/>
              <a:t>The picture on the left is that of a dark-skinned, late twenty-</a:t>
            </a:r>
            <a:r>
              <a:rPr lang="en-US" dirty="0" err="1"/>
              <a:t>ish</a:t>
            </a:r>
            <a:r>
              <a:rPr lang="en-US" dirty="0"/>
              <a:t> woman staring out with dark eyes. A tear runs down her left cheek.</a:t>
            </a:r>
          </a:p>
          <a:p>
            <a:endParaRPr lang="en-US" dirty="0"/>
          </a:p>
          <a:p>
            <a:r>
              <a:rPr lang="en-US" dirty="0"/>
              <a:t>There has been discussion among describers whether to describe skin tone/color.  The folks that I have talked with that use description services have said to me “Describe what you see. If you see people of varying skin tones, then you describe that”. Of course, this decision is up to the </a:t>
            </a:r>
            <a:r>
              <a:rPr lang="en-US" dirty="0" err="1"/>
              <a:t>sescriber</a:t>
            </a:r>
            <a:r>
              <a:rPr lang="en-US" dirty="0"/>
              <a:t> </a:t>
            </a:r>
            <a:r>
              <a:rPr lang="en-US" b="1" dirty="0"/>
              <a:t>unless</a:t>
            </a:r>
            <a:r>
              <a:rPr lang="en-US" dirty="0"/>
              <a:t> the color of the skin is important to understand the presentation. For  instance, if a presentation is about the disparities in medical care for the elderly and people of color and the picture is that of a free community medical clinic, then the race/ethnicity and age of those in the waiting room may be important to the presentation.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C0019-160B-4E57-B3D7-3D4055F5D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49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 A row of people of color sitting in front of a grey and white building. Most are sitting and have grocery shopping carts in front of them. Some are metal, store bought carts, others are made of metal frames and large cardboard boxes.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suppose this was a slide in a presentation on food deserts found in low-income urban areas. For this presentation it may be important to know the skin tone.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19</a:t>
            </a:fld>
            <a:endParaRPr lang="en-US"/>
          </a:p>
        </p:txBody>
      </p:sp>
    </p:spTree>
    <p:extLst>
      <p:ext uri="{BB962C8B-B14F-4D97-AF65-F5344CB8AC3E}">
        <p14:creationId xmlns:p14="http://schemas.microsoft.com/office/powerpoint/2010/main" val="69660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The videos used in Community Living with a Disability run from 25 seconds to up to 6 minutes. We are providing a brief description of individuals and scenes shown in each video in the order in which they appear. There is not sufficient time for audio description between scene changes during the video presentation without stepping on the narrator’s lines. The words next, then or stop in the audio description indicate scene changes. When only one person is in the video the description will inform of all the actions made by the individual. These videos are also captioned. The captions are visible at the bottom of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Eating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Eating Well | Living Well in the Community | Facilitator Training (healthycommunityliving.com)</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http://healthycommunityliving.com/LWCfacilitator/assignments/eating-well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Bowls of lush fruits and vegetables line a table: red and white potatoes, dark plums, green peas in the hull. Next. A table piled high with fresh produce at an outdoor farmers’ market. Next. Someone flips a burger on a charcoal grill. Next. A picture of an inside farm market. A Plain Sect girl stands behind one of the stands. Fade to black.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4"/>
              </a:rPr>
              <a:t>Staying On Course | Living Well in the Community | Facilitator Training (healthycommunityliving.com)</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http://healthycommunityliving.com/LWCfacilitator/assignments/staying-course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An empty manual wheelchair and kayak sit on a shoreline in front of a body of water. Mountains are in the background. Next. A young man in a wheelchair rolls down a street. He gives a thumb’s up to someone off screen. Two people walk behind him. Next. A kayaker is on the water. A little boy throws a rock into the lake. Next. A twenty-something man with a brown goatee wearing a red sweat jacket and blue ball cap addresses the camera. The words “Scott James has a C6 C7 quadriplegic injury” appear on screen. Next. A group of folks using wheelchairs gather around an outdoor picnic table. Next. Back to Scott who is riding in the back of a motorboat. Next. A thirty-something man with short brown hair wearing a sleeveless grey shirt. The words “James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Hektner</a:t>
            </a:r>
            <a:r>
              <a:rPr lang="en-US" sz="1800" dirty="0">
                <a:effectLst/>
                <a:latin typeface="Tahoma" panose="020B0604030504040204" pitchFamily="34" charset="0"/>
                <a:ea typeface="Calibri" panose="020F0502020204030204" pitchFamily="34" charset="0"/>
                <a:cs typeface="Times New Roman" panose="02020603050405020304" pitchFamily="18" charset="0"/>
              </a:rPr>
              <a:t> SCI BC’s Kelowna Peer Coordinator”. Next. Scotty wearing a blue and black life vest rides in a boat. Next. Back to James. Next. Scott in the water attempting to use adaptive water ski equipment. Next. A woman with brown hair that falls below her shoulders. The words “Lindsay James Scott’s Sister” are on screen. Next.  Action shots of Scott pursuing various sports activities and talking with groups of others with spinal cord injuries. Next.  Lindsay and James address us again. Next Scott finishes up the video Fade to black.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F0EC0019-160B-4E57-B3D7-3D4055F5D347}" type="slidenum">
              <a:rPr lang="en-US" smtClean="0"/>
              <a:t>20</a:t>
            </a:fld>
            <a:endParaRPr lang="en-US" dirty="0"/>
          </a:p>
        </p:txBody>
      </p:sp>
    </p:spTree>
    <p:extLst>
      <p:ext uri="{BB962C8B-B14F-4D97-AF65-F5344CB8AC3E}">
        <p14:creationId xmlns:p14="http://schemas.microsoft.com/office/powerpoint/2010/main" val="359431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r>
              <a:rPr lang="en-US" sz="1200">
                <a:latin typeface="Times New Roman" pitchFamily="18" charset="0"/>
              </a:rPr>
              <a:t>Developed by BBI - Syracuse University College of Law under NIDRR Grant #H133A060094</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04D82D85-B1CB-4D3B-9D5E-1064AC55AE91}" type="slidenum">
              <a:rPr lang="en-US" sz="1200">
                <a:latin typeface="Times New Roman" pitchFamily="18" charset="0"/>
              </a:rPr>
              <a:pPr eaLnBrk="1" hangingPunct="1"/>
              <a:t>3</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xfrm>
            <a:off x="554038" y="671513"/>
            <a:ext cx="5969000" cy="3357562"/>
          </a:xfrm>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All</a:t>
            </a:r>
            <a:r>
              <a:rPr lang="en-US" baseline="0" dirty="0"/>
              <a:t> Centers in the ADA National Network are funded by the </a:t>
            </a:r>
            <a:r>
              <a:rPr lang="en-US" dirty="0"/>
              <a:t>U.S. Department of Health and Human Services, Administration on Community Living, National Institute on Disability, Independent Living, and Rehabilitation Research (NIDILRR). </a:t>
            </a:r>
            <a:r>
              <a:rPr lang="en-US" baseline="0" dirty="0"/>
              <a:t>The Centers have been known by different names through the years (DBTACs, ADA &amp; IT Centers, and now ADA Centers), however, our mission has always been the same.</a:t>
            </a:r>
            <a:endParaRPr lang="en-US" dirty="0"/>
          </a:p>
        </p:txBody>
      </p:sp>
    </p:spTree>
    <p:extLst>
      <p:ext uri="{BB962C8B-B14F-4D97-AF65-F5344CB8AC3E}">
        <p14:creationId xmlns:p14="http://schemas.microsoft.com/office/powerpoint/2010/main" val="415102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F1D3-1F1D-4530-AE52-4FDD05FDA414}" type="slidenum">
              <a:rPr lang="en-US" smtClean="0"/>
              <a:t>21</a:t>
            </a:fld>
            <a:endParaRPr lang="en-US" dirty="0"/>
          </a:p>
        </p:txBody>
      </p:sp>
    </p:spTree>
    <p:extLst>
      <p:ext uri="{BB962C8B-B14F-4D97-AF65-F5344CB8AC3E}">
        <p14:creationId xmlns:p14="http://schemas.microsoft.com/office/powerpoint/2010/main" val="629363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1BD57-AA58-4301-8E8D-A12B78A9382D}" type="slidenum">
              <a:rPr lang="en-US" smtClean="0"/>
              <a:pPr/>
              <a:t>22</a:t>
            </a:fld>
            <a:endParaRPr lang="en-US"/>
          </a:p>
        </p:txBody>
      </p:sp>
    </p:spTree>
    <p:extLst>
      <p:ext uri="{BB962C8B-B14F-4D97-AF65-F5344CB8AC3E}">
        <p14:creationId xmlns:p14="http://schemas.microsoft.com/office/powerpoint/2010/main" val="300333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r>
              <a:rPr lang="en-US" sz="1200">
                <a:latin typeface="Times New Roman" pitchFamily="18" charset="0"/>
              </a:rPr>
              <a:t>Developed by BBI - Syracuse University College of Law under NIDRR Grant #H133A060094</a:t>
            </a:r>
          </a:p>
        </p:txBody>
      </p:sp>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B04DE34B-FC4C-4CC6-B607-155AC6370F42}" type="slidenum">
              <a:rPr lang="en-US" sz="1200">
                <a:latin typeface="Times New Roman" pitchFamily="18" charset="0"/>
              </a:rPr>
              <a:pPr eaLnBrk="1" hangingPunct="1"/>
              <a:t>23</a:t>
            </a:fld>
            <a:endParaRPr lang="en-US" sz="1200">
              <a:latin typeface="Times New Roman" pitchFamily="18" charset="0"/>
            </a:endParaRPr>
          </a:p>
        </p:txBody>
      </p:sp>
      <p:sp>
        <p:nvSpPr>
          <p:cNvPr id="86020" name="Rectangle 2"/>
          <p:cNvSpPr>
            <a:spLocks noGrp="1" noRot="1" noChangeAspect="1" noChangeArrowheads="1" noTextEdit="1"/>
          </p:cNvSpPr>
          <p:nvPr>
            <p:ph type="sldImg"/>
          </p:nvPr>
        </p:nvSpPr>
        <p:spPr>
          <a:xfrm>
            <a:off x="554038" y="669925"/>
            <a:ext cx="5969000" cy="3357563"/>
          </a:xfrm>
          <a:ln/>
        </p:spPr>
      </p:sp>
      <p:sp>
        <p:nvSpPr>
          <p:cNvPr id="86021" name="Rectangle 3"/>
          <p:cNvSpPr>
            <a:spLocks noGrp="1" noChangeArrowheads="1"/>
          </p:cNvSpPr>
          <p:nvPr>
            <p:ph type="body" idx="1"/>
          </p:nvPr>
        </p:nvSpPr>
        <p:spPr>
          <a:xfrm>
            <a:off x="944039" y="4253974"/>
            <a:ext cx="5188998" cy="40304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BARRY</a:t>
            </a:r>
          </a:p>
        </p:txBody>
      </p:sp>
    </p:spTree>
    <p:extLst>
      <p:ext uri="{BB962C8B-B14F-4D97-AF65-F5344CB8AC3E}">
        <p14:creationId xmlns:p14="http://schemas.microsoft.com/office/powerpoint/2010/main" val="15266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The Burton Blatt Institute, established at Syracuse University in 2005, is an organization that aims to advance civic, economic, and social participation of persons with disabilities in a global society. Peter Blanck, a University Professor at Syracuse University, is the chairman of BBI. </a:t>
            </a:r>
          </a:p>
          <a:p>
            <a:endParaRPr lang="en-US" b="0" i="0" dirty="0">
              <a:solidFill>
                <a:srgbClr val="4D5156"/>
              </a:solidFill>
              <a:effectLst/>
              <a:latin typeface="Roboto" panose="02000000000000000000" pitchFamily="2" charset="0"/>
            </a:endParaRPr>
          </a:p>
          <a:p>
            <a:r>
              <a:rPr lang="en-US" b="0" i="0" dirty="0">
                <a:solidFill>
                  <a:srgbClr val="333333"/>
                </a:solidFill>
                <a:effectLst/>
                <a:latin typeface="arial" panose="020B0604020202020204" pitchFamily="34" charset="0"/>
              </a:rPr>
              <a:t>BBI builds on the legacy of </a:t>
            </a:r>
            <a:r>
              <a:rPr lang="en-US" b="0" i="0" u="sng" dirty="0">
                <a:solidFill>
                  <a:srgbClr val="003399"/>
                </a:solidFill>
                <a:effectLst/>
                <a:latin typeface="arial" panose="020B0604020202020204" pitchFamily="34" charset="0"/>
                <a:hlinkClick r:id="rId3"/>
              </a:rPr>
              <a:t>Burton Blatt</a:t>
            </a:r>
            <a:r>
              <a:rPr lang="en-US" b="0" i="0" dirty="0">
                <a:solidFill>
                  <a:srgbClr val="333333"/>
                </a:solidFill>
                <a:effectLst/>
                <a:latin typeface="arial" panose="020B0604020202020204" pitchFamily="34" charset="0"/>
              </a:rPr>
              <a:t>, former dean of Syracuse University School of Education and a pioneering disability rights scholar, whose mission was to better the lives of people with disabilities.</a:t>
            </a:r>
            <a:endParaRPr lang="en-US" dirty="0"/>
          </a:p>
          <a:p>
            <a:endParaRPr lang="en-US" dirty="0"/>
          </a:p>
        </p:txBody>
      </p:sp>
      <p:sp>
        <p:nvSpPr>
          <p:cNvPr id="4" name="Date Placeholder 3"/>
          <p:cNvSpPr>
            <a:spLocks noGrp="1"/>
          </p:cNvSpPr>
          <p:nvPr>
            <p:ph type="dt" idx="1"/>
          </p:nvPr>
        </p:nvSpPr>
        <p:spPr/>
        <p:txBody>
          <a:bodyPr/>
          <a:lstStyle/>
          <a:p>
            <a:r>
              <a:rPr lang="en-US"/>
              <a:t>1/31/2017 - ADA Coordinator Training</a:t>
            </a:r>
          </a:p>
        </p:txBody>
      </p:sp>
      <p:sp>
        <p:nvSpPr>
          <p:cNvPr id="5" name="Slide Number Placeholder 4"/>
          <p:cNvSpPr>
            <a:spLocks noGrp="1"/>
          </p:cNvSpPr>
          <p:nvPr>
            <p:ph type="sldNum" sz="quarter" idx="5"/>
          </p:nvPr>
        </p:nvSpPr>
        <p:spPr/>
        <p:txBody>
          <a:bodyPr/>
          <a:lstStyle/>
          <a:p>
            <a:fld id="{04EB4F2F-1DBE-4FC2-8B5C-8436D5E9700F}" type="slidenum">
              <a:rPr lang="en-US" smtClean="0"/>
              <a:t>4</a:t>
            </a:fld>
            <a:endParaRPr lang="en-US"/>
          </a:p>
        </p:txBody>
      </p:sp>
    </p:spTree>
    <p:extLst>
      <p:ext uri="{BB962C8B-B14F-4D97-AF65-F5344CB8AC3E}">
        <p14:creationId xmlns:p14="http://schemas.microsoft.com/office/powerpoint/2010/main" val="120709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lstStyle/>
          <a:p>
            <a:r>
              <a:rPr lang="en-US" dirty="0"/>
              <a:t>The Southeast ADA Center is a project of the Burton Blatt Institute</a:t>
            </a:r>
            <a:r>
              <a:rPr lang="en-US" baseline="0" dirty="0"/>
              <a:t> at Syracuse University.  We serve 8</a:t>
            </a:r>
            <a:r>
              <a:rPr lang="en-US" dirty="0"/>
              <a:t> states in the Southeast Region (Alabama, Florida, Georgia, Kentucky, Mississippi, North Carolina, South Carolina, Tennessee). </a:t>
            </a:r>
          </a:p>
        </p:txBody>
      </p:sp>
      <p:sp>
        <p:nvSpPr>
          <p:cNvPr id="4" name="Slide Number Placeholder 3"/>
          <p:cNvSpPr>
            <a:spLocks noGrp="1"/>
          </p:cNvSpPr>
          <p:nvPr>
            <p:ph type="sldNum" sz="quarter" idx="10"/>
          </p:nvPr>
        </p:nvSpPr>
        <p:spPr/>
        <p:txBody>
          <a:bodyPr/>
          <a:lstStyle/>
          <a:p>
            <a:fld id="{4C31BD57-AA58-4301-8E8D-A12B78A9382D}" type="slidenum">
              <a:rPr lang="en-US" smtClean="0"/>
              <a:pPr/>
              <a:t>5</a:t>
            </a:fld>
            <a:endParaRPr lang="en-US" dirty="0"/>
          </a:p>
        </p:txBody>
      </p:sp>
    </p:spTree>
    <p:extLst>
      <p:ext uri="{BB962C8B-B14F-4D97-AF65-F5344CB8AC3E}">
        <p14:creationId xmlns:p14="http://schemas.microsoft.com/office/powerpoint/2010/main" val="180696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4EB4F2F-1DBE-4FC2-8B5C-8436D5E9700F}" type="slidenum">
              <a:rPr lang="en-US" smtClean="0"/>
              <a:pPr/>
              <a:t>6</a:t>
            </a:fld>
            <a:endParaRPr lang="en-US"/>
          </a:p>
        </p:txBody>
      </p:sp>
    </p:spTree>
    <p:extLst>
      <p:ext uri="{BB962C8B-B14F-4D97-AF65-F5344CB8AC3E}">
        <p14:creationId xmlns:p14="http://schemas.microsoft.com/office/powerpoint/2010/main" val="383532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997C1-B073-4F08-A1D7-A5E7A09F86C9}" type="slidenum">
              <a:rPr lang="en-US" smtClean="0"/>
              <a:t>7</a:t>
            </a:fld>
            <a:endParaRPr lang="en-US" dirty="0"/>
          </a:p>
        </p:txBody>
      </p:sp>
    </p:spTree>
    <p:extLst>
      <p:ext uri="{BB962C8B-B14F-4D97-AF65-F5344CB8AC3E}">
        <p14:creationId xmlns:p14="http://schemas.microsoft.com/office/powerpoint/2010/main" val="306778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images of various accessibility symbols arranged in a square. ISA, text phone, assistive listening, phone amplification, ASL hands, caricature with a white cane, Braille tile, closed captioning. ADA in red lettering in the center of the square</a:t>
            </a:r>
          </a:p>
        </p:txBody>
      </p:sp>
      <p:sp>
        <p:nvSpPr>
          <p:cNvPr id="4" name="Slide Number Placeholder 3"/>
          <p:cNvSpPr>
            <a:spLocks noGrp="1"/>
          </p:cNvSpPr>
          <p:nvPr>
            <p:ph type="sldNum" sz="quarter" idx="5"/>
          </p:nvPr>
        </p:nvSpPr>
        <p:spPr/>
        <p:txBody>
          <a:bodyPr/>
          <a:lstStyle/>
          <a:p>
            <a:fld id="{F0EC0019-160B-4E57-B3D7-3D4055F5D347}" type="slidenum">
              <a:rPr lang="en-US" smtClean="0"/>
              <a:t>8</a:t>
            </a:fld>
            <a:endParaRPr lang="en-US" dirty="0"/>
          </a:p>
        </p:txBody>
      </p:sp>
    </p:spTree>
    <p:extLst>
      <p:ext uri="{BB962C8B-B14F-4D97-AF65-F5344CB8AC3E}">
        <p14:creationId xmlns:p14="http://schemas.microsoft.com/office/powerpoint/2010/main" val="233029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rebuchet MS" panose="020B0603020202020204" pitchFamily="34" charset="0"/>
                <a:ea typeface="Times New Roman" panose="02020603050405020304" pitchFamily="18" charset="0"/>
                <a:cs typeface="Times New Roman" panose="02020603050405020304" pitchFamily="18" charset="0"/>
              </a:rPr>
              <a:t>Audio description, also referred to as visual description, provides spoken information about key visual elements in a visual experience. Audio description is not just for the performing arts. Any event or exhibit that contains visual information may be audio described, providing people with vision loss with a more complete picture of museum exhibits, parades, public events, films, websites, cruise ships and more.</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 </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Sometimes this is accomplished through technology, such as a track on a TV or movie audio feed.  In the theater it is performed by a describer talking into a microphone or court reporter’s “mask”, sending FM signals throughout the audience.  The patron who is using the service has a receiver with an earbud or other auditory device. Many venues provide audio description via a separate channel on their existing assistive listening systems. These descriptions are inserted into natural pauses in the program's dialogue. </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 </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In addition to offering information about visual content, audio description offers a measure of independence to people with vision loss. No longer do they have to rely on a companion to tell them what’s happening onstage. They can receive detailed information from a professional describer via a headset, and enjoy the show independently.</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9</a:t>
            </a:fld>
            <a:endParaRPr lang="en-US" dirty="0"/>
          </a:p>
        </p:txBody>
      </p:sp>
    </p:spTree>
    <p:extLst>
      <p:ext uri="{BB962C8B-B14F-4D97-AF65-F5344CB8AC3E}">
        <p14:creationId xmlns:p14="http://schemas.microsoft.com/office/powerpoint/2010/main" val="329451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Times New Roman" panose="02020603050405020304" pitchFamily="18" charset="0"/>
                <a:cs typeface="Arial" panose="020B0604020202020204" pitchFamily="34" charset="0"/>
              </a:rPr>
              <a:t>The percentage of non-institutionalized, male or female, all ages, all races, regardless of ethnicity, with all education levels in the United States reported a visual disability in 2017 is 2.3% of the population surveyed.</a:t>
            </a:r>
          </a:p>
          <a:p>
            <a:r>
              <a:rPr lang="en-US" b="1" dirty="0">
                <a:latin typeface="Arial" panose="020B0604020202020204" pitchFamily="34" charset="0"/>
                <a:ea typeface="Times New Roman" panose="02020603050405020304" pitchFamily="18" charset="0"/>
                <a:cs typeface="Arial" panose="020B0604020202020204" pitchFamily="34" charset="0"/>
              </a:rPr>
              <a:t>Source:</a:t>
            </a:r>
            <a:r>
              <a:rPr lang="en-US" dirty="0">
                <a:latin typeface="Arial" panose="020B0604020202020204" pitchFamily="34" charset="0"/>
                <a:ea typeface="Times New Roman" panose="02020603050405020304" pitchFamily="18" charset="0"/>
                <a:cs typeface="Arial" panose="020B0604020202020204" pitchFamily="34" charset="0"/>
              </a:rPr>
              <a:t> Cornell University Disability Statistics</a:t>
            </a:r>
          </a:p>
          <a:p>
            <a:r>
              <a:rPr lang="en-US" dirty="0">
                <a:latin typeface="Arial" panose="020B0604020202020204" pitchFamily="34" charset="0"/>
                <a:ea typeface="Times New Roman" panose="02020603050405020304" pitchFamily="18" charset="0"/>
                <a:cs typeface="Arial" panose="020B0604020202020204" pitchFamily="34" charset="0"/>
              </a:rPr>
              <a:t> Website: </a:t>
            </a:r>
            <a:r>
              <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www.disabilitystatistics.org</a:t>
            </a:r>
            <a:endPar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The </a:t>
            </a:r>
            <a:r>
              <a:rPr lang="en-US"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National Eye Institute</a:t>
            </a:r>
            <a:r>
              <a:rPr lang="en-US" dirty="0">
                <a:latin typeface="Arial" panose="020B0604020202020204" pitchFamily="34" charset="0"/>
                <a:ea typeface="Times New Roman" panose="02020603050405020304" pitchFamily="18" charset="0"/>
                <a:cs typeface="Arial" panose="020B0604020202020204" pitchFamily="34" charset="0"/>
              </a:rPr>
              <a:t> states that there are 4.2 million Americans ages 40 and older who are visually impaired. This number is projected to reach 7.2 million Americans by the year 2030.</a:t>
            </a:r>
          </a:p>
          <a:p>
            <a:r>
              <a:rPr lang="en-US" dirty="0">
                <a:latin typeface="Arial" panose="020B0604020202020204" pitchFamily="34" charset="0"/>
                <a:ea typeface="Times New Roman" panose="02020603050405020304" pitchFamily="18" charset="0"/>
                <a:cs typeface="Arial" panose="020B0604020202020204" pitchFamily="34" charset="0"/>
              </a:rPr>
              <a:t> </a:t>
            </a: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Audio description makes the visual images accessible for people who are blind or have low vision. Using words that are succinct, vivid, and imaginative, describers convey the visual image that is either inaccessible or only partially accessible to a segment of the population. </a:t>
            </a:r>
          </a:p>
          <a:p>
            <a:endParaRPr lang="en-US" dirty="0">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Whereas ADS was originally developed to provide greater for people with sight impairments to visual aspects of theater, museums, TV, dance, etc. new uses are being implemented. For example people on the autism spectrum [sensory overload], people for whom ESL, people with language processing impairments, people who prefer to acquire information primarily by auditory means.</a:t>
            </a:r>
          </a:p>
          <a:p>
            <a:endPar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10</a:t>
            </a:fld>
            <a:endParaRPr lang="en-US" dirty="0"/>
          </a:p>
        </p:txBody>
      </p:sp>
    </p:spTree>
    <p:extLst>
      <p:ext uri="{BB962C8B-B14F-4D97-AF65-F5344CB8AC3E}">
        <p14:creationId xmlns:p14="http://schemas.microsoft.com/office/powerpoint/2010/main" val="241425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86596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53393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74773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Background">
    <p:bg>
      <p:bgRef idx="1001">
        <a:schemeClr val="bg1"/>
      </p:bgRef>
    </p:bg>
    <p:spTree>
      <p:nvGrpSpPr>
        <p:cNvPr id="1" name=""/>
        <p:cNvGrpSpPr/>
        <p:nvPr/>
      </p:nvGrpSpPr>
      <p:grpSpPr>
        <a:xfrm>
          <a:off x="0" y="0"/>
          <a:ext cx="0" cy="0"/>
          <a:chOff x="0" y="0"/>
          <a:chExt cx="0" cy="0"/>
        </a:xfrm>
      </p:grpSpPr>
      <p:pic>
        <p:nvPicPr>
          <p:cNvPr id="3" name="SU BBI" descr="Syracuse University&#10;Burton Blatt Institu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9993" y="5707242"/>
            <a:ext cx="2986876" cy="587297"/>
          </a:xfrm>
          <a:prstGeom prst="rect">
            <a:avLst/>
          </a:prstGeom>
        </p:spPr>
      </p:pic>
    </p:spTree>
    <p:extLst>
      <p:ext uri="{BB962C8B-B14F-4D97-AF65-F5344CB8AC3E}">
        <p14:creationId xmlns:p14="http://schemas.microsoft.com/office/powerpoint/2010/main" val="2145088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List (simple)">
    <p:bg>
      <p:bgPr>
        <a:solidFill>
          <a:schemeClr val="bg1"/>
        </a:solidFill>
        <a:effectLst/>
      </p:bgPr>
    </p:bg>
    <p:spTree>
      <p:nvGrpSpPr>
        <p:cNvPr id="1" name=""/>
        <p:cNvGrpSpPr/>
        <p:nvPr/>
      </p:nvGrpSpPr>
      <p:grpSpPr>
        <a:xfrm>
          <a:off x="0" y="0"/>
          <a:ext cx="0" cy="0"/>
          <a:chOff x="0" y="0"/>
          <a:chExt cx="0" cy="0"/>
        </a:xfrm>
      </p:grpSpPr>
      <p:pic>
        <p:nvPicPr>
          <p:cNvPr id="3" name="Title 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70"/>
            <a:ext cx="12192000" cy="1133856"/>
          </a:xfrm>
          <a:prstGeom prst="rect">
            <a:avLst/>
          </a:prstGeom>
        </p:spPr>
      </p:pic>
      <p:sp>
        <p:nvSpPr>
          <p:cNvPr id="2" name="Title 1"/>
          <p:cNvSpPr>
            <a:spLocks noGrp="1"/>
          </p:cNvSpPr>
          <p:nvPr>
            <p:ph type="title"/>
          </p:nvPr>
        </p:nvSpPr>
        <p:spPr>
          <a:xfrm>
            <a:off x="425505" y="129184"/>
            <a:ext cx="10972800" cy="944628"/>
          </a:xfrm>
          <a:prstGeom prst="rect">
            <a:avLst/>
          </a:prstGeom>
        </p:spPr>
        <p:txBody>
          <a:bodyPr>
            <a:normAutofit/>
          </a:bodyPr>
          <a:lstStyle>
            <a:lvl1pPr algn="ctr">
              <a:defRPr sz="3600" b="1">
                <a:solidFill>
                  <a:schemeClr val="bg1"/>
                </a:solidFill>
                <a:latin typeface="Arial"/>
                <a:cs typeface="Arial"/>
              </a:defRPr>
            </a:lvl1pPr>
          </a:lstStyle>
          <a:p>
            <a:r>
              <a:rPr lang="en-US" dirty="0"/>
              <a:t>Click to edit Master title style</a:t>
            </a:r>
          </a:p>
        </p:txBody>
      </p:sp>
      <p:sp>
        <p:nvSpPr>
          <p:cNvPr id="6" name="Text Placeholder 8"/>
          <p:cNvSpPr>
            <a:spLocks noGrp="1"/>
          </p:cNvSpPr>
          <p:nvPr>
            <p:ph type="body" sz="quarter" idx="10"/>
          </p:nvPr>
        </p:nvSpPr>
        <p:spPr>
          <a:xfrm>
            <a:off x="545432" y="1507958"/>
            <a:ext cx="11221064" cy="5034888"/>
          </a:xfrm>
          <a:prstGeom prst="rect">
            <a:avLst/>
          </a:prstGeom>
        </p:spPr>
        <p:txBody>
          <a:bodyPr vert="horz"/>
          <a:lstStyle>
            <a:lvl1pPr>
              <a:spcAft>
                <a:spcPts val="600"/>
              </a:spcAft>
              <a:defRPr sz="3200">
                <a:solidFill>
                  <a:schemeClr val="tx1"/>
                </a:solidFill>
                <a:latin typeface="Arial"/>
                <a:cs typeface="Arial"/>
              </a:defRPr>
            </a:lvl1pPr>
            <a:lvl2pPr>
              <a:spcAft>
                <a:spcPts val="600"/>
              </a:spcAft>
              <a:defRPr sz="2400">
                <a:solidFill>
                  <a:schemeClr val="tx1"/>
                </a:solidFill>
                <a:latin typeface="Arial"/>
                <a:cs typeface="Arial"/>
              </a:defRPr>
            </a:lvl2pPr>
            <a:lvl3pPr>
              <a:spcAft>
                <a:spcPts val="600"/>
              </a:spcAft>
              <a:defRPr sz="2000">
                <a:solidFill>
                  <a:schemeClr val="tx1"/>
                </a:solidFill>
                <a:latin typeface="Arial"/>
                <a:cs typeface="Arial"/>
              </a:defRPr>
            </a:lvl3pPr>
            <a:lvl4pPr>
              <a:spcAft>
                <a:spcPts val="600"/>
              </a:spcAft>
              <a:defRPr sz="1800">
                <a:solidFill>
                  <a:schemeClr val="tx1"/>
                </a:solidFill>
                <a:latin typeface="Arial"/>
                <a:cs typeface="Arial"/>
              </a:defRPr>
            </a:lvl4pPr>
            <a:lvl5pPr>
              <a:defRPr sz="16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SU BBI" descr="Syracuse University Burton Blatt Institute">
            <a:extLst>
              <a:ext uri="{FF2B5EF4-FFF2-40B4-BE49-F238E27FC236}">
                <a16:creationId xmlns:a16="http://schemas.microsoft.com/office/drawing/2014/main" id="{B4AC4716-89B1-4129-9578-76EEF3D1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654" y="5926368"/>
            <a:ext cx="3001542" cy="594555"/>
          </a:xfrm>
          <a:prstGeom prst="rect">
            <a:avLst/>
          </a:prstGeom>
        </p:spPr>
      </p:pic>
      <p:cxnSp>
        <p:nvCxnSpPr>
          <p:cNvPr id="7" name="Straight Connector 6"/>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
        <p:nvSpPr>
          <p:cNvPr id="8" name="SU Yr footer"/>
          <p:cNvSpPr txBox="1"/>
          <p:nvPr userDrawn="1"/>
        </p:nvSpPr>
        <p:spPr>
          <a:xfrm>
            <a:off x="359094" y="6542846"/>
            <a:ext cx="2986187" cy="184666"/>
          </a:xfrm>
          <a:prstGeom prst="rect">
            <a:avLst/>
          </a:prstGeom>
          <a:noFill/>
        </p:spPr>
        <p:txBody>
          <a:bodyPr wrap="square" rtlCol="0">
            <a:spAutoFit/>
          </a:bodyPr>
          <a:lstStyle/>
          <a:p>
            <a:r>
              <a:rPr lang="en-US" sz="600" dirty="0">
                <a:solidFill>
                  <a:srgbClr val="2F2E2D"/>
                </a:solidFill>
                <a:latin typeface="Arial"/>
                <a:cs typeface="Arial"/>
              </a:rPr>
              <a:t>Syracuse University   |   </a:t>
            </a:r>
            <a:r>
              <a:rPr lang="en-US" sz="600" baseline="0" dirty="0">
                <a:solidFill>
                  <a:srgbClr val="2F2E2D"/>
                </a:solidFill>
                <a:latin typeface="Arial"/>
                <a:cs typeface="Arial"/>
              </a:rPr>
              <a:t>2019</a:t>
            </a:r>
            <a:endParaRPr lang="en-US" sz="600" dirty="0">
              <a:solidFill>
                <a:srgbClr val="2F2E2D"/>
              </a:solidFill>
              <a:latin typeface="Arial"/>
              <a:cs typeface="Arial"/>
            </a:endParaRPr>
          </a:p>
        </p:txBody>
      </p:sp>
    </p:spTree>
    <p:extLst>
      <p:ext uri="{BB962C8B-B14F-4D97-AF65-F5344CB8AC3E}">
        <p14:creationId xmlns:p14="http://schemas.microsoft.com/office/powerpoint/2010/main" val="245602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 two content">
    <p:bg>
      <p:bgPr>
        <a:solidFill>
          <a:schemeClr val="bg1"/>
        </a:solidFill>
        <a:effectLst/>
      </p:bgPr>
    </p:bg>
    <p:spTree>
      <p:nvGrpSpPr>
        <p:cNvPr id="1" name=""/>
        <p:cNvGrpSpPr/>
        <p:nvPr/>
      </p:nvGrpSpPr>
      <p:grpSpPr>
        <a:xfrm>
          <a:off x="0" y="0"/>
          <a:ext cx="0" cy="0"/>
          <a:chOff x="0" y="0"/>
          <a:chExt cx="0" cy="0"/>
        </a:xfrm>
      </p:grpSpPr>
      <p:pic>
        <p:nvPicPr>
          <p:cNvPr id="3" name="Title 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70"/>
            <a:ext cx="12192000" cy="1133856"/>
          </a:xfrm>
          <a:prstGeom prst="rect">
            <a:avLst/>
          </a:prstGeom>
        </p:spPr>
      </p:pic>
      <p:sp>
        <p:nvSpPr>
          <p:cNvPr id="2" name="Title 1"/>
          <p:cNvSpPr>
            <a:spLocks noGrp="1"/>
          </p:cNvSpPr>
          <p:nvPr>
            <p:ph type="title"/>
          </p:nvPr>
        </p:nvSpPr>
        <p:spPr>
          <a:xfrm>
            <a:off x="425505" y="129184"/>
            <a:ext cx="10972800" cy="944628"/>
          </a:xfrm>
          <a:prstGeom prst="rect">
            <a:avLst/>
          </a:prstGeom>
        </p:spPr>
        <p:txBody>
          <a:bodyPr>
            <a:normAutofit/>
          </a:bodyPr>
          <a:lstStyle>
            <a:lvl1pPr algn="ctr">
              <a:defRPr sz="4000" b="1" baseline="0">
                <a:solidFill>
                  <a:schemeClr val="bg1"/>
                </a:solidFill>
                <a:latin typeface="Arial"/>
                <a:cs typeface="Arial"/>
              </a:defRPr>
            </a:lvl1pPr>
          </a:lstStyle>
          <a:p>
            <a:r>
              <a:rPr lang="en-US" dirty="0"/>
              <a:t>Click to edit Master title style</a:t>
            </a:r>
          </a:p>
        </p:txBody>
      </p:sp>
      <p:pic>
        <p:nvPicPr>
          <p:cNvPr id="11" name="SU BBI" descr="Syracuse University Burton Blatt Institute">
            <a:extLst>
              <a:ext uri="{FF2B5EF4-FFF2-40B4-BE49-F238E27FC236}">
                <a16:creationId xmlns:a16="http://schemas.microsoft.com/office/drawing/2014/main" id="{B4AC4716-89B1-4129-9578-76EEF3D1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654" y="5926368"/>
            <a:ext cx="3001542" cy="594555"/>
          </a:xfrm>
          <a:prstGeom prst="rect">
            <a:avLst/>
          </a:prstGeom>
        </p:spPr>
      </p:pic>
      <p:cxnSp>
        <p:nvCxnSpPr>
          <p:cNvPr id="7" name="Straight Connector 6">
            <a:extLst>
              <a:ext uri="{C183D7F6-B498-43B3-948B-1728B52AA6E4}">
                <adec:decorative xmlns:adec="http://schemas.microsoft.com/office/drawing/2017/decorative" val="1"/>
              </a:ext>
            </a:extLst>
          </p:cNvPr>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
        <p:nvSpPr>
          <p:cNvPr id="8" name="SU Yr footer"/>
          <p:cNvSpPr txBox="1"/>
          <p:nvPr userDrawn="1"/>
        </p:nvSpPr>
        <p:spPr>
          <a:xfrm>
            <a:off x="359094" y="6542846"/>
            <a:ext cx="2986187" cy="184666"/>
          </a:xfrm>
          <a:prstGeom prst="rect">
            <a:avLst/>
          </a:prstGeom>
          <a:noFill/>
        </p:spPr>
        <p:txBody>
          <a:bodyPr wrap="square" rtlCol="0">
            <a:spAutoFit/>
          </a:bodyPr>
          <a:lstStyle/>
          <a:p>
            <a:r>
              <a:rPr lang="en-US" sz="600" dirty="0">
                <a:solidFill>
                  <a:srgbClr val="2F2E2D"/>
                </a:solidFill>
                <a:latin typeface="Arial"/>
                <a:cs typeface="Arial"/>
              </a:rPr>
              <a:t>Syracuse University   |   </a:t>
            </a:r>
            <a:r>
              <a:rPr lang="en-US" sz="600" baseline="0" dirty="0">
                <a:solidFill>
                  <a:srgbClr val="2F2E2D"/>
                </a:solidFill>
                <a:latin typeface="Arial"/>
                <a:cs typeface="Arial"/>
              </a:rPr>
              <a:t>2019</a:t>
            </a:r>
            <a:endParaRPr lang="en-US" sz="600" dirty="0">
              <a:solidFill>
                <a:srgbClr val="2F2E2D"/>
              </a:solidFill>
              <a:latin typeface="Arial"/>
              <a:cs typeface="Arial"/>
            </a:endParaRPr>
          </a:p>
        </p:txBody>
      </p:sp>
      <p:sp>
        <p:nvSpPr>
          <p:cNvPr id="9" name="Content Placeholder 8">
            <a:extLst>
              <a:ext uri="{FF2B5EF4-FFF2-40B4-BE49-F238E27FC236}">
                <a16:creationId xmlns:a16="http://schemas.microsoft.com/office/drawing/2014/main" id="{86E8B69D-8752-D545-AF3B-96F85A3AD04F}"/>
              </a:ext>
            </a:extLst>
          </p:cNvPr>
          <p:cNvSpPr>
            <a:spLocks noGrp="1"/>
          </p:cNvSpPr>
          <p:nvPr>
            <p:ph sz="quarter" idx="10"/>
          </p:nvPr>
        </p:nvSpPr>
        <p:spPr>
          <a:xfrm>
            <a:off x="425450" y="1423988"/>
            <a:ext cx="5670550" cy="4295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a:extLst>
              <a:ext uri="{FF2B5EF4-FFF2-40B4-BE49-F238E27FC236}">
                <a16:creationId xmlns:a16="http://schemas.microsoft.com/office/drawing/2014/main" id="{21614F18-78D9-BB43-B223-0757BBE0671A}"/>
              </a:ext>
            </a:extLst>
          </p:cNvPr>
          <p:cNvSpPr>
            <a:spLocks noGrp="1"/>
          </p:cNvSpPr>
          <p:nvPr>
            <p:ph sz="quarter" idx="11"/>
          </p:nvPr>
        </p:nvSpPr>
        <p:spPr>
          <a:xfrm>
            <a:off x="6096000" y="1399527"/>
            <a:ext cx="5670550" cy="4295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489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5" name="Footer Placeholder 4"/>
          <p:cNvSpPr>
            <a:spLocks noGrp="1" noChangeArrowheads="1"/>
          </p:cNvSpPr>
          <p:nvPr>
            <p:ph type="ftr" sz="quarter" idx="10"/>
          </p:nvPr>
        </p:nvSpPr>
        <p:spPr>
          <a:xfrm>
            <a:off x="5867400" y="6324600"/>
            <a:ext cx="5334000" cy="404614"/>
          </a:xfrm>
          <a:prstGeom prst="rect">
            <a:avLst/>
          </a:prstGeom>
          <a:ln/>
        </p:spPr>
        <p:txBody>
          <a:bodyPr/>
          <a:lstStyle>
            <a:lvl1pPr>
              <a:defRPr>
                <a:latin typeface="Century Gothic" charset="0"/>
                <a:ea typeface="Century Gothic" charset="0"/>
                <a:cs typeface="Century Gothic" charset="0"/>
              </a:defRPr>
            </a:lvl1pPr>
          </a:lstStyle>
          <a:p>
            <a:pPr>
              <a:defRPr/>
            </a:pPr>
            <a:r>
              <a:rPr lang="en-US"/>
              <a:t>Funded by NIDILRR Grant #90DP0090-01-00</a:t>
            </a:r>
          </a:p>
        </p:txBody>
      </p:sp>
      <p:sp>
        <p:nvSpPr>
          <p:cNvPr id="4" name="Text Placeholder 3"/>
          <p:cNvSpPr>
            <a:spLocks noGrp="1"/>
          </p:cNvSpPr>
          <p:nvPr>
            <p:ph type="body" sz="half" idx="2"/>
          </p:nvPr>
        </p:nvSpPr>
        <p:spPr>
          <a:xfrm>
            <a:off x="5994400" y="19050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lipArt Placeholder 2"/>
          <p:cNvSpPr>
            <a:spLocks noGrp="1"/>
          </p:cNvSpPr>
          <p:nvPr>
            <p:ph type="clipArt" sz="half" idx="1"/>
          </p:nvPr>
        </p:nvSpPr>
        <p:spPr>
          <a:xfrm>
            <a:off x="711200" y="1905000"/>
            <a:ext cx="5080000" cy="4114800"/>
          </a:xfrm>
        </p:spPr>
        <p:txBody>
          <a:bodyPr/>
          <a:lstStyle/>
          <a:p>
            <a:pPr lvl="0"/>
            <a:r>
              <a:rPr lang="en-US" noProof="0"/>
              <a:t>Click icon to add online image</a:t>
            </a:r>
          </a:p>
        </p:txBody>
      </p:sp>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6" name="Slide Number Placeholder 2"/>
          <p:cNvSpPr>
            <a:spLocks noGrp="1"/>
          </p:cNvSpPr>
          <p:nvPr>
            <p:ph type="sldNum" sz="quarter" idx="11"/>
          </p:nvPr>
        </p:nvSpPr>
        <p:spPr>
          <a:xfrm>
            <a:off x="11430000" y="6324600"/>
            <a:ext cx="488949" cy="381000"/>
          </a:xfrm>
        </p:spPr>
        <p:txBody>
          <a:bodyPr/>
          <a:lstStyle/>
          <a:p>
            <a:fld id="{1585F92A-5ADF-405E-BA6B-15618F260B89}" type="slidenum">
              <a:rPr lang="en-US" smtClean="0"/>
              <a:t>‹#›</a:t>
            </a:fld>
            <a:endParaRPr lang="en-US"/>
          </a:p>
        </p:txBody>
      </p:sp>
    </p:spTree>
    <p:extLst>
      <p:ext uri="{BB962C8B-B14F-4D97-AF65-F5344CB8AC3E}">
        <p14:creationId xmlns:p14="http://schemas.microsoft.com/office/powerpoint/2010/main" val="143366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5609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238533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46454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388151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12671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97066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78769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8084B8-6C8B-44A5-A208-9FEBB238EE0F}"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58607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84B8-6C8B-44A5-A208-9FEBB238EE0F}" type="datetimeFigureOut">
              <a:rPr lang="en-US" smtClean="0"/>
              <a:t>9/7/2022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F0DE5-CE27-4053-9F39-2F22EB666EBA}" type="slidenum">
              <a:rPr lang="en-US" smtClean="0"/>
              <a:t>‹#›</a:t>
            </a:fld>
            <a:endParaRPr lang="en-US" dirty="0"/>
          </a:p>
        </p:txBody>
      </p:sp>
    </p:spTree>
    <p:extLst>
      <p:ext uri="{BB962C8B-B14F-4D97-AF65-F5344CB8AC3E}">
        <p14:creationId xmlns:p14="http://schemas.microsoft.com/office/powerpoint/2010/main" val="131564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adat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adat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healthycommunityliving.com/LWCfacilitator/assignments/eating-wel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healthycommunityliving.com/LWCfacilitator/assignments/staying-cour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adasoutheast.org/contact/subscribe.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twitter.com/adasoutheast" TargetMode="External"/><Relationship Id="rId4" Type="http://schemas.openxmlformats.org/officeDocument/2006/relationships/hyperlink" Target="https://www.facebook.com/southeastadacen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http://www.adasoutheast.org/" TargetMode="External"/><Relationship Id="rId4" Type="http://schemas.openxmlformats.org/officeDocument/2006/relationships/hyperlink" Target="mailto:adasoutheast@law.syr.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dasoutheast.or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FDEEC-8C88-3E4E-82C5-C1A1E573B8AF}"/>
              </a:ext>
            </a:extLst>
          </p:cNvPr>
          <p:cNvSpPr>
            <a:spLocks noGrp="1"/>
          </p:cNvSpPr>
          <p:nvPr>
            <p:ph type="ctrTitle"/>
          </p:nvPr>
        </p:nvSpPr>
        <p:spPr>
          <a:xfrm>
            <a:off x="1524000" y="1629064"/>
            <a:ext cx="9144000" cy="2445095"/>
          </a:xfrm>
        </p:spPr>
        <p:txBody>
          <a:bodyPr>
            <a:noAutofit/>
          </a:bodyPr>
          <a:lstStyle/>
          <a:p>
            <a:r>
              <a:rPr lang="en-US" altLang="en-US" sz="4000" dirty="0">
                <a:solidFill>
                  <a:srgbClr val="002060"/>
                </a:solidFill>
                <a:latin typeface="+mn-lt"/>
                <a:cs typeface="Calibri" panose="020F0502020204030204" pitchFamily="34" charset="0"/>
              </a:rPr>
              <a:t>Making Your Presentation Accessible to All</a:t>
            </a:r>
            <a:br>
              <a:rPr lang="en-US" altLang="en-US" sz="3600" dirty="0">
                <a:solidFill>
                  <a:srgbClr val="002060"/>
                </a:solidFill>
                <a:latin typeface="+mn-lt"/>
                <a:cs typeface="Calibri" panose="020F0502020204030204" pitchFamily="34" charset="0"/>
              </a:rPr>
            </a:br>
            <a:br>
              <a:rPr lang="en-US" altLang="en-US" sz="3600" dirty="0">
                <a:solidFill>
                  <a:srgbClr val="002060"/>
                </a:solidFill>
                <a:latin typeface="+mn-lt"/>
                <a:cs typeface="Calibri" panose="020F0502020204030204" pitchFamily="34" charset="0"/>
              </a:rPr>
            </a:br>
            <a:r>
              <a:rPr lang="en-US" altLang="en-US" sz="3600" dirty="0">
                <a:solidFill>
                  <a:srgbClr val="002060"/>
                </a:solidFill>
                <a:latin typeface="+mn-lt"/>
                <a:cs typeface="Calibri" panose="020F0502020204030204" pitchFamily="34" charset="0"/>
              </a:rPr>
              <a:t>Incorporating Audio Description Into Your Presentation</a:t>
            </a:r>
            <a:endParaRPr lang="en-US" sz="3600" dirty="0">
              <a:latin typeface="+mn-lt"/>
            </a:endParaRPr>
          </a:p>
        </p:txBody>
      </p:sp>
      <p:sp>
        <p:nvSpPr>
          <p:cNvPr id="2" name="Subtitle 1">
            <a:extLst>
              <a:ext uri="{FF2B5EF4-FFF2-40B4-BE49-F238E27FC236}">
                <a16:creationId xmlns:a16="http://schemas.microsoft.com/office/drawing/2014/main" id="{5480F6EB-EA28-714F-92B1-2336C0814AB9}"/>
              </a:ext>
            </a:extLst>
          </p:cNvPr>
          <p:cNvSpPr>
            <a:spLocks noGrp="1"/>
          </p:cNvSpPr>
          <p:nvPr>
            <p:ph type="subTitle" idx="1"/>
          </p:nvPr>
        </p:nvSpPr>
        <p:spPr>
          <a:xfrm>
            <a:off x="1524000" y="4795520"/>
            <a:ext cx="9144000" cy="1864072"/>
          </a:xfrm>
        </p:spPr>
        <p:txBody>
          <a:bodyPr>
            <a:normAutofit/>
          </a:bodyPr>
          <a:lstStyle/>
          <a:p>
            <a:r>
              <a:rPr lang="en-US" altLang="en-US" sz="2800" dirty="0"/>
              <a:t>Rebecca Williams – Lead Information Specialist</a:t>
            </a:r>
          </a:p>
          <a:p>
            <a:r>
              <a:rPr lang="en-US" altLang="en-US" sz="2800" dirty="0"/>
              <a:t>Southeast ADA Center</a:t>
            </a:r>
            <a:br>
              <a:rPr lang="en-US" altLang="en-US" sz="3200" dirty="0"/>
            </a:br>
            <a:endParaRPr lang="en-US" altLang="en-US" sz="2800" b="1" dirty="0">
              <a:solidFill>
                <a:schemeClr val="tx1"/>
              </a:solidFill>
            </a:endParaRPr>
          </a:p>
          <a:p>
            <a:endParaRPr lang="en-US" altLang="en-US" sz="2800" b="1" dirty="0"/>
          </a:p>
          <a:p>
            <a:endParaRPr lang="en-US" dirty="0"/>
          </a:p>
        </p:txBody>
      </p:sp>
      <p:pic>
        <p:nvPicPr>
          <p:cNvPr id="6" name="Picture 2" descr="Southeast ADA Center, Burton Blatt Institute - Syracuse University">
            <a:extLst>
              <a:ext uri="{FF2B5EF4-FFF2-40B4-BE49-F238E27FC236}">
                <a16:creationId xmlns:a16="http://schemas.microsoft.com/office/drawing/2014/main" id="{661C062A-5DAF-A44A-BAB2-FEA66953B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12734" y="431510"/>
            <a:ext cx="2666724" cy="119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87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Who Uses Audio Description?</a:t>
            </a:r>
          </a:p>
        </p:txBody>
      </p:sp>
      <p:sp>
        <p:nvSpPr>
          <p:cNvPr id="3" name="Content Placeholder 2"/>
          <p:cNvSpPr>
            <a:spLocks noGrp="1"/>
          </p:cNvSpPr>
          <p:nvPr>
            <p:ph idx="1"/>
          </p:nvPr>
        </p:nvSpPr>
        <p:spPr>
          <a:xfrm>
            <a:off x="545592" y="1825625"/>
            <a:ext cx="10515600" cy="4351338"/>
          </a:xfrm>
        </p:spPr>
        <p:txBody>
          <a:bodyPr>
            <a:normAutofit fontScale="92500"/>
          </a:bodyPr>
          <a:lstStyle/>
          <a:p>
            <a:r>
              <a:rPr lang="en-US" dirty="0">
                <a:latin typeface="Calibri" panose="020F0502020204030204" pitchFamily="34" charset="0"/>
                <a:cs typeface="Calibri" panose="020F0502020204030204" pitchFamily="34" charset="0"/>
              </a:rPr>
              <a:t>People with low vision or who are blind</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on the autism spectrum [sensory overload]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for whom ESL is a second language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with language processing impairments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who prefer to acquire information primarily by auditory means</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37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Why Should I Provide Audio Description?</a:t>
            </a:r>
          </a:p>
        </p:txBody>
      </p:sp>
      <p:sp>
        <p:nvSpPr>
          <p:cNvPr id="3" name="Content Placeholder 2"/>
          <p:cNvSpPr>
            <a:spLocks noGrp="1"/>
          </p:cNvSpPr>
          <p:nvPr>
            <p:ph idx="1"/>
          </p:nvPr>
        </p:nvSpPr>
        <p:spPr/>
        <p:txBody>
          <a:bodyPr>
            <a:normAutofit fontScale="92500" lnSpcReduction="20000"/>
          </a:bodyPr>
          <a:lstStyle/>
          <a:p>
            <a:pPr marL="0" marR="0" indent="0">
              <a:spcBef>
                <a:spcPts val="0"/>
              </a:spcBef>
              <a:spcAft>
                <a:spcPts val="0"/>
              </a:spcAft>
              <a:buNone/>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dirty="0">
                <a:ea typeface="Times New Roman" panose="02020603050405020304" pitchFamily="18" charset="0"/>
                <a:cs typeface="Arial" panose="020B0604020202020204" pitchFamily="34" charset="0"/>
              </a:rPr>
              <a:t>Federal Laws</a:t>
            </a:r>
          </a:p>
          <a:p>
            <a:pPr marL="0" marR="0" indent="0">
              <a:spcBef>
                <a:spcPts val="0"/>
              </a:spcBef>
              <a:spcAft>
                <a:spcPts val="0"/>
              </a:spcAft>
              <a:buNone/>
            </a:pPr>
            <a:endParaRPr lang="en-US" dirty="0">
              <a:ea typeface="Times New Roman" panose="02020603050405020304" pitchFamily="18" charset="0"/>
              <a:cs typeface="Arial" panose="020B0604020202020204" pitchFamily="34" charset="0"/>
            </a:endParaRPr>
          </a:p>
          <a:p>
            <a:pPr lvl="1">
              <a:spcBef>
                <a:spcPts val="0"/>
              </a:spcBef>
              <a:buFont typeface="Wingdings" panose="05000000000000000000" pitchFamily="2" charset="2"/>
              <a:buChar char="Ø"/>
            </a:pPr>
            <a:r>
              <a:rPr lang="en-US" sz="2800" dirty="0">
                <a:ea typeface="Times New Roman" panose="02020603050405020304" pitchFamily="18" charset="0"/>
                <a:cs typeface="Arial" panose="020B0604020202020204" pitchFamily="34" charset="0"/>
              </a:rPr>
              <a:t>The Americans with Disabilities Act (ADA)</a:t>
            </a:r>
          </a:p>
          <a:p>
            <a:pPr marL="457200" lvl="1" indent="0">
              <a:spcBef>
                <a:spcPts val="0"/>
              </a:spcBef>
              <a:buNone/>
            </a:pPr>
            <a:endParaRPr lang="en-US" sz="2800" dirty="0">
              <a:ea typeface="Times New Roman" panose="02020603050405020304" pitchFamily="18" charset="0"/>
              <a:cs typeface="Arial" panose="020B0604020202020204" pitchFamily="34" charset="0"/>
            </a:endParaRPr>
          </a:p>
          <a:p>
            <a:pPr lvl="1">
              <a:spcBef>
                <a:spcPts val="0"/>
              </a:spcBef>
              <a:buFont typeface="Wingdings" panose="05000000000000000000" pitchFamily="2" charset="2"/>
              <a:buChar char="Ø"/>
            </a:pPr>
            <a:r>
              <a:rPr lang="en-US" sz="2800" dirty="0">
                <a:ea typeface="Times New Roman" panose="02020603050405020304" pitchFamily="18" charset="0"/>
                <a:cs typeface="Arial" panose="020B0604020202020204" pitchFamily="34" charset="0"/>
              </a:rPr>
              <a:t>Section 508 of the 1973 Rehabilitation Act</a:t>
            </a:r>
          </a:p>
          <a:p>
            <a:pPr lvl="1">
              <a:spcBef>
                <a:spcPts val="0"/>
              </a:spcBef>
              <a:buFont typeface="Wingdings" panose="05000000000000000000" pitchFamily="2" charset="2"/>
              <a:buChar char="Ø"/>
            </a:pPr>
            <a:endParaRPr lang="en-US" sz="2800" dirty="0">
              <a:ea typeface="Times New Roman" panose="02020603050405020304" pitchFamily="18" charset="0"/>
              <a:cs typeface="Arial" panose="020B0604020202020204" pitchFamily="34" charset="0"/>
            </a:endParaRPr>
          </a:p>
          <a:p>
            <a:pPr lvl="1">
              <a:spcBef>
                <a:spcPts val="0"/>
              </a:spcBef>
              <a:buFont typeface="Wingdings" panose="05000000000000000000" pitchFamily="2" charset="2"/>
              <a:buChar char="Ø"/>
            </a:pPr>
            <a:r>
              <a:rPr lang="en-US" sz="2800" dirty="0">
                <a:ea typeface="Times New Roman" panose="02020603050405020304" pitchFamily="18" charset="0"/>
                <a:cs typeface="Arial" panose="020B0604020202020204" pitchFamily="34" charset="0"/>
              </a:rPr>
              <a:t>The </a:t>
            </a:r>
            <a:r>
              <a:rPr lang="en-US" sz="2800" dirty="0">
                <a:cs typeface="Arial" panose="020B0604020202020204" pitchFamily="34" charset="0"/>
              </a:rPr>
              <a:t>Twenty-First Century Communications and Video Accessibility Act of 2010 (CVAA)</a:t>
            </a:r>
          </a:p>
          <a:p>
            <a:pPr marL="457200" lvl="1" indent="0">
              <a:spcBef>
                <a:spcPts val="0"/>
              </a:spcBef>
              <a:buNone/>
            </a:pPr>
            <a:endParaRPr lang="en-US" sz="2800" dirty="0">
              <a:cs typeface="Arial" panose="020B0604020202020204" pitchFamily="34" charset="0"/>
            </a:endParaRPr>
          </a:p>
          <a:p>
            <a:pPr lvl="1">
              <a:spcBef>
                <a:spcPts val="0"/>
              </a:spcBef>
              <a:buFont typeface="Wingdings" panose="05000000000000000000" pitchFamily="2" charset="2"/>
              <a:buChar char="Ø"/>
            </a:pPr>
            <a:r>
              <a:rPr lang="en-US" sz="2800" dirty="0">
                <a:cs typeface="Arial" panose="020B0604020202020204" pitchFamily="34" charset="0"/>
              </a:rPr>
              <a:t>Most importantly, to make your presentation inclusive for all audience members and enhance your presentation</a:t>
            </a:r>
          </a:p>
          <a:p>
            <a:pPr marL="457200" lvl="1" indent="0">
              <a:spcBef>
                <a:spcPts val="0"/>
              </a:spcBef>
              <a:buNone/>
            </a:pPr>
            <a:endParaRPr lang="en-US" sz="2800" dirty="0">
              <a:cs typeface="Arial" panose="020B0604020202020204" pitchFamily="34" charset="0"/>
            </a:endParaRPr>
          </a:p>
          <a:p>
            <a:pPr marL="457200" lvl="1" indent="0">
              <a:spcBef>
                <a:spcPts val="0"/>
              </a:spcBef>
              <a:buNone/>
            </a:pPr>
            <a:endParaRPr lang="en-US" sz="2800" dirty="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1600" dirty="0">
                <a:latin typeface="Arial" panose="020B0604020202020204" pitchFamily="34" charset="0"/>
                <a:ea typeface="Calibri" panose="020F050202020403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21654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Where is Audio Description Used?</a:t>
            </a:r>
          </a:p>
        </p:txBody>
      </p:sp>
      <p:sp>
        <p:nvSpPr>
          <p:cNvPr id="3" name="Content Placeholder 2"/>
          <p:cNvSpPr>
            <a:spLocks noGrp="1"/>
          </p:cNvSpPr>
          <p:nvPr>
            <p:ph idx="1"/>
          </p:nvPr>
        </p:nvSpPr>
        <p:spPr>
          <a:xfrm>
            <a:off x="838200" y="1825624"/>
            <a:ext cx="10515600" cy="4768215"/>
          </a:xfrm>
        </p:spPr>
        <p:txBody>
          <a:bodyPr>
            <a:normAutofit fontScale="92500" lnSpcReduction="10000"/>
          </a:bodyPr>
          <a:lstStyle/>
          <a:p>
            <a:r>
              <a:rPr lang="en-US" sz="2600" dirty="0">
                <a:cs typeface="Arial" panose="020B0604020202020204" pitchFamily="34" charset="0"/>
              </a:rPr>
              <a:t>Dance Performances</a:t>
            </a:r>
          </a:p>
          <a:p>
            <a:r>
              <a:rPr lang="en-US" sz="2600" dirty="0">
                <a:cs typeface="Arial" panose="020B0604020202020204" pitchFamily="34" charset="0"/>
              </a:rPr>
              <a:t>Displays</a:t>
            </a:r>
          </a:p>
          <a:p>
            <a:r>
              <a:rPr lang="en-US" sz="2600" dirty="0">
                <a:cs typeface="Arial" panose="020B0604020202020204" pitchFamily="34" charset="0"/>
              </a:rPr>
              <a:t>Fashion shows</a:t>
            </a:r>
          </a:p>
          <a:p>
            <a:r>
              <a:rPr lang="en-US" sz="2600" dirty="0">
                <a:cs typeface="Arial" panose="020B0604020202020204" pitchFamily="34" charset="0"/>
              </a:rPr>
              <a:t>Museums</a:t>
            </a:r>
          </a:p>
          <a:p>
            <a:r>
              <a:rPr lang="en-US" sz="2600" dirty="0">
                <a:cs typeface="Arial" panose="020B0604020202020204" pitchFamily="34" charset="0"/>
              </a:rPr>
              <a:t>Nature Museums</a:t>
            </a:r>
          </a:p>
          <a:p>
            <a:r>
              <a:rPr lang="en-US" sz="2600" dirty="0">
                <a:cs typeface="Arial" panose="020B0604020202020204" pitchFamily="34" charset="0"/>
              </a:rPr>
              <a:t>Parades</a:t>
            </a:r>
          </a:p>
          <a:p>
            <a:r>
              <a:rPr lang="en-US" sz="2600" b="1" dirty="0">
                <a:cs typeface="Arial" panose="020B0604020202020204" pitchFamily="34" charset="0"/>
              </a:rPr>
              <a:t>Trainings, conferences, presentations</a:t>
            </a:r>
          </a:p>
          <a:p>
            <a:r>
              <a:rPr lang="en-US" sz="2600" dirty="0">
                <a:cs typeface="Arial" panose="020B0604020202020204" pitchFamily="34" charset="0"/>
              </a:rPr>
              <a:t>Presidential Inaugurations</a:t>
            </a:r>
          </a:p>
          <a:p>
            <a:r>
              <a:rPr lang="en-US" sz="2600" dirty="0">
                <a:cs typeface="Arial" panose="020B0604020202020204" pitchFamily="34" charset="0"/>
              </a:rPr>
              <a:t>Theater</a:t>
            </a:r>
          </a:p>
          <a:p>
            <a:r>
              <a:rPr lang="en-US" sz="2600" dirty="0">
                <a:cs typeface="Arial" panose="020B0604020202020204" pitchFamily="34" charset="0"/>
              </a:rPr>
              <a:t>Websites</a:t>
            </a:r>
          </a:p>
          <a:p>
            <a:r>
              <a:rPr lang="en-US" sz="2600" dirty="0">
                <a:cs typeface="Arial" panose="020B0604020202020204" pitchFamily="34" charset="0"/>
              </a:rPr>
              <a:t>Any time information is presented visually</a:t>
            </a:r>
          </a:p>
          <a:p>
            <a:endParaRPr lang="en-US" dirty="0"/>
          </a:p>
        </p:txBody>
      </p:sp>
    </p:spTree>
    <p:extLst>
      <p:ext uri="{BB962C8B-B14F-4D97-AF65-F5344CB8AC3E}">
        <p14:creationId xmlns:p14="http://schemas.microsoft.com/office/powerpoint/2010/main" val="63843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So How Do I Describe My Presentation?</a:t>
            </a:r>
          </a:p>
        </p:txBody>
      </p:sp>
      <p:sp>
        <p:nvSpPr>
          <p:cNvPr id="3" name="Content Placeholder 2"/>
          <p:cNvSpPr>
            <a:spLocks noGrp="1"/>
          </p:cNvSpPr>
          <p:nvPr>
            <p:ph idx="1"/>
          </p:nvPr>
        </p:nvSpPr>
        <p:spPr>
          <a:xfrm>
            <a:off x="838200" y="1921915"/>
            <a:ext cx="10515600" cy="4084927"/>
          </a:xfrm>
        </p:spPr>
        <p:txBody>
          <a:bodyPr>
            <a:normAutofit lnSpcReduction="10000"/>
          </a:bodyPr>
          <a:lstStyle/>
          <a:p>
            <a:pPr>
              <a:lnSpc>
                <a:spcPct val="150000"/>
              </a:lnSpc>
            </a:pPr>
            <a:r>
              <a:rPr lang="en-US" sz="2400" dirty="0">
                <a:cs typeface="Arial" panose="020B0604020202020204" pitchFamily="34" charset="0"/>
              </a:rPr>
              <a:t>If there is more than one picture, image, graph, map, etc. begin on the left and move right</a:t>
            </a:r>
          </a:p>
          <a:p>
            <a:pPr>
              <a:lnSpc>
                <a:spcPct val="150000"/>
              </a:lnSpc>
            </a:pPr>
            <a:r>
              <a:rPr lang="en-US" sz="2400" dirty="0">
                <a:cs typeface="Arial" panose="020B0604020202020204" pitchFamily="34" charset="0"/>
              </a:rPr>
              <a:t>If there is one large picture start with the foreground and move towards the background</a:t>
            </a:r>
          </a:p>
          <a:p>
            <a:pPr>
              <a:lnSpc>
                <a:spcPct val="150000"/>
              </a:lnSpc>
            </a:pPr>
            <a:r>
              <a:rPr lang="en-US" sz="2400" dirty="0">
                <a:cs typeface="Arial" panose="020B0604020202020204" pitchFamily="34" charset="0"/>
              </a:rPr>
              <a:t>If your image has colors, shapes or sizes which are important to understand the content describe these</a:t>
            </a:r>
          </a:p>
          <a:p>
            <a:pPr>
              <a:lnSpc>
                <a:spcPct val="150000"/>
              </a:lnSpc>
            </a:pPr>
            <a:r>
              <a:rPr lang="en-US" sz="2400" dirty="0">
                <a:cs typeface="Arial" panose="020B0604020202020204" pitchFamily="34" charset="0"/>
              </a:rPr>
              <a:t>Alt text is not the same as audio/visual description</a:t>
            </a:r>
          </a:p>
          <a:p>
            <a:pPr>
              <a:lnSpc>
                <a:spcPct val="150000"/>
              </a:lnSpc>
            </a:pPr>
            <a:endParaRPr lang="en-US" sz="2400" dirty="0">
              <a:cs typeface="Arial" panose="020B0604020202020204" pitchFamily="34" charset="0"/>
            </a:endParaRPr>
          </a:p>
          <a:p>
            <a:pPr>
              <a:lnSpc>
                <a:spcPct val="150000"/>
              </a:lnSpc>
            </a:pPr>
            <a:endParaRPr lang="en-US" dirty="0">
              <a:cs typeface="Arial" panose="020B0604020202020204" pitchFamily="34" charset="0"/>
            </a:endParaRPr>
          </a:p>
          <a:p>
            <a:pPr marL="0" indent="0">
              <a:lnSpc>
                <a:spcPct val="150000"/>
              </a:lnSpc>
              <a:buNone/>
            </a:pPr>
            <a:endParaRPr lang="en-US" dirty="0">
              <a:cs typeface="Arial" panose="020B0604020202020204" pitchFamily="34" charset="0"/>
            </a:endParaRPr>
          </a:p>
          <a:p>
            <a:pPr>
              <a:lnSpc>
                <a:spcPct val="150000"/>
              </a:lnSpc>
            </a:pPr>
            <a:endParaRPr lang="en-US" dirty="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244078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The Americans with Disabilities Act</a:t>
            </a:r>
          </a:p>
        </p:txBody>
      </p:sp>
      <p:sp>
        <p:nvSpPr>
          <p:cNvPr id="3" name="Content Placeholder 2" descr="ADA Symbols&#10;&#10;8 accessibilty symbols in white color on a blue background arranged in a square around the text ADA in red letters in the middle."/>
          <p:cNvSpPr>
            <a:spLocks noGrp="1"/>
          </p:cNvSpPr>
          <p:nvPr>
            <p:ph idx="1"/>
          </p:nvPr>
        </p:nvSpPr>
        <p:spPr>
          <a:xfrm>
            <a:off x="498764" y="1884218"/>
            <a:ext cx="14069290" cy="6418007"/>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pic>
        <p:nvPicPr>
          <p:cNvPr id="5" name="Picture 8" descr="Graphic symbols of various accessibility requirements">
            <a:extLst>
              <a:ext uri="{FF2B5EF4-FFF2-40B4-BE49-F238E27FC236}">
                <a16:creationId xmlns:a16="http://schemas.microsoft.com/office/drawing/2014/main" id="{69ED4BCF-96FB-514F-B42E-8C67B66019E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43" y="1884218"/>
            <a:ext cx="4975514" cy="386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B5E248-9DF6-477C-9E69-0FBCB2B284B3}"/>
              </a:ext>
            </a:extLst>
          </p:cNvPr>
          <p:cNvSpPr>
            <a:spLocks noGrp="1"/>
          </p:cNvSpPr>
          <p:nvPr>
            <p:ph type="sldNum" sz="quarter" idx="12"/>
          </p:nvPr>
        </p:nvSpPr>
        <p:spPr/>
        <p:txBody>
          <a:bodyPr/>
          <a:lstStyle/>
          <a:p>
            <a:pPr defTabSz="685800"/>
            <a:fld id="{33AF0DE5-CE27-4053-9F39-2F22EB666EBA}" type="slidenum">
              <a:rPr lang="en-US">
                <a:latin typeface="Calibri" panose="020F0502020204030204"/>
              </a:rPr>
              <a:pPr defTabSz="685800"/>
              <a:t>15</a:t>
            </a:fld>
            <a:endParaRPr lang="en-US" dirty="0">
              <a:latin typeface="Calibri" panose="020F0502020204030204"/>
            </a:endParaRPr>
          </a:p>
        </p:txBody>
      </p:sp>
      <p:pic>
        <p:nvPicPr>
          <p:cNvPr id="7" name="Picture 2" descr="Picture of a blond-headed young lady standing on a beach. She is holding a surf board with her left hand. A huge semi-circular piece of the board is missing. Her left arm is missing directly below her shoulder.">
            <a:extLst>
              <a:ext uri="{FF2B5EF4-FFF2-40B4-BE49-F238E27FC236}">
                <a16:creationId xmlns:a16="http://schemas.microsoft.com/office/drawing/2014/main" id="{20DE17B1-24D4-4D0B-A8F7-F3A41E2EFF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05" y="873760"/>
            <a:ext cx="3211195" cy="3301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cture of an elderly couple strolling on a tree-lined walkway. The man uses a cane for assistance.">
            <a:extLst>
              <a:ext uri="{FF2B5EF4-FFF2-40B4-BE49-F238E27FC236}">
                <a16:creationId xmlns:a16="http://schemas.microsoft.com/office/drawing/2014/main" id="{5DBDB0B6-91AD-41D1-B4C4-51DF46BFD5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0640" y="2894457"/>
            <a:ext cx="4368801" cy="33909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n with long braids leans forward in a wheelchair, his arms stretched behind him">
            <a:extLst>
              <a:ext uri="{FF2B5EF4-FFF2-40B4-BE49-F238E27FC236}">
                <a16:creationId xmlns:a16="http://schemas.microsoft.com/office/drawing/2014/main" id="{4F519867-6C16-4D7B-A285-FB3B8DC14A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2" y="784774"/>
            <a:ext cx="3545838" cy="354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0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6206BC-7B05-0C4F-8C96-EE5727AE1B1A}"/>
              </a:ext>
            </a:extLst>
          </p:cNvPr>
          <p:cNvSpPr>
            <a:spLocks noGrp="1"/>
          </p:cNvSpPr>
          <p:nvPr>
            <p:ph type="sldNum" sz="quarter" idx="12"/>
          </p:nvPr>
        </p:nvSpPr>
        <p:spPr/>
        <p:txBody>
          <a:bodyPr/>
          <a:lstStyle/>
          <a:p>
            <a:fld id="{1585F92A-5ADF-405E-BA6B-15618F260B89}" type="slidenum">
              <a:rPr lang="en-US" sz="2000" b="1" smtClean="0"/>
              <a:pPr/>
              <a:t>16</a:t>
            </a:fld>
            <a:endParaRPr lang="en-US" sz="2000" b="1" dirty="0"/>
          </a:p>
        </p:txBody>
      </p:sp>
      <p:sp>
        <p:nvSpPr>
          <p:cNvPr id="4" name="Title 3">
            <a:extLst>
              <a:ext uri="{FF2B5EF4-FFF2-40B4-BE49-F238E27FC236}">
                <a16:creationId xmlns:a16="http://schemas.microsoft.com/office/drawing/2014/main" id="{858BD72D-1209-1842-9A05-C1605B4342F6}"/>
              </a:ext>
            </a:extLst>
          </p:cNvPr>
          <p:cNvSpPr>
            <a:spLocks noGrp="1"/>
          </p:cNvSpPr>
          <p:nvPr>
            <p:ph type="title"/>
          </p:nvPr>
        </p:nvSpPr>
        <p:spPr>
          <a:xfrm>
            <a:off x="381000" y="457200"/>
            <a:ext cx="10972800" cy="1143000"/>
          </a:xfrm>
        </p:spPr>
        <p:txBody>
          <a:bodyPr>
            <a:normAutofit/>
          </a:bodyPr>
          <a:lstStyle/>
          <a:p>
            <a:r>
              <a:rPr lang="en-US" sz="2000" dirty="0">
                <a:solidFill>
                  <a:schemeClr val="bg1"/>
                </a:solidFill>
              </a:rPr>
              <a:t>ADA National Network</a:t>
            </a:r>
          </a:p>
        </p:txBody>
      </p:sp>
      <p:sp>
        <p:nvSpPr>
          <p:cNvPr id="3" name="Content Placeholder 2"/>
          <p:cNvSpPr>
            <a:spLocks noGrp="1"/>
          </p:cNvSpPr>
          <p:nvPr>
            <p:ph idx="1"/>
          </p:nvPr>
        </p:nvSpPr>
        <p:spPr>
          <a:xfrm>
            <a:off x="609600" y="1981200"/>
            <a:ext cx="10972800" cy="4572000"/>
          </a:xfrm>
        </p:spPr>
        <p:txBody>
          <a:bodyPr>
            <a:normAutofit/>
          </a:bodyPr>
          <a:lstStyle/>
          <a:p>
            <a:pPr marL="0" indent="0" algn="ctr">
              <a:buNone/>
            </a:pPr>
            <a:r>
              <a:rPr lang="en-US" sz="3600" b="1" dirty="0">
                <a:solidFill>
                  <a:srgbClr val="0000FF"/>
                </a:solidFill>
                <a:ea typeface="Century Gothic" charset="0"/>
                <a:cs typeface="Century Gothic" charset="0"/>
              </a:rPr>
              <a:t>1-800-949-4232</a:t>
            </a:r>
            <a:br>
              <a:rPr lang="en-US" sz="3600" b="1" dirty="0">
                <a:solidFill>
                  <a:srgbClr val="0000FF"/>
                </a:solidFill>
                <a:ea typeface="Century Gothic" charset="0"/>
                <a:cs typeface="Century Gothic" charset="0"/>
              </a:rPr>
            </a:br>
            <a:r>
              <a:rPr lang="en-US" sz="3600" dirty="0">
                <a:ea typeface="Century Gothic" charset="0"/>
                <a:cs typeface="Century Gothic" charset="0"/>
                <a:hlinkClick r:id="rId3"/>
              </a:rPr>
              <a:t>www.adata.org</a:t>
            </a:r>
            <a:endParaRPr lang="en-US" sz="3600" dirty="0">
              <a:ea typeface="Century Gothic" charset="0"/>
              <a:cs typeface="Century Gothic" charset="0"/>
            </a:endParaRPr>
          </a:p>
        </p:txBody>
      </p:sp>
      <p:pic>
        <p:nvPicPr>
          <p:cNvPr id="2" name="Picture 1" descr="ADA National Network - Information, Guidance, and Training on the Americans with Disabilities Act - White text on a blue background" title="ADA National Networ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381000"/>
            <a:ext cx="4672584" cy="1435608"/>
          </a:xfrm>
          <a:prstGeom prst="rect">
            <a:avLst/>
          </a:prstGeom>
        </p:spPr>
      </p:pic>
      <p:pic>
        <p:nvPicPr>
          <p:cNvPr id="5122" name="Picture 2" descr="Regional United States Map&#10;&#10;United States Map divided into the ten federal regions, each a different colo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2837" y="3429000"/>
            <a:ext cx="50387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8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Just the Facts</a:t>
            </a:r>
          </a:p>
        </p:txBody>
      </p:sp>
      <p:sp>
        <p:nvSpPr>
          <p:cNvPr id="3" name="Content Placeholder 2"/>
          <p:cNvSpPr>
            <a:spLocks noGrp="1"/>
          </p:cNvSpPr>
          <p:nvPr>
            <p:ph idx="1"/>
          </p:nvPr>
        </p:nvSpPr>
        <p:spPr>
          <a:xfrm>
            <a:off x="838200" y="1921915"/>
            <a:ext cx="10515600" cy="4084927"/>
          </a:xfrm>
        </p:spPr>
        <p:txBody>
          <a:bodyPr>
            <a:normAutofit lnSpcReduction="10000"/>
          </a:bodyPr>
          <a:lstStyle/>
          <a:p>
            <a:pPr>
              <a:lnSpc>
                <a:spcPct val="150000"/>
              </a:lnSpc>
            </a:pPr>
            <a:r>
              <a:rPr lang="en-US" dirty="0">
                <a:cs typeface="Arial" panose="020B0604020202020204" pitchFamily="34" charset="0"/>
              </a:rPr>
              <a:t>No one sees motives or emotions, we see actions that indicate motives or emotions.  </a:t>
            </a:r>
          </a:p>
          <a:p>
            <a:pPr>
              <a:lnSpc>
                <a:spcPct val="150000"/>
              </a:lnSpc>
            </a:pPr>
            <a:r>
              <a:rPr lang="en-US" dirty="0">
                <a:cs typeface="Arial" panose="020B0604020202020204" pitchFamily="34" charset="0"/>
              </a:rPr>
              <a:t>Describers should not interpret or explain an action or event.  </a:t>
            </a:r>
          </a:p>
          <a:p>
            <a:pPr>
              <a:lnSpc>
                <a:spcPct val="150000"/>
              </a:lnSpc>
            </a:pPr>
            <a:r>
              <a:rPr lang="en-US" dirty="0">
                <a:cs typeface="Arial" panose="020B0604020202020204" pitchFamily="34" charset="0"/>
              </a:rPr>
              <a:t>One should describe the things that they see that may help an attendee/participant understand the action or event more completely.</a:t>
            </a:r>
          </a:p>
          <a:p>
            <a:pPr marL="0" indent="0">
              <a:buNone/>
            </a:pPr>
            <a:endParaRPr lang="en-US" dirty="0"/>
          </a:p>
        </p:txBody>
      </p:sp>
    </p:spTree>
    <p:extLst>
      <p:ext uri="{BB962C8B-B14F-4D97-AF65-F5344CB8AC3E}">
        <p14:creationId xmlns:p14="http://schemas.microsoft.com/office/powerpoint/2010/main" val="175466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B5E248-9DF6-477C-9E69-0FBCB2B284B3}"/>
              </a:ext>
            </a:extLst>
          </p:cNvPr>
          <p:cNvSpPr>
            <a:spLocks noGrp="1"/>
          </p:cNvSpPr>
          <p:nvPr>
            <p:ph type="sldNum" sz="quarter" idx="12"/>
          </p:nvPr>
        </p:nvSpPr>
        <p:spPr/>
        <p:txBody>
          <a:bodyPr/>
          <a:lstStyle/>
          <a:p>
            <a:pPr defTabSz="685800"/>
            <a:fld id="{33AF0DE5-CE27-4053-9F39-2F22EB666EBA}" type="slidenum">
              <a:rPr lang="en-US">
                <a:latin typeface="Calibri" panose="020F0502020204030204"/>
              </a:rPr>
              <a:pPr defTabSz="685800"/>
              <a:t>18</a:t>
            </a:fld>
            <a:endParaRPr lang="en-US" dirty="0">
              <a:latin typeface="Calibri" panose="020F0502020204030204"/>
            </a:endParaRPr>
          </a:p>
        </p:txBody>
      </p:sp>
      <p:pic>
        <p:nvPicPr>
          <p:cNvPr id="2" name="Picture 1" descr="Picture of a man with his hands raised in front of his face.">
            <a:extLst>
              <a:ext uri="{FF2B5EF4-FFF2-40B4-BE49-F238E27FC236}">
                <a16:creationId xmlns:a16="http://schemas.microsoft.com/office/drawing/2014/main" id="{3A7ACE03-24F8-B3A0-4DF9-38D572A6ADE1}"/>
              </a:ext>
            </a:extLst>
          </p:cNvPr>
          <p:cNvPicPr>
            <a:picLocks noChangeAspect="1"/>
          </p:cNvPicPr>
          <p:nvPr/>
        </p:nvPicPr>
        <p:blipFill>
          <a:blip r:embed="rId3"/>
          <a:stretch>
            <a:fillRect/>
          </a:stretch>
        </p:blipFill>
        <p:spPr>
          <a:xfrm>
            <a:off x="261257" y="1265645"/>
            <a:ext cx="5630091" cy="4192179"/>
          </a:xfrm>
          <a:prstGeom prst="rect">
            <a:avLst/>
          </a:prstGeom>
        </p:spPr>
      </p:pic>
      <p:pic>
        <p:nvPicPr>
          <p:cNvPr id="3" name="Picture 2" descr="Picture of a woman with a tear running down her cheek.">
            <a:extLst>
              <a:ext uri="{FF2B5EF4-FFF2-40B4-BE49-F238E27FC236}">
                <a16:creationId xmlns:a16="http://schemas.microsoft.com/office/drawing/2014/main" id="{4EF4FBA5-A9DD-3E75-BF9B-B44C647F7E6B}"/>
              </a:ext>
            </a:extLst>
          </p:cNvPr>
          <p:cNvPicPr>
            <a:picLocks noChangeAspect="1"/>
          </p:cNvPicPr>
          <p:nvPr/>
        </p:nvPicPr>
        <p:blipFill>
          <a:blip r:embed="rId4"/>
          <a:stretch>
            <a:fillRect/>
          </a:stretch>
        </p:blipFill>
        <p:spPr>
          <a:xfrm>
            <a:off x="6670766" y="1400175"/>
            <a:ext cx="5020492" cy="4057650"/>
          </a:xfrm>
          <a:prstGeom prst="rect">
            <a:avLst/>
          </a:prstGeom>
        </p:spPr>
      </p:pic>
    </p:spTree>
    <p:extLst>
      <p:ext uri="{BB962C8B-B14F-4D97-AF65-F5344CB8AC3E}">
        <p14:creationId xmlns:p14="http://schemas.microsoft.com/office/powerpoint/2010/main" val="310230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 of a row of people sitting in front of a grey and white building.">
            <a:extLst>
              <a:ext uri="{FF2B5EF4-FFF2-40B4-BE49-F238E27FC236}">
                <a16:creationId xmlns:a16="http://schemas.microsoft.com/office/drawing/2014/main" id="{57421C53-99BD-9727-6D53-5D2EE69ABE1F}"/>
              </a:ext>
            </a:extLst>
          </p:cNvPr>
          <p:cNvPicPr>
            <a:picLocks noChangeAspect="1"/>
          </p:cNvPicPr>
          <p:nvPr/>
        </p:nvPicPr>
        <p:blipFill>
          <a:blip r:embed="rId3"/>
          <a:stretch>
            <a:fillRect/>
          </a:stretch>
        </p:blipFill>
        <p:spPr>
          <a:xfrm>
            <a:off x="2309133" y="666207"/>
            <a:ext cx="7573733" cy="5690144"/>
          </a:xfrm>
          <a:prstGeom prst="rect">
            <a:avLst/>
          </a:prstGeom>
        </p:spPr>
      </p:pic>
      <p:sp>
        <p:nvSpPr>
          <p:cNvPr id="6" name="Slide Number Placeholder 5">
            <a:extLst>
              <a:ext uri="{FF2B5EF4-FFF2-40B4-BE49-F238E27FC236}">
                <a16:creationId xmlns:a16="http://schemas.microsoft.com/office/drawing/2014/main" id="{BDB5E248-9DF6-477C-9E69-0FBCB2B284B3}"/>
              </a:ext>
            </a:extLst>
          </p:cNvPr>
          <p:cNvSpPr>
            <a:spLocks noGrp="1"/>
          </p:cNvSpPr>
          <p:nvPr>
            <p:ph type="sldNum" sz="quarter" idx="12"/>
          </p:nvPr>
        </p:nvSpPr>
        <p:spPr/>
        <p:txBody>
          <a:bodyPr/>
          <a:lstStyle/>
          <a:p>
            <a:fld id="{33AF0DE5-CE27-4053-9F39-2F22EB666EBA}" type="slidenum">
              <a:rPr lang="en-US" smtClean="0"/>
              <a:t>19</a:t>
            </a:fld>
            <a:endParaRPr lang="en-US"/>
          </a:p>
        </p:txBody>
      </p:sp>
    </p:spTree>
    <p:extLst>
      <p:ext uri="{BB962C8B-B14F-4D97-AF65-F5344CB8AC3E}">
        <p14:creationId xmlns:p14="http://schemas.microsoft.com/office/powerpoint/2010/main" val="79651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6206BC-7B05-0C4F-8C96-EE5727AE1B1A}"/>
              </a:ext>
            </a:extLst>
          </p:cNvPr>
          <p:cNvSpPr>
            <a:spLocks noGrp="1"/>
          </p:cNvSpPr>
          <p:nvPr>
            <p:ph type="sldNum" sz="quarter" idx="12"/>
          </p:nvPr>
        </p:nvSpPr>
        <p:spPr/>
        <p:txBody>
          <a:bodyPr/>
          <a:lstStyle/>
          <a:p>
            <a:fld id="{1585F92A-5ADF-405E-BA6B-15618F260B89}" type="slidenum">
              <a:rPr lang="en-US" sz="2000" b="1" smtClean="0"/>
              <a:pPr/>
              <a:t>2</a:t>
            </a:fld>
            <a:endParaRPr lang="en-US" sz="2000" b="1" dirty="0"/>
          </a:p>
        </p:txBody>
      </p:sp>
      <p:sp>
        <p:nvSpPr>
          <p:cNvPr id="4" name="Title 3">
            <a:extLst>
              <a:ext uri="{FF2B5EF4-FFF2-40B4-BE49-F238E27FC236}">
                <a16:creationId xmlns:a16="http://schemas.microsoft.com/office/drawing/2014/main" id="{858BD72D-1209-1842-9A05-C1605B4342F6}"/>
              </a:ext>
            </a:extLst>
          </p:cNvPr>
          <p:cNvSpPr>
            <a:spLocks noGrp="1"/>
          </p:cNvSpPr>
          <p:nvPr>
            <p:ph type="title"/>
          </p:nvPr>
        </p:nvSpPr>
        <p:spPr>
          <a:xfrm>
            <a:off x="381000" y="457200"/>
            <a:ext cx="10972800" cy="1143000"/>
          </a:xfrm>
        </p:spPr>
        <p:txBody>
          <a:bodyPr>
            <a:normAutofit/>
          </a:bodyPr>
          <a:lstStyle/>
          <a:p>
            <a:r>
              <a:rPr lang="en-US" sz="2000" dirty="0">
                <a:solidFill>
                  <a:schemeClr val="bg1"/>
                </a:solidFill>
              </a:rPr>
              <a:t>ADA National Network</a:t>
            </a:r>
          </a:p>
        </p:txBody>
      </p:sp>
      <p:sp>
        <p:nvSpPr>
          <p:cNvPr id="3" name="Content Placeholder 2"/>
          <p:cNvSpPr>
            <a:spLocks noGrp="1"/>
          </p:cNvSpPr>
          <p:nvPr>
            <p:ph idx="1"/>
          </p:nvPr>
        </p:nvSpPr>
        <p:spPr>
          <a:xfrm>
            <a:off x="609600" y="1981200"/>
            <a:ext cx="10972800" cy="4572000"/>
          </a:xfrm>
        </p:spPr>
        <p:txBody>
          <a:bodyPr>
            <a:normAutofit/>
          </a:bodyPr>
          <a:lstStyle/>
          <a:p>
            <a:pPr marL="0" indent="0" algn="ctr">
              <a:buNone/>
            </a:pPr>
            <a:r>
              <a:rPr lang="en-US" sz="3600" b="1" dirty="0">
                <a:solidFill>
                  <a:srgbClr val="0000FF"/>
                </a:solidFill>
                <a:ea typeface="Century Gothic" charset="0"/>
                <a:cs typeface="Century Gothic" charset="0"/>
              </a:rPr>
              <a:t>1-800-949-4232</a:t>
            </a:r>
            <a:br>
              <a:rPr lang="en-US" sz="3600" b="1" dirty="0">
                <a:solidFill>
                  <a:srgbClr val="0000FF"/>
                </a:solidFill>
                <a:ea typeface="Century Gothic" charset="0"/>
                <a:cs typeface="Century Gothic" charset="0"/>
              </a:rPr>
            </a:br>
            <a:r>
              <a:rPr lang="en-US" sz="3600" dirty="0">
                <a:ea typeface="Century Gothic" charset="0"/>
                <a:cs typeface="Century Gothic" charset="0"/>
                <a:hlinkClick r:id="rId3"/>
              </a:rPr>
              <a:t>www.adata.org</a:t>
            </a:r>
            <a:endParaRPr lang="en-US" sz="3600" dirty="0">
              <a:ea typeface="Century Gothic" charset="0"/>
              <a:cs typeface="Century Gothic" charset="0"/>
            </a:endParaRPr>
          </a:p>
        </p:txBody>
      </p:sp>
      <p:pic>
        <p:nvPicPr>
          <p:cNvPr id="2" name="Picture 1" descr="ADA National Network - Information, Guidance, and Training on the Americans with Disabilities Act - White text on a blue background" title="ADA National Networ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381000"/>
            <a:ext cx="4672584" cy="1435608"/>
          </a:xfrm>
          <a:prstGeom prst="rect">
            <a:avLst/>
          </a:prstGeom>
        </p:spPr>
      </p:pic>
      <p:pic>
        <p:nvPicPr>
          <p:cNvPr id="5122" name="Picture 2" descr="United States Map divided into the ten fedearl regions" title="Regional United States Map"/>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2837" y="3429000"/>
            <a:ext cx="50387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What About Videos?</a:t>
            </a:r>
          </a:p>
        </p:txBody>
      </p:sp>
      <p:sp>
        <p:nvSpPr>
          <p:cNvPr id="3" name="Content Placeholder 2"/>
          <p:cNvSpPr>
            <a:spLocks noGrp="1"/>
          </p:cNvSpPr>
          <p:nvPr>
            <p:ph idx="1"/>
          </p:nvPr>
        </p:nvSpPr>
        <p:spPr>
          <a:xfrm>
            <a:off x="838200" y="2032001"/>
            <a:ext cx="10515600" cy="3911600"/>
          </a:xfrm>
        </p:spPr>
        <p:txBody>
          <a:bodyPr>
            <a:normAutofit/>
          </a:bodyPr>
          <a:lstStyle/>
          <a:p>
            <a:endParaRPr lang="en-US" dirty="0"/>
          </a:p>
          <a:p>
            <a:r>
              <a:rPr lang="en-US" dirty="0"/>
              <a:t>Eating Well Video</a:t>
            </a:r>
          </a:p>
          <a:p>
            <a:pPr lvl="1"/>
            <a:r>
              <a:rPr lang="en-US" sz="2400" dirty="0">
                <a:effectLst/>
                <a:ea typeface="Calibri" panose="020F0502020204030204" pitchFamily="34" charset="0"/>
                <a:cs typeface="Times New Roman" panose="02020603050405020304" pitchFamily="18" charset="0"/>
                <a:hlinkClick r:id="rId3"/>
              </a:rPr>
              <a:t>http://healthycommunityliving.com/LWCfacilitator/assignments/eating-well</a:t>
            </a:r>
            <a:endParaRPr lang="en-US" dirty="0">
              <a:ea typeface="Calibri" panose="020F0502020204030204" pitchFamily="34" charset="0"/>
              <a:cs typeface="Times New Roman" panose="02020603050405020304" pitchFamily="18" charset="0"/>
            </a:endParaRPr>
          </a:p>
          <a:p>
            <a:pPr marL="457200" lvl="1" indent="0">
              <a:buNone/>
            </a:pPr>
            <a:endParaRPr lang="en-US" dirty="0"/>
          </a:p>
          <a:p>
            <a:r>
              <a:rPr lang="en-US" dirty="0"/>
              <a:t>Encouragement Video – Scott James</a:t>
            </a:r>
          </a:p>
          <a:p>
            <a:pPr lvl="1"/>
            <a:r>
              <a:rPr lang="en-US" dirty="0">
                <a:ea typeface="Calibri" panose="020F0502020204030204" pitchFamily="34" charset="0"/>
                <a:cs typeface="Times New Roman" panose="02020603050405020304" pitchFamily="18" charset="0"/>
                <a:hlinkClick r:id="rId4"/>
              </a:rPr>
              <a:t>http://healthycommunityliving.com/LWCfacilitator/assignments/staying-course</a:t>
            </a:r>
            <a:endParaRPr lang="en-US" dirty="0">
              <a:ea typeface="Calibri" panose="020F0502020204030204" pitchFamily="34" charset="0"/>
              <a:cs typeface="Times New Roman" panose="02020603050405020304" pitchFamily="18" charset="0"/>
            </a:endParaRPr>
          </a:p>
          <a:p>
            <a:pPr marL="457200" lvl="1" indent="0">
              <a:buNone/>
            </a:pP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en-US" dirty="0">
              <a:latin typeface="Tahoma" panose="020B0604030504040204" pitchFamily="34" charset="0"/>
              <a:ea typeface="Calibri" panose="020F0502020204030204" pitchFamily="34" charset="0"/>
              <a:cs typeface="Times New Roman" panose="02020603050405020304" pitchFamily="18" charset="0"/>
            </a:endParaRPr>
          </a:p>
          <a:p>
            <a:pPr lvl="1"/>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en-US" dirty="0"/>
          </a:p>
          <a:p>
            <a:endParaRPr lang="en-US" dirty="0"/>
          </a:p>
          <a:p>
            <a:endParaRPr lang="en-US" dirty="0"/>
          </a:p>
        </p:txBody>
      </p:sp>
    </p:spTree>
    <p:extLst>
      <p:ext uri="{BB962C8B-B14F-4D97-AF65-F5344CB8AC3E}">
        <p14:creationId xmlns:p14="http://schemas.microsoft.com/office/powerpoint/2010/main" val="255698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1122363"/>
            <a:ext cx="9144000" cy="2387600"/>
          </a:xfrm>
        </p:spPr>
        <p:txBody>
          <a:bodyPr>
            <a:normAutofit fontScale="90000"/>
          </a:bodyPr>
          <a:lstStyle/>
          <a:p>
            <a:br>
              <a:rPr lang="es-MX" sz="7200" b="1" dirty="0">
                <a:solidFill>
                  <a:srgbClr val="0070C0"/>
                </a:solidFill>
              </a:rPr>
            </a:br>
            <a:r>
              <a:rPr lang="es-MX" sz="4400" dirty="0">
                <a:latin typeface="Arial" panose="020B0604020202020204" pitchFamily="34" charset="0"/>
                <a:cs typeface="Arial" panose="020B0604020202020204" pitchFamily="34" charset="0"/>
              </a:rPr>
              <a:t>Questions?</a:t>
            </a:r>
            <a:br>
              <a:rPr lang="es-MX" sz="7200" b="1" dirty="0"/>
            </a:br>
            <a:br>
              <a:rPr lang="en-US" sz="7200" b="1" dirty="0">
                <a:solidFill>
                  <a:srgbClr val="0070C0"/>
                </a:solidFill>
              </a:rPr>
            </a:br>
            <a:endParaRPr lang="en-US" sz="7200" b="1" dirty="0">
              <a:solidFill>
                <a:srgbClr val="0070C0"/>
              </a:solidFill>
            </a:endParaRPr>
          </a:p>
        </p:txBody>
      </p:sp>
      <p:pic>
        <p:nvPicPr>
          <p:cNvPr id="12" name="Picture 11" descr="Colorful dice&#10;&#10;A group of colored dice with question marks on all the si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723" y="2411668"/>
            <a:ext cx="4108554" cy="2734056"/>
          </a:xfrm>
          <a:prstGeom prst="rect">
            <a:avLst/>
          </a:prstGeom>
        </p:spPr>
      </p:pic>
    </p:spTree>
    <p:extLst>
      <p:ext uri="{BB962C8B-B14F-4D97-AF65-F5344CB8AC3E}">
        <p14:creationId xmlns:p14="http://schemas.microsoft.com/office/powerpoint/2010/main" val="299039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10668000" cy="4191000"/>
          </a:xfrm>
        </p:spPr>
        <p:txBody>
          <a:bodyPr>
            <a:normAutofit fontScale="92500" lnSpcReduction="10000"/>
          </a:bodyPr>
          <a:lstStyle/>
          <a:p>
            <a:r>
              <a:rPr lang="en-US" sz="3600" dirty="0"/>
              <a:t>Join our </a:t>
            </a:r>
            <a:r>
              <a:rPr lang="en-US" sz="3600" b="1" dirty="0"/>
              <a:t>email list</a:t>
            </a:r>
            <a:br>
              <a:rPr lang="en-US" sz="3600" dirty="0"/>
            </a:br>
            <a:r>
              <a:rPr lang="en-US" sz="3600" dirty="0">
                <a:solidFill>
                  <a:srgbClr val="0070C0"/>
                </a:solidFill>
                <a:hlinkClick r:id="rId3">
                  <a:extLst>
                    <a:ext uri="{A12FA001-AC4F-418D-AE19-62706E023703}">
                      <ahyp:hlinkClr xmlns:ahyp="http://schemas.microsoft.com/office/drawing/2018/hyperlinkcolor" val="tx"/>
                    </a:ext>
                  </a:extLst>
                </a:hlinkClick>
              </a:rPr>
              <a:t>adasoutheast.org/contact/subscribe.php</a:t>
            </a:r>
            <a:endParaRPr lang="en-US" sz="3600" dirty="0">
              <a:solidFill>
                <a:srgbClr val="0070C0"/>
              </a:solidFill>
            </a:endParaRPr>
          </a:p>
          <a:p>
            <a:endParaRPr lang="en-US" sz="3600" dirty="0"/>
          </a:p>
          <a:p>
            <a:r>
              <a:rPr lang="en-US" sz="3600" dirty="0"/>
              <a:t>Like us on </a:t>
            </a:r>
            <a:r>
              <a:rPr lang="en-US" sz="3600" b="1" dirty="0"/>
              <a:t>Facebook</a:t>
            </a:r>
            <a:r>
              <a:rPr lang="en-US" sz="3600" dirty="0"/>
              <a:t>! </a:t>
            </a:r>
            <a:br>
              <a:rPr lang="en-US" sz="3600" dirty="0"/>
            </a:br>
            <a:r>
              <a:rPr lang="nl-NL" sz="3600" dirty="0">
                <a:solidFill>
                  <a:srgbClr val="0070C0"/>
                </a:solidFill>
                <a:hlinkClick r:id="rId4">
                  <a:extLst>
                    <a:ext uri="{A12FA001-AC4F-418D-AE19-62706E023703}">
                      <ahyp:hlinkClr xmlns:ahyp="http://schemas.microsoft.com/office/drawing/2018/hyperlinkcolor" val="tx"/>
                    </a:ext>
                  </a:extLst>
                </a:hlinkClick>
              </a:rPr>
              <a:t>facebook.com/southeastadacenter</a:t>
            </a:r>
            <a:r>
              <a:rPr lang="nl-NL" sz="3600" dirty="0">
                <a:solidFill>
                  <a:srgbClr val="0070C0"/>
                </a:solidFill>
              </a:rPr>
              <a:t> </a:t>
            </a:r>
          </a:p>
          <a:p>
            <a:endParaRPr lang="en-US" sz="3600" dirty="0"/>
          </a:p>
          <a:p>
            <a:r>
              <a:rPr lang="en-US" sz="3600" dirty="0"/>
              <a:t>Follow us on </a:t>
            </a:r>
            <a:r>
              <a:rPr lang="en-US" sz="3600" b="1" dirty="0"/>
              <a:t>Twitter</a:t>
            </a:r>
            <a:r>
              <a:rPr lang="en-US" sz="3600" dirty="0"/>
              <a:t>!</a:t>
            </a:r>
            <a:br>
              <a:rPr lang="en-US" sz="3600" dirty="0"/>
            </a:br>
            <a:r>
              <a:rPr lang="en-US" sz="3600" dirty="0">
                <a:solidFill>
                  <a:srgbClr val="0070C0"/>
                </a:solidFill>
                <a:hlinkClick r:id="rId5">
                  <a:extLst>
                    <a:ext uri="{A12FA001-AC4F-418D-AE19-62706E023703}">
                      <ahyp:hlinkClr xmlns:ahyp="http://schemas.microsoft.com/office/drawing/2018/hyperlinkcolor" val="tx"/>
                    </a:ext>
                  </a:extLst>
                </a:hlinkClick>
              </a:rPr>
              <a:t>twitter.com/adasoutheast</a:t>
            </a:r>
            <a:endParaRPr lang="en-US" sz="3600" dirty="0">
              <a:solidFill>
                <a:srgbClr val="0070C0"/>
              </a:solidFill>
            </a:endParaRPr>
          </a:p>
          <a:p>
            <a:endParaRPr lang="en-US" dirty="0"/>
          </a:p>
          <a:p>
            <a:endParaRPr lang="en-US" dirty="0"/>
          </a:p>
        </p:txBody>
      </p:sp>
      <p:sp>
        <p:nvSpPr>
          <p:cNvPr id="2" name="Title 1"/>
          <p:cNvSpPr>
            <a:spLocks noGrp="1"/>
          </p:cNvSpPr>
          <p:nvPr>
            <p:ph type="title"/>
          </p:nvPr>
        </p:nvSpPr>
        <p:spPr/>
        <p:txBody>
          <a:bodyPr/>
          <a:lstStyle/>
          <a:p>
            <a:r>
              <a:rPr lang="en-US" b="1" dirty="0"/>
              <a:t>Connect With Us!</a:t>
            </a:r>
          </a:p>
        </p:txBody>
      </p:sp>
    </p:spTree>
    <p:extLst>
      <p:ext uri="{BB962C8B-B14F-4D97-AF65-F5344CB8AC3E}">
        <p14:creationId xmlns:p14="http://schemas.microsoft.com/office/powerpoint/2010/main" val="328048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silhouhette head facing left with a white cloud and black question mark in the head." title="Ques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133600"/>
            <a:ext cx="3542676" cy="3542676"/>
          </a:xfrm>
          <a:prstGeom prst="rect">
            <a:avLst/>
          </a:prstGeom>
        </p:spPr>
      </p:pic>
      <p:sp>
        <p:nvSpPr>
          <p:cNvPr id="44036" name="Rectangle 3"/>
          <p:cNvSpPr>
            <a:spLocks noGrp="1" noChangeArrowheads="1"/>
          </p:cNvSpPr>
          <p:nvPr>
            <p:ph type="body" sz="half" idx="2"/>
          </p:nvPr>
        </p:nvSpPr>
        <p:spPr>
          <a:xfrm>
            <a:off x="5334000" y="1967025"/>
            <a:ext cx="6019800" cy="4648200"/>
          </a:xfrm>
        </p:spPr>
        <p:txBody>
          <a:bodyPr>
            <a:noAutofit/>
          </a:bodyPr>
          <a:lstStyle/>
          <a:p>
            <a:pPr eaLnBrk="1" hangingPunct="1">
              <a:lnSpc>
                <a:spcPct val="114000"/>
              </a:lnSpc>
              <a:spcBef>
                <a:spcPts val="300"/>
              </a:spcBef>
              <a:spcAft>
                <a:spcPts val="300"/>
              </a:spcAft>
              <a:buFontTx/>
              <a:buNone/>
            </a:pPr>
            <a:r>
              <a:rPr lang="en-US" sz="2800" b="1" dirty="0"/>
              <a:t>Telephone</a:t>
            </a:r>
          </a:p>
          <a:p>
            <a:pPr>
              <a:lnSpc>
                <a:spcPct val="114000"/>
              </a:lnSpc>
              <a:spcBef>
                <a:spcPts val="300"/>
              </a:spcBef>
              <a:spcAft>
                <a:spcPts val="300"/>
              </a:spcAft>
              <a:buNone/>
            </a:pPr>
            <a:r>
              <a:rPr lang="en-US" sz="2800" dirty="0"/>
              <a:t>800-949-4232 </a:t>
            </a:r>
          </a:p>
          <a:p>
            <a:pPr>
              <a:lnSpc>
                <a:spcPct val="114000"/>
              </a:lnSpc>
              <a:spcBef>
                <a:spcPts val="300"/>
              </a:spcBef>
              <a:spcAft>
                <a:spcPts val="300"/>
              </a:spcAft>
              <a:buNone/>
            </a:pPr>
            <a:r>
              <a:rPr lang="en-US" sz="2800" dirty="0"/>
              <a:t>404-541-9001	</a:t>
            </a:r>
          </a:p>
          <a:p>
            <a:pPr eaLnBrk="1" hangingPunct="1">
              <a:lnSpc>
                <a:spcPct val="114000"/>
              </a:lnSpc>
              <a:spcBef>
                <a:spcPts val="300"/>
              </a:spcBef>
              <a:spcAft>
                <a:spcPts val="300"/>
              </a:spcAft>
              <a:buFontTx/>
              <a:buNone/>
            </a:pPr>
            <a:r>
              <a:rPr lang="en-US" sz="2800" dirty="0"/>
              <a:t>711 (relay)</a:t>
            </a:r>
          </a:p>
          <a:p>
            <a:pPr eaLnBrk="1" hangingPunct="1">
              <a:lnSpc>
                <a:spcPct val="114000"/>
              </a:lnSpc>
              <a:spcBef>
                <a:spcPts val="300"/>
              </a:spcBef>
              <a:spcAft>
                <a:spcPts val="300"/>
              </a:spcAft>
              <a:buFontTx/>
              <a:buNone/>
            </a:pPr>
            <a:r>
              <a:rPr lang="en-US" sz="2800" b="1" dirty="0"/>
              <a:t>E-mail</a:t>
            </a:r>
          </a:p>
          <a:p>
            <a:pPr eaLnBrk="1" hangingPunct="1">
              <a:lnSpc>
                <a:spcPct val="114000"/>
              </a:lnSpc>
              <a:spcBef>
                <a:spcPts val="300"/>
              </a:spcBef>
              <a:spcAft>
                <a:spcPts val="300"/>
              </a:spcAft>
              <a:buFontTx/>
              <a:buNone/>
            </a:pPr>
            <a:r>
              <a:rPr lang="en-US" sz="2800" dirty="0"/>
              <a:t>	</a:t>
            </a:r>
            <a:r>
              <a:rPr lang="en-US" sz="2800" dirty="0">
                <a:hlinkClick r:id="rId4"/>
              </a:rPr>
              <a:t>adasoutheast@law.syr.edu</a:t>
            </a:r>
            <a:endParaRPr lang="en-US" sz="2800" dirty="0"/>
          </a:p>
          <a:p>
            <a:pPr eaLnBrk="1" hangingPunct="1">
              <a:lnSpc>
                <a:spcPct val="114000"/>
              </a:lnSpc>
              <a:spcBef>
                <a:spcPts val="300"/>
              </a:spcBef>
              <a:spcAft>
                <a:spcPts val="300"/>
              </a:spcAft>
              <a:buFontTx/>
              <a:buNone/>
            </a:pPr>
            <a:r>
              <a:rPr lang="en-US" sz="2800" b="1" dirty="0"/>
              <a:t>Website</a:t>
            </a:r>
          </a:p>
          <a:p>
            <a:pPr eaLnBrk="1" hangingPunct="1">
              <a:lnSpc>
                <a:spcPct val="114000"/>
              </a:lnSpc>
              <a:spcBef>
                <a:spcPts val="300"/>
              </a:spcBef>
              <a:spcAft>
                <a:spcPts val="300"/>
              </a:spcAft>
              <a:buFontTx/>
              <a:buNone/>
            </a:pPr>
            <a:r>
              <a:rPr lang="en-US" sz="2800" dirty="0"/>
              <a:t>	</a:t>
            </a:r>
            <a:r>
              <a:rPr lang="en-US" sz="2800" dirty="0">
                <a:hlinkClick r:id="rId5"/>
              </a:rPr>
              <a:t>www.adasoutheast.org</a:t>
            </a:r>
            <a:r>
              <a:rPr lang="en-US" sz="2800" dirty="0"/>
              <a:t>  </a:t>
            </a:r>
          </a:p>
        </p:txBody>
      </p:sp>
      <p:sp>
        <p:nvSpPr>
          <p:cNvPr id="44039" name="Line 6" descr="A blue horizonal line used as a visual separator on the slide." title="Blue Horizontal Line"/>
          <p:cNvSpPr>
            <a:spLocks noChangeShapeType="1"/>
          </p:cNvSpPr>
          <p:nvPr/>
        </p:nvSpPr>
        <p:spPr bwMode="auto">
          <a:xfrm>
            <a:off x="1524000" y="1143000"/>
            <a:ext cx="9144000" cy="0"/>
          </a:xfrm>
          <a:prstGeom prst="line">
            <a:avLst/>
          </a:prstGeom>
          <a:noFill/>
          <a:ln w="635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5" name="Title"/>
          <p:cNvSpPr>
            <a:spLocks noGrp="1" noChangeArrowheads="1"/>
          </p:cNvSpPr>
          <p:nvPr>
            <p:ph type="title"/>
          </p:nvPr>
        </p:nvSpPr>
        <p:spPr>
          <a:xfrm>
            <a:off x="2209800" y="318976"/>
            <a:ext cx="7772400" cy="1586023"/>
          </a:xfrm>
          <a:noFill/>
        </p:spPr>
        <p:txBody>
          <a:bodyPr>
            <a:normAutofit fontScale="90000"/>
          </a:bodyPr>
          <a:lstStyle/>
          <a:p>
            <a:pPr algn="ctr" eaLnBrk="1" hangingPunct="1"/>
            <a:r>
              <a:rPr lang="en-US" b="1" dirty="0"/>
              <a:t>Still Have Questions?</a:t>
            </a:r>
            <a:br>
              <a:rPr lang="en-US" sz="4000" dirty="0"/>
            </a:br>
            <a:br>
              <a:rPr lang="en-US" sz="2000" dirty="0"/>
            </a:br>
            <a:br>
              <a:rPr lang="en-US" sz="2000" dirty="0"/>
            </a:br>
            <a:r>
              <a:rPr lang="en-US" sz="3600" b="1" dirty="0">
                <a:solidFill>
                  <a:schemeClr val="accent2"/>
                </a:solidFill>
                <a:latin typeface="Arial" pitchFamily="34" charset="0"/>
              </a:rPr>
              <a:t>Contact the Southeast ADA Center</a:t>
            </a:r>
          </a:p>
        </p:txBody>
      </p:sp>
      <p:sp>
        <p:nvSpPr>
          <p:cNvPr id="3" name="Slide Number Placeholder 2">
            <a:extLst>
              <a:ext uri="{FF2B5EF4-FFF2-40B4-BE49-F238E27FC236}">
                <a16:creationId xmlns:a16="http://schemas.microsoft.com/office/drawing/2014/main" id="{A9B1320B-3D3B-C944-9EBC-0F5101711C76}"/>
              </a:ext>
            </a:extLst>
          </p:cNvPr>
          <p:cNvSpPr>
            <a:spLocks noGrp="1"/>
          </p:cNvSpPr>
          <p:nvPr>
            <p:ph type="sldNum" sz="quarter" idx="11"/>
          </p:nvPr>
        </p:nvSpPr>
        <p:spPr/>
        <p:txBody>
          <a:bodyPr/>
          <a:lstStyle/>
          <a:p>
            <a:fld id="{1585F92A-5ADF-405E-BA6B-15618F260B89}" type="slidenum">
              <a:rPr lang="en-US" smtClean="0"/>
              <a:t>23</a:t>
            </a:fld>
            <a:endParaRPr lang="en-US"/>
          </a:p>
        </p:txBody>
      </p:sp>
    </p:spTree>
    <p:extLst>
      <p:ext uri="{BB962C8B-B14F-4D97-AF65-F5344CB8AC3E}">
        <p14:creationId xmlns:p14="http://schemas.microsoft.com/office/powerpoint/2010/main" val="3231740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99D29D-324A-7A42-9272-6AFEBA3A9155}"/>
              </a:ext>
            </a:extLst>
          </p:cNvPr>
          <p:cNvSpPr>
            <a:spLocks noGrp="1"/>
          </p:cNvSpPr>
          <p:nvPr>
            <p:ph type="body" sz="half" idx="3"/>
          </p:nvPr>
        </p:nvSpPr>
        <p:spPr>
          <a:xfrm>
            <a:off x="6193370" y="4800600"/>
            <a:ext cx="5389033" cy="1371600"/>
          </a:xfrm>
        </p:spPr>
        <p:txBody>
          <a:bodyPr/>
          <a:lstStyle/>
          <a:p>
            <a:pPr algn="ctr"/>
            <a:r>
              <a:rPr lang="en-US" b="1" dirty="0">
                <a:solidFill>
                  <a:schemeClr val="tx1"/>
                </a:solidFill>
              </a:rPr>
              <a:t>National Institute on Disability, Independent Living, and Rehabilitation Research (NIDILRR)</a:t>
            </a:r>
          </a:p>
        </p:txBody>
      </p:sp>
      <p:pic>
        <p:nvPicPr>
          <p:cNvPr id="14" name="Content Placeholder 13" descr="NIDILRR in blue letters in on the top with a red circe over the first &quot;i&quot;. National Institute on Disability, Independent Living, and Rehabilitation Research (NIDILRR) is in blue text on the bottom of the logo." title="National Institute on Disability, Independent Living, and Rehabilitation Research (NIDILRR) Logo">
            <a:extLst>
              <a:ext uri="{FF2B5EF4-FFF2-40B4-BE49-F238E27FC236}">
                <a16:creationId xmlns:a16="http://schemas.microsoft.com/office/drawing/2014/main" id="{93B5D9B8-C84A-E344-9795-A9F46758F5B4}"/>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553200" y="1905000"/>
            <a:ext cx="4572000" cy="2286000"/>
          </a:xfrm>
          <a:ln w="15875">
            <a:noFill/>
            <a:prstDash val="solid"/>
          </a:ln>
        </p:spPr>
      </p:pic>
      <p:sp>
        <p:nvSpPr>
          <p:cNvPr id="2" name="Text Placeholder 1" descr="Picture of a blue person, red person, and yellow person is on the left of the letters &quot;ACL&quot; in blue. Administration for Community Living (ACL) Logo is in blue text on the bottom of the logo." title="Administration for Community Living (ACL) Logo">
            <a:extLst>
              <a:ext uri="{FF2B5EF4-FFF2-40B4-BE49-F238E27FC236}">
                <a16:creationId xmlns:a16="http://schemas.microsoft.com/office/drawing/2014/main" id="{8FD68285-2C92-A74B-8861-719F3A7C402E}"/>
              </a:ext>
            </a:extLst>
          </p:cNvPr>
          <p:cNvSpPr>
            <a:spLocks noGrp="1"/>
          </p:cNvSpPr>
          <p:nvPr>
            <p:ph type="body" idx="1"/>
          </p:nvPr>
        </p:nvSpPr>
        <p:spPr>
          <a:xfrm>
            <a:off x="609600" y="4876800"/>
            <a:ext cx="5386917" cy="1295400"/>
          </a:xfrm>
        </p:spPr>
        <p:txBody>
          <a:bodyPr/>
          <a:lstStyle/>
          <a:p>
            <a:pPr algn="ctr"/>
            <a:r>
              <a:rPr lang="en-US" b="1" dirty="0">
                <a:solidFill>
                  <a:schemeClr val="tx1"/>
                </a:solidFill>
              </a:rPr>
              <a:t>Administration for </a:t>
            </a:r>
            <a:br>
              <a:rPr lang="en-US" b="1" dirty="0">
                <a:solidFill>
                  <a:schemeClr val="tx1"/>
                </a:solidFill>
              </a:rPr>
            </a:br>
            <a:r>
              <a:rPr lang="en-US" b="1" dirty="0">
                <a:solidFill>
                  <a:schemeClr val="tx1"/>
                </a:solidFill>
              </a:rPr>
              <a:t>Community Living (ACL)</a:t>
            </a:r>
          </a:p>
        </p:txBody>
      </p:sp>
      <p:pic>
        <p:nvPicPr>
          <p:cNvPr id="12" name="Content Placeholder 11" descr="Administration on Community Living" title="Administration on Community Living Logo">
            <a:extLst>
              <a:ext uri="{FF2B5EF4-FFF2-40B4-BE49-F238E27FC236}">
                <a16:creationId xmlns:a16="http://schemas.microsoft.com/office/drawing/2014/main" id="{81F3AEDF-C9A7-D845-81AB-8DB8377D5A02}"/>
              </a:ext>
            </a:extLst>
          </p:cNvPr>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762000" y="2057400"/>
            <a:ext cx="5105400" cy="2100987"/>
          </a:xfrm>
          <a:ln w="15875">
            <a:noFill/>
            <a:prstDash val="solid"/>
          </a:ln>
        </p:spPr>
      </p:pic>
      <p:sp>
        <p:nvSpPr>
          <p:cNvPr id="5123" name="Rectangle 2"/>
          <p:cNvSpPr>
            <a:spLocks noGrp="1" noChangeArrowheads="1"/>
          </p:cNvSpPr>
          <p:nvPr>
            <p:ph type="title"/>
          </p:nvPr>
        </p:nvSpPr>
        <p:spPr/>
        <p:txBody>
          <a:bodyPr/>
          <a:lstStyle/>
          <a:p>
            <a:pPr algn="ctr" eaLnBrk="1" hangingPunct="1"/>
            <a:r>
              <a:rPr lang="en-US" dirty="0"/>
              <a:t>Our Funding</a:t>
            </a:r>
            <a:endParaRPr lang="en-US" b="1" dirty="0"/>
          </a:p>
        </p:txBody>
      </p:sp>
    </p:spTree>
    <p:extLst>
      <p:ext uri="{BB962C8B-B14F-4D97-AF65-F5344CB8AC3E}">
        <p14:creationId xmlns:p14="http://schemas.microsoft.com/office/powerpoint/2010/main" val="263152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yracuse University" title="Syracuse University">
            <a:extLst>
              <a:ext uri="{FF2B5EF4-FFF2-40B4-BE49-F238E27FC236}">
                <a16:creationId xmlns:a16="http://schemas.microsoft.com/office/drawing/2014/main" id="{E7EE2FAE-5573-824E-8345-FB25D568A4C9}"/>
              </a:ext>
            </a:extLst>
          </p:cNvPr>
          <p:cNvPicPr>
            <a:picLocks noChangeAspect="1"/>
          </p:cNvPicPr>
          <p:nvPr/>
        </p:nvPicPr>
        <p:blipFill>
          <a:blip r:embed="rId3"/>
          <a:stretch>
            <a:fillRect/>
          </a:stretch>
        </p:blipFill>
        <p:spPr>
          <a:xfrm>
            <a:off x="5562600" y="3657600"/>
            <a:ext cx="5715000" cy="728663"/>
          </a:xfrm>
          <a:prstGeom prst="rect">
            <a:avLst/>
          </a:prstGeom>
        </p:spPr>
      </p:pic>
      <p:pic>
        <p:nvPicPr>
          <p:cNvPr id="5" name="Picture 4" descr="Burton Blatt Institute - Syracuse University" title="Burton Blatt Institute Logo">
            <a:extLst>
              <a:ext uri="{FF2B5EF4-FFF2-40B4-BE49-F238E27FC236}">
                <a16:creationId xmlns:a16="http://schemas.microsoft.com/office/drawing/2014/main" id="{8525AB38-D765-B444-86E6-4915B2C15387}"/>
              </a:ext>
            </a:extLst>
          </p:cNvPr>
          <p:cNvPicPr>
            <a:picLocks noChangeAspect="1"/>
          </p:cNvPicPr>
          <p:nvPr/>
        </p:nvPicPr>
        <p:blipFill rotWithShape="1">
          <a:blip r:embed="rId4">
            <a:extLst>
              <a:ext uri="{28A0092B-C50C-407E-A947-70E740481C1C}">
                <a14:useLocalDpi xmlns:a14="http://schemas.microsoft.com/office/drawing/2010/main" val="0"/>
              </a:ext>
            </a:extLst>
          </a:blip>
          <a:srcRect b="39251"/>
          <a:stretch/>
        </p:blipFill>
        <p:spPr>
          <a:xfrm>
            <a:off x="457200" y="2895600"/>
            <a:ext cx="4247536" cy="2438400"/>
          </a:xfrm>
          <a:prstGeom prst="rect">
            <a:avLst/>
          </a:prstGeom>
        </p:spPr>
      </p:pic>
      <p:sp>
        <p:nvSpPr>
          <p:cNvPr id="3" name="Title 2">
            <a:extLst>
              <a:ext uri="{FF2B5EF4-FFF2-40B4-BE49-F238E27FC236}">
                <a16:creationId xmlns:a16="http://schemas.microsoft.com/office/drawing/2014/main" id="{3045ECC1-7436-E541-916C-9346426F3692}"/>
              </a:ext>
            </a:extLst>
          </p:cNvPr>
          <p:cNvSpPr>
            <a:spLocks noGrp="1"/>
          </p:cNvSpPr>
          <p:nvPr>
            <p:ph type="title"/>
          </p:nvPr>
        </p:nvSpPr>
        <p:spPr>
          <a:xfrm>
            <a:off x="609600" y="609600"/>
            <a:ext cx="10972800" cy="1630362"/>
          </a:xfrm>
        </p:spPr>
        <p:txBody>
          <a:bodyPr>
            <a:noAutofit/>
          </a:bodyPr>
          <a:lstStyle/>
          <a:p>
            <a:r>
              <a:rPr lang="en-US" dirty="0"/>
              <a:t>A Project of Burton Blatt Institute at </a:t>
            </a:r>
            <a:br>
              <a:rPr lang="en-US" dirty="0"/>
            </a:br>
            <a:r>
              <a:rPr lang="en-US" dirty="0"/>
              <a:t>Syracuse University</a:t>
            </a:r>
          </a:p>
        </p:txBody>
      </p:sp>
    </p:spTree>
    <p:extLst>
      <p:ext uri="{BB962C8B-B14F-4D97-AF65-F5344CB8AC3E}">
        <p14:creationId xmlns:p14="http://schemas.microsoft.com/office/powerpoint/2010/main" val="2487717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0539C-DD4E-454D-BF06-2A7235ED8349}"/>
              </a:ext>
            </a:extLst>
          </p:cNvPr>
          <p:cNvSpPr>
            <a:spLocks noGrp="1"/>
          </p:cNvSpPr>
          <p:nvPr>
            <p:ph type="sldNum" sz="quarter" idx="12"/>
          </p:nvPr>
        </p:nvSpPr>
        <p:spPr/>
        <p:txBody>
          <a:bodyPr/>
          <a:lstStyle/>
          <a:p>
            <a:fld id="{1585F92A-5ADF-405E-BA6B-15618F260B89}" type="slidenum">
              <a:rPr lang="en-US" sz="2000" b="1" smtClean="0"/>
              <a:pPr/>
              <a:t>5</a:t>
            </a:fld>
            <a:endParaRPr lang="en-US" sz="2000" b="1" dirty="0"/>
          </a:p>
        </p:txBody>
      </p:sp>
      <p:sp>
        <p:nvSpPr>
          <p:cNvPr id="2" name="Title 1"/>
          <p:cNvSpPr>
            <a:spLocks noGrp="1"/>
          </p:cNvSpPr>
          <p:nvPr>
            <p:ph type="title"/>
          </p:nvPr>
        </p:nvSpPr>
        <p:spPr/>
        <p:txBody>
          <a:bodyPr/>
          <a:lstStyle/>
          <a:p>
            <a:pPr algn="ctr"/>
            <a:r>
              <a:rPr lang="en-US" b="1" dirty="0">
                <a:solidFill>
                  <a:schemeClr val="tx1"/>
                </a:solidFill>
              </a:rPr>
              <a:t>Southeast ADA Center Overview</a:t>
            </a:r>
          </a:p>
        </p:txBody>
      </p:sp>
      <p:sp>
        <p:nvSpPr>
          <p:cNvPr id="6" name="Content Placeholder 5"/>
          <p:cNvSpPr>
            <a:spLocks noGrp="1"/>
          </p:cNvSpPr>
          <p:nvPr>
            <p:ph idx="1"/>
          </p:nvPr>
        </p:nvSpPr>
        <p:spPr/>
        <p:txBody>
          <a:bodyPr>
            <a:normAutofit fontScale="85000" lnSpcReduction="20000"/>
          </a:bodyPr>
          <a:lstStyle/>
          <a:p>
            <a:r>
              <a:rPr lang="en-US" sz="3600" dirty="0"/>
              <a:t>A project of Burton Blatt Institute (bbi.syr.edu)</a:t>
            </a:r>
          </a:p>
          <a:p>
            <a:endParaRPr lang="en-US" sz="3600" dirty="0"/>
          </a:p>
          <a:p>
            <a:r>
              <a:rPr lang="en-US" sz="3600" dirty="0"/>
              <a:t>Serve 8 states in the Southeast region</a:t>
            </a:r>
          </a:p>
          <a:p>
            <a:pPr lvl="1"/>
            <a:r>
              <a:rPr lang="en-US" sz="3200" dirty="0"/>
              <a:t>Alabama</a:t>
            </a:r>
          </a:p>
          <a:p>
            <a:pPr lvl="1"/>
            <a:r>
              <a:rPr lang="en-US" sz="3200" dirty="0"/>
              <a:t>Florida</a:t>
            </a:r>
          </a:p>
          <a:p>
            <a:pPr lvl="1"/>
            <a:r>
              <a:rPr lang="en-US" sz="3200" dirty="0"/>
              <a:t>Georgia</a:t>
            </a:r>
          </a:p>
          <a:p>
            <a:pPr lvl="1"/>
            <a:r>
              <a:rPr lang="en-US" sz="3200" dirty="0"/>
              <a:t>Kentucky</a:t>
            </a:r>
          </a:p>
          <a:p>
            <a:pPr lvl="1"/>
            <a:r>
              <a:rPr lang="en-US" sz="3200" dirty="0"/>
              <a:t>Mississippi</a:t>
            </a:r>
          </a:p>
          <a:p>
            <a:pPr lvl="1"/>
            <a:r>
              <a:rPr lang="en-US" sz="3200" dirty="0"/>
              <a:t>North Carolina</a:t>
            </a:r>
          </a:p>
          <a:p>
            <a:pPr lvl="1"/>
            <a:r>
              <a:rPr lang="en-US" sz="3200" dirty="0"/>
              <a:t>South Carolina</a:t>
            </a:r>
          </a:p>
          <a:p>
            <a:pPr lvl="1"/>
            <a:r>
              <a:rPr lang="en-US" sz="3200" dirty="0"/>
              <a:t>Tennessee</a:t>
            </a:r>
          </a:p>
          <a:p>
            <a:endParaRPr lang="en-US" dirty="0"/>
          </a:p>
        </p:txBody>
      </p:sp>
      <p:pic>
        <p:nvPicPr>
          <p:cNvPr id="8194" name="Picture 2" descr="Map of eight U.S Southeast Region States served by Southeast ADA Center. States include Alabama, Florida, Georiga, Kentucky, Mississippi, North Carolina, South Carolina, and Tennessee." title="Map of eight U.S Southeast Region State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0" y="2971800"/>
            <a:ext cx="311769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9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90600"/>
          </a:xfrm>
        </p:spPr>
        <p:txBody>
          <a:bodyPr>
            <a:noAutofit/>
          </a:bodyPr>
          <a:lstStyle/>
          <a:p>
            <a:pPr algn="ctr"/>
            <a:r>
              <a:rPr lang="en-US" sz="4000" b="1" dirty="0"/>
              <a:t>Our Mission</a:t>
            </a:r>
            <a:endParaRPr lang="en-US" sz="4000" dirty="0"/>
          </a:p>
        </p:txBody>
      </p:sp>
      <p:sp>
        <p:nvSpPr>
          <p:cNvPr id="7" name="Rectangle 3"/>
          <p:cNvSpPr>
            <a:spLocks noGrp="1" noChangeArrowheads="1"/>
          </p:cNvSpPr>
          <p:nvPr>
            <p:ph idx="1"/>
          </p:nvPr>
        </p:nvSpPr>
        <p:spPr>
          <a:xfrm>
            <a:off x="533400" y="1676400"/>
            <a:ext cx="11277600" cy="4572000"/>
          </a:xfrm>
          <a:noFill/>
        </p:spPr>
        <p:txBody>
          <a:bodyPr vert="horz" lIns="92075" tIns="46038" rIns="92075" bIns="46038" rtlCol="0">
            <a:normAutofit/>
          </a:bodyPr>
          <a:lstStyle/>
          <a:p>
            <a:pPr algn="ctr" eaLnBrk="1" hangingPunct="1">
              <a:lnSpc>
                <a:spcPct val="115000"/>
              </a:lnSpc>
              <a:buFontTx/>
              <a:buNone/>
            </a:pPr>
            <a:endParaRPr lang="en-US" sz="1200" b="1" dirty="0"/>
          </a:p>
          <a:p>
            <a:pPr eaLnBrk="1" hangingPunct="1">
              <a:lnSpc>
                <a:spcPct val="115000"/>
              </a:lnSpc>
            </a:pPr>
            <a:r>
              <a:rPr lang="en-US" sz="3600" dirty="0"/>
              <a:t>Fa</a:t>
            </a:r>
            <a:r>
              <a:rPr lang="en-US" sz="3200" dirty="0"/>
              <a:t>cilitate </a:t>
            </a:r>
            <a:r>
              <a:rPr lang="en-US" sz="3200" b="1" u="sng" dirty="0"/>
              <a:t>voluntary compliance</a:t>
            </a:r>
            <a:r>
              <a:rPr lang="en-US" sz="3200" dirty="0"/>
              <a:t> with the Americans with Disabilities Act (ADA)</a:t>
            </a:r>
            <a:br>
              <a:rPr lang="en-US" sz="3200" dirty="0"/>
            </a:br>
            <a:endParaRPr lang="en-US" sz="3200" dirty="0"/>
          </a:p>
          <a:p>
            <a:pPr eaLnBrk="1" hangingPunct="1">
              <a:lnSpc>
                <a:spcPct val="115000"/>
              </a:lnSpc>
            </a:pPr>
            <a:r>
              <a:rPr lang="en-US" sz="3200" dirty="0"/>
              <a:t>Conduct</a:t>
            </a:r>
            <a:r>
              <a:rPr lang="en-US" sz="3200" b="1" dirty="0"/>
              <a:t> research</a:t>
            </a:r>
            <a:r>
              <a:rPr lang="en-US" sz="3200" dirty="0"/>
              <a:t> to reduce and eliminate barriers to employment and economic self-sufficiency and to increase the civic and social participation of Americans with disabilities</a:t>
            </a:r>
          </a:p>
        </p:txBody>
      </p:sp>
      <p:sp>
        <p:nvSpPr>
          <p:cNvPr id="4" name="Slide Number Placeholder 3">
            <a:extLst>
              <a:ext uri="{FF2B5EF4-FFF2-40B4-BE49-F238E27FC236}">
                <a16:creationId xmlns:a16="http://schemas.microsoft.com/office/drawing/2014/main" id="{0DABD16B-8613-A142-A43F-8DD9AD80B619}"/>
              </a:ext>
            </a:extLst>
          </p:cNvPr>
          <p:cNvSpPr>
            <a:spLocks noGrp="1"/>
          </p:cNvSpPr>
          <p:nvPr>
            <p:ph type="sldNum" sz="quarter" idx="12"/>
          </p:nvPr>
        </p:nvSpPr>
        <p:spPr/>
        <p:txBody>
          <a:bodyPr/>
          <a:lstStyle/>
          <a:p>
            <a:fld id="{1585F92A-5ADF-405E-BA6B-15618F260B89}" type="slidenum">
              <a:rPr lang="en-US" smtClean="0"/>
              <a:pPr/>
              <a:t>6</a:t>
            </a:fld>
            <a:endParaRPr lang="en-US" dirty="0"/>
          </a:p>
        </p:txBody>
      </p:sp>
    </p:spTree>
    <p:extLst>
      <p:ext uri="{BB962C8B-B14F-4D97-AF65-F5344CB8AC3E}">
        <p14:creationId xmlns:p14="http://schemas.microsoft.com/office/powerpoint/2010/main" val="395489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82F48-B2C9-4590-8A5F-A7D25F303A8B}"/>
              </a:ext>
            </a:extLst>
          </p:cNvPr>
          <p:cNvSpPr>
            <a:spLocks noGrp="1"/>
          </p:cNvSpPr>
          <p:nvPr>
            <p:ph type="title"/>
          </p:nvPr>
        </p:nvSpPr>
        <p:spPr/>
        <p:txBody>
          <a:bodyPr>
            <a:normAutofit/>
          </a:bodyPr>
          <a:lstStyle/>
          <a:p>
            <a:pPr algn="ctr"/>
            <a:r>
              <a:rPr lang="en-US" sz="4000" b="1" dirty="0"/>
              <a:t>Disclaimer</a:t>
            </a:r>
          </a:p>
        </p:txBody>
      </p:sp>
      <p:sp>
        <p:nvSpPr>
          <p:cNvPr id="5" name="Text Placeholder 4">
            <a:extLst>
              <a:ext uri="{FF2B5EF4-FFF2-40B4-BE49-F238E27FC236}">
                <a16:creationId xmlns:a16="http://schemas.microsoft.com/office/drawing/2014/main" id="{B74E973D-2B76-4AC6-A50D-2C55FE0B39AD}"/>
              </a:ext>
            </a:extLst>
          </p:cNvPr>
          <p:cNvSpPr>
            <a:spLocks noGrp="1"/>
          </p:cNvSpPr>
          <p:nvPr>
            <p:ph type="body" sz="quarter" idx="10"/>
          </p:nvPr>
        </p:nvSpPr>
        <p:spPr/>
        <p:txBody>
          <a:bodyPr>
            <a:normAutofit/>
          </a:bodyPr>
          <a:lstStyle/>
          <a:p>
            <a:pPr marL="0" indent="0">
              <a:buNone/>
              <a:defRPr/>
            </a:pPr>
            <a:r>
              <a:rPr lang="en-US" sz="1800" dirty="0">
                <a:latin typeface="+mn-lt"/>
              </a:rPr>
              <a:t>The contents of this presentation were developed under a grant from the National Institute on Disability, Independent Living, and Rehabilitation Research (NIDILRR grant number 90DPAD0005-00-01). NIDILRR is a Center within the Administration for Community Living (ACL), Department of Health and Human Services (HHS). The contents of this publication do not necessarily represent the policy of NIDILRR, ACL, HHS, and you should not assume endorsement by the Federal Government.</a:t>
            </a:r>
          </a:p>
          <a:p>
            <a:pPr marL="0" indent="0">
              <a:buNone/>
              <a:defRPr/>
            </a:pPr>
            <a:r>
              <a:rPr lang="en-US" sz="1800" dirty="0">
                <a:latin typeface="+mn-lt"/>
              </a:rPr>
              <a:t>The information, materials, and/or technical assistance provided by the Southeast ADA Center are intended solely as informal guidance, and are neither a determination of your legal rights or responsibilities under the ADA, nor binding on any agency with enforcement responsibility under the ADA. The Southeast ADA Center does not warrant the accuracy of any information contained herein. Furthermore, in order to effectively provide technical assistance to all individuals and entities covered by the ADA, NIDILRR requires the Southeast ADA Center to assure confidentiality of communications between those covered and the Center. Any links to non-Southeast ADA Center information are provided as a courtesy, and are neither intended to, nor do they constitute, an endorsement of the linked materials.</a:t>
            </a:r>
          </a:p>
          <a:p>
            <a:pPr marL="0" indent="0">
              <a:buNone/>
              <a:defRPr/>
            </a:pPr>
            <a:r>
              <a:rPr lang="en-US" sz="1800" dirty="0">
                <a:latin typeface="+mn-lt"/>
              </a:rPr>
              <a:t>You should be aware that NIDILRR is not responsible for enforcement of the ADA. For more information or assistance, please contact the Southeast ADA Center via its web site at </a:t>
            </a:r>
            <a:r>
              <a:rPr lang="en-US" sz="1800" u="sng" dirty="0">
                <a:latin typeface="+mn-lt"/>
                <a:hlinkClick r:id="rId3"/>
              </a:rPr>
              <a:t>adasoutheast.org</a:t>
            </a:r>
            <a:r>
              <a:rPr lang="en-US" sz="1800" dirty="0">
                <a:latin typeface="+mn-lt"/>
              </a:rPr>
              <a:t> or by calling 1-800-949-4232 or 404-541-9001.</a:t>
            </a:r>
          </a:p>
        </p:txBody>
      </p:sp>
      <p:pic>
        <p:nvPicPr>
          <p:cNvPr id="3" name="SEADA Logo" descr="Southeast ADA Cen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72159" y="5350042"/>
            <a:ext cx="3618865" cy="1374609"/>
          </a:xfrm>
          <a:prstGeom prst="rect">
            <a:avLst/>
          </a:prstGeom>
        </p:spPr>
      </p:pic>
    </p:spTree>
    <p:extLst>
      <p:ext uri="{BB962C8B-B14F-4D97-AF65-F5344CB8AC3E}">
        <p14:creationId xmlns:p14="http://schemas.microsoft.com/office/powerpoint/2010/main" val="40082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The Americans with Disabilities Act</a:t>
            </a:r>
          </a:p>
        </p:txBody>
      </p:sp>
      <p:sp>
        <p:nvSpPr>
          <p:cNvPr id="3" name="Content Placeholder 2" descr="ADA Symbols&#10;&#10;8 accessibilty symbols in white color on a blue background arranged in a square around the text ADA in red letters in the middle."/>
          <p:cNvSpPr>
            <a:spLocks noGrp="1"/>
          </p:cNvSpPr>
          <p:nvPr>
            <p:ph idx="1"/>
          </p:nvPr>
        </p:nvSpPr>
        <p:spPr>
          <a:xfrm>
            <a:off x="498764" y="1884218"/>
            <a:ext cx="14069290" cy="6418007"/>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pic>
        <p:nvPicPr>
          <p:cNvPr id="5" name="Picture 8" descr="Graphic symbols of various accessibility requirements">
            <a:extLst>
              <a:ext uri="{FF2B5EF4-FFF2-40B4-BE49-F238E27FC236}">
                <a16:creationId xmlns:a16="http://schemas.microsoft.com/office/drawing/2014/main" id="{69ED4BCF-96FB-514F-B42E-8C67B66019E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43" y="1884218"/>
            <a:ext cx="4975514" cy="386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3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4955"/>
          </a:xfrm>
        </p:spPr>
        <p:txBody>
          <a:bodyPr>
            <a:normAutofit/>
          </a:bodyPr>
          <a:lstStyle/>
          <a:p>
            <a:pPr algn="ctr"/>
            <a:r>
              <a:rPr lang="en-US" sz="4000" dirty="0">
                <a:latin typeface="+mn-lt"/>
                <a:cs typeface="Arial" panose="020B0604020202020204" pitchFamily="34" charset="0"/>
              </a:rPr>
              <a:t>What is Audio Description?</a:t>
            </a:r>
          </a:p>
        </p:txBody>
      </p:sp>
      <p:sp>
        <p:nvSpPr>
          <p:cNvPr id="3" name="Content Placeholder 2"/>
          <p:cNvSpPr>
            <a:spLocks noGrp="1"/>
          </p:cNvSpPr>
          <p:nvPr>
            <p:ph idx="1"/>
          </p:nvPr>
        </p:nvSpPr>
        <p:spPr>
          <a:xfrm>
            <a:off x="838200" y="2244435"/>
            <a:ext cx="10515600" cy="4378037"/>
          </a:xfrm>
        </p:spPr>
        <p:txBody>
          <a:bodyPr>
            <a:normAutofit fontScale="25000" lnSpcReduction="20000"/>
          </a:bodyPr>
          <a:lstStyle/>
          <a:p>
            <a:pPr marL="0" marR="0" indent="0">
              <a:buNone/>
            </a:pPr>
            <a:r>
              <a:rPr lang="en-US" sz="8800" dirty="0">
                <a:latin typeface="Arial" panose="020B0604020202020204" pitchFamily="34" charset="0"/>
                <a:ea typeface="Times New Roman" panose="02020603050405020304" pitchFamily="18" charset="0"/>
                <a:cs typeface="Arial" panose="020B0604020202020204" pitchFamily="34" charset="0"/>
              </a:rPr>
              <a:t>P</a:t>
            </a:r>
            <a:r>
              <a:rPr lang="en-US" sz="11200" dirty="0">
                <a:ea typeface="Times New Roman" panose="02020603050405020304" pitchFamily="18" charset="0"/>
                <a:cs typeface="Arial" panose="020B0604020202020204" pitchFamily="34" charset="0"/>
              </a:rPr>
              <a:t>rovides spoken information about key visual elements </a:t>
            </a:r>
          </a:p>
          <a:p>
            <a:pPr marL="0" marR="0" indent="0">
              <a:buNone/>
            </a:pPr>
            <a:endParaRPr lang="en-US" sz="11200" dirty="0">
              <a:ea typeface="Times New Roman" panose="02020603050405020304" pitchFamily="18" charset="0"/>
              <a:cs typeface="Arial" panose="020B0604020202020204" pitchFamily="34" charset="0"/>
            </a:endParaRPr>
          </a:p>
          <a:p>
            <a:pPr marL="0" marR="0" indent="0">
              <a:buNone/>
            </a:pPr>
            <a:r>
              <a:rPr lang="en-US" sz="11200" dirty="0">
                <a:cs typeface="Arial" panose="020B0604020202020204" pitchFamily="34" charset="0"/>
              </a:rPr>
              <a:t>Provides people with vision loss with a more complete picture of visual 	information</a:t>
            </a:r>
          </a:p>
          <a:p>
            <a:pPr marL="0" marR="0" indent="0">
              <a:buNone/>
            </a:pPr>
            <a:endParaRPr lang="en-US" sz="11200" dirty="0">
              <a:cs typeface="Arial" panose="020B0604020202020204" pitchFamily="34" charset="0"/>
            </a:endParaRPr>
          </a:p>
          <a:p>
            <a:pPr marL="0" marR="0" indent="0">
              <a:buNone/>
            </a:pPr>
            <a:r>
              <a:rPr lang="en-US" sz="11200" dirty="0">
                <a:cs typeface="Arial" panose="020B0604020202020204" pitchFamily="34" charset="0"/>
              </a:rPr>
              <a:t>Accomplished through technology</a:t>
            </a:r>
          </a:p>
          <a:p>
            <a:pPr lvl="1">
              <a:buFont typeface="Wingdings" panose="05000000000000000000" pitchFamily="2" charset="2"/>
              <a:buChar char="Ø"/>
            </a:pPr>
            <a:r>
              <a:rPr lang="en-US" sz="11200" dirty="0">
                <a:cs typeface="Arial" panose="020B0604020202020204" pitchFamily="34" charset="0"/>
              </a:rPr>
              <a:t>a track on a TV or movie audio feed</a:t>
            </a:r>
          </a:p>
          <a:p>
            <a:pPr lvl="1">
              <a:buFont typeface="Wingdings" panose="05000000000000000000" pitchFamily="2" charset="2"/>
              <a:buChar char="Ø"/>
            </a:pPr>
            <a:r>
              <a:rPr lang="en-US" sz="11200" dirty="0">
                <a:cs typeface="Arial" panose="020B0604020202020204" pitchFamily="34" charset="0"/>
              </a:rPr>
              <a:t>FM signals throughout an audience</a:t>
            </a:r>
          </a:p>
          <a:p>
            <a:pPr lvl="1">
              <a:buFont typeface="Wingdings" panose="05000000000000000000" pitchFamily="2" charset="2"/>
              <a:buChar char="Ø"/>
            </a:pPr>
            <a:r>
              <a:rPr lang="en-US" sz="11200" dirty="0">
                <a:cs typeface="Arial" panose="020B0604020202020204" pitchFamily="34" charset="0"/>
              </a:rPr>
              <a:t>separate channel on their existing assistive listening systems</a:t>
            </a:r>
          </a:p>
          <a:p>
            <a:pPr marL="457200" lvl="1" indent="0">
              <a:buNone/>
            </a:pPr>
            <a:endParaRPr lang="en-US" sz="340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200" b="1" dirty="0">
                <a:latin typeface="Trebuchet MS" panose="020B0603020202020204" pitchFamily="34" charset="0"/>
                <a:ea typeface="Times New Roman" panose="02020603050405020304" pitchFamily="18" charset="0"/>
                <a:cs typeface="Times New Roman" panose="02020603050405020304" pitchFamily="18" charset="0"/>
              </a:rPr>
              <a:t> </a:t>
            </a:r>
            <a:endParaRPr lang="en-US" sz="2200" dirty="0">
              <a:latin typeface="Tahoma" panose="020B060403050404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21573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11685</TotalTime>
  <Words>3251</Words>
  <Application>Microsoft Office PowerPoint</Application>
  <PresentationFormat>Widescreen</PresentationFormat>
  <Paragraphs>250</Paragraphs>
  <Slides>23</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vt:lpstr>
      <vt:lpstr>Calibri</vt:lpstr>
      <vt:lpstr>Calibri Light</vt:lpstr>
      <vt:lpstr>Century Gothic</vt:lpstr>
      <vt:lpstr>Roboto</vt:lpstr>
      <vt:lpstr>Source Sans Pro Web</vt:lpstr>
      <vt:lpstr>Tahoma</vt:lpstr>
      <vt:lpstr>Times New Roman</vt:lpstr>
      <vt:lpstr>Trebuchet MS</vt:lpstr>
      <vt:lpstr>Wingdings</vt:lpstr>
      <vt:lpstr>Office Theme</vt:lpstr>
      <vt:lpstr>Making Your Presentation Accessible to All  Incorporating Audio Description Into Your Presentation</vt:lpstr>
      <vt:lpstr>ADA National Network</vt:lpstr>
      <vt:lpstr>Our Funding</vt:lpstr>
      <vt:lpstr>A Project of Burton Blatt Institute at  Syracuse University</vt:lpstr>
      <vt:lpstr>Southeast ADA Center Overview</vt:lpstr>
      <vt:lpstr>Our Mission</vt:lpstr>
      <vt:lpstr>Disclaimer</vt:lpstr>
      <vt:lpstr>The Americans with Disabilities Act</vt:lpstr>
      <vt:lpstr>What is Audio Description?</vt:lpstr>
      <vt:lpstr>Who Uses Audio Description?</vt:lpstr>
      <vt:lpstr>Why Should I Provide Audio Description?</vt:lpstr>
      <vt:lpstr>Where is Audio Description Used?</vt:lpstr>
      <vt:lpstr>So How Do I Describe My Presentation?</vt:lpstr>
      <vt:lpstr>The Americans with Disabilities Act</vt:lpstr>
      <vt:lpstr>PowerPoint Presentation</vt:lpstr>
      <vt:lpstr>ADA National Network</vt:lpstr>
      <vt:lpstr>Just the Facts</vt:lpstr>
      <vt:lpstr>PowerPoint Presentation</vt:lpstr>
      <vt:lpstr>PowerPoint Presentation</vt:lpstr>
      <vt:lpstr>What About Videos?</vt:lpstr>
      <vt:lpstr> Questions?  </vt:lpstr>
      <vt:lpstr>Connect With Us!</vt:lpstr>
      <vt:lpstr>Still Have Questions?   Contact the Southeast ADA Center</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Rights as a Person wit</dc:title>
  <dc:creator>Emily M Rueber</dc:creator>
  <cp:lastModifiedBy>Rebecca S Williams</cp:lastModifiedBy>
  <cp:revision>355</cp:revision>
  <cp:lastPrinted>2019-02-28T21:35:35Z</cp:lastPrinted>
  <dcterms:created xsi:type="dcterms:W3CDTF">2018-04-17T14:58:32Z</dcterms:created>
  <dcterms:modified xsi:type="dcterms:W3CDTF">2022-09-07T19:22:35Z</dcterms:modified>
</cp:coreProperties>
</file>