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3" r:id="rId2"/>
    <p:sldMasterId id="2147483710" r:id="rId3"/>
    <p:sldMasterId id="2147483722" r:id="rId4"/>
    <p:sldMasterId id="2147483747" r:id="rId5"/>
    <p:sldMasterId id="2147483772" r:id="rId6"/>
  </p:sldMasterIdLst>
  <p:notesMasterIdLst>
    <p:notesMasterId r:id="rId33"/>
  </p:notesMasterIdLst>
  <p:sldIdLst>
    <p:sldId id="256" r:id="rId7"/>
    <p:sldId id="2780" r:id="rId8"/>
    <p:sldId id="2781" r:id="rId9"/>
    <p:sldId id="257" r:id="rId10"/>
    <p:sldId id="258" r:id="rId11"/>
    <p:sldId id="2594" r:id="rId12"/>
    <p:sldId id="2825" r:id="rId13"/>
    <p:sldId id="2782" r:id="rId14"/>
    <p:sldId id="2784" r:id="rId15"/>
    <p:sldId id="2816" r:id="rId16"/>
    <p:sldId id="2785" r:id="rId17"/>
    <p:sldId id="2817" r:id="rId18"/>
    <p:sldId id="2794" r:id="rId19"/>
    <p:sldId id="2818" r:id="rId20"/>
    <p:sldId id="2826" r:id="rId21"/>
    <p:sldId id="2793" r:id="rId22"/>
    <p:sldId id="2795" r:id="rId23"/>
    <p:sldId id="2819" r:id="rId24"/>
    <p:sldId id="2820" r:id="rId25"/>
    <p:sldId id="2796" r:id="rId26"/>
    <p:sldId id="2821" r:id="rId27"/>
    <p:sldId id="2787" r:id="rId28"/>
    <p:sldId id="2744" r:id="rId29"/>
    <p:sldId id="261" r:id="rId30"/>
    <p:sldId id="262" r:id="rId31"/>
    <p:sldId id="2740" r:id="rId32"/>
  </p:sldIdLst>
  <p:sldSz cx="12192000" cy="6858000"/>
  <p:notesSz cx="6858000" cy="9144000"/>
  <p:embeddedFontLst>
    <p:embeddedFont>
      <p:font typeface="Abadi" panose="020B060402010402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entury Gothic" panose="020B0502020202020204" pitchFamily="34" charset="0"/>
      <p:regular r:id="rId41"/>
      <p:bold r:id="rId42"/>
      <p:italic r:id="rId43"/>
      <p:boldItalic r:id="rId44"/>
    </p:embeddedFont>
    <p:embeddedFont>
      <p:font typeface="Corbel" panose="020B0503020204020204" pitchFamily="34" charset="0"/>
      <p:regular r:id="rId45"/>
      <p:bold r:id="rId46"/>
      <p:italic r:id="rId47"/>
      <p:boldItalic r:id="rId48"/>
    </p:embeddedFont>
    <p:embeddedFont>
      <p:font typeface="Wingdings 2" pitchFamily="2" charset="2"/>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9" roundtripDataSignature="AMtx7mjTOAGH2j6vfyO7wKzdxfrYS5Ey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1AA687-DBB3-4F3C-9274-2C99D900FF17}">
  <a:tblStyle styleId="{531AA687-DBB3-4F3C-9274-2C99D900FF17}"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F7"/>
          </a:solidFill>
        </a:fill>
      </a:tcStyle>
    </a:wholeTbl>
    <a:band1H>
      <a:tcTxStyle/>
      <a:tcStyle>
        <a:tcBdr/>
        <a:fill>
          <a:solidFill>
            <a:srgbClr val="CDE6EE"/>
          </a:solidFill>
        </a:fill>
      </a:tcStyle>
    </a:band1H>
    <a:band2H>
      <a:tcTxStyle/>
      <a:tcStyle>
        <a:tcBdr/>
      </a:tcStyle>
    </a:band2H>
    <a:band1V>
      <a:tcTxStyle/>
      <a:tcStyle>
        <a:tcBdr/>
        <a:fill>
          <a:solidFill>
            <a:srgbClr val="CDE6EE"/>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46"/>
    <p:restoredTop sz="94626"/>
  </p:normalViewPr>
  <p:slideViewPr>
    <p:cSldViewPr snapToGrid="0" snapToObjects="1">
      <p:cViewPr varScale="1">
        <p:scale>
          <a:sx n="82" d="100"/>
          <a:sy n="82" d="100"/>
        </p:scale>
        <p:origin x="192" y="100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102"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100"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 Oregon has the Association of Oregon Center’s for Independent Living AOCIL – However 3 of CILs are no longer members and during the PET project the AOCIL Executive Director resigned.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BBB74-604A-4E3A-8A66-130F90BE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69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 over time individuals developed a distrust for one another. Individuals held on to events of the past even if the individuals involved had left the IL movement years before. </a:t>
            </a:r>
          </a:p>
          <a:p>
            <a:r>
              <a:rPr lang="en-US" dirty="0"/>
              <a:t>Accountability – There was a lot of finger pointing – Also limited collaboration between partners – Confusion as to the roles to be played and for those who had multiple roles (which most of us do in this field) confusion as to which role was being filed at any given time. </a:t>
            </a:r>
          </a:p>
          <a:p>
            <a:r>
              <a:rPr lang="en-US" dirty="0"/>
              <a:t>Communication – Key for healthy relationships. There were processes put in place historically that information went to one person and then was disseminated to others. This was unsuccessful in many ways. And we created lists and everyone gets everything – sometimes multiple times. </a:t>
            </a:r>
          </a:p>
          <a:p>
            <a:r>
              <a:rPr lang="en-US" dirty="0"/>
              <a:t>Time management – We would hold meetings and not even begin to cover the agenda, people would be aware of deadlines and not share that information with the group or not prioritize the work and become caught in a procrastination, crisis over and over.   </a:t>
            </a:r>
          </a:p>
          <a:p>
            <a:endParaRPr lang="en-US" dirty="0"/>
          </a:p>
          <a:p>
            <a:r>
              <a:rPr lang="en-US" dirty="0"/>
              <a:t>What do I mean by a lack of respect and misplaced value? Often times consumer or council member input was not valued. CIL directors were “louder” and consumer and council members placed additional value on CIL directors input than often times even their own. ALL parties are important, ALL statements have value, but for several years consumers and council members were not encouraged to participate in the discussions and when they did it often was overridden by a CIL director comment.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BBB74-604A-4E3A-8A66-130F90BE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3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74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A4603-A9E4-7548-BA08-35983D26B1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4252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7B11-AABA-4DB5-97F0-B791160BE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B670F-DE35-4212-B644-9BADBB57F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4BAFA-934B-4AA3-8825-1E9E5AD3A80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44C4389-42CE-41C3-9369-3B4DD8FFC2F2}"/>
              </a:ext>
            </a:extLst>
          </p:cNvPr>
          <p:cNvSpPr>
            <a:spLocks noGrp="1"/>
          </p:cNvSpPr>
          <p:nvPr>
            <p:ph type="ftr" sz="quarter" idx="11"/>
          </p:nvPr>
        </p:nvSpPr>
        <p:spPr/>
        <p:txBody>
          <a:bodyPr/>
          <a:lstStyle/>
          <a:p>
            <a:pPr>
              <a:defRPr/>
            </a:pPr>
            <a:r>
              <a:rPr lang="en-US"/>
              <a:t>KIPHIC 2022</a:t>
            </a:r>
          </a:p>
        </p:txBody>
      </p:sp>
      <p:sp>
        <p:nvSpPr>
          <p:cNvPr id="6" name="Slide Number Placeholder 5">
            <a:extLst>
              <a:ext uri="{FF2B5EF4-FFF2-40B4-BE49-F238E27FC236}">
                <a16:creationId xmlns:a16="http://schemas.microsoft.com/office/drawing/2014/main" id="{48558D65-743E-4502-87D1-978EC012DB2A}"/>
              </a:ext>
            </a:extLst>
          </p:cNvPr>
          <p:cNvSpPr>
            <a:spLocks noGrp="1"/>
          </p:cNvSpPr>
          <p:nvPr>
            <p:ph type="sldNum" sz="quarter" idx="12"/>
          </p:nvPr>
        </p:nvSpPr>
        <p:spPr/>
        <p:txBody>
          <a:bodyPr/>
          <a:lstStyle/>
          <a:p>
            <a:fld id="{B7D5D7E0-67E0-47F2-B0CA-BB4780E17859}" type="slidenum">
              <a:rPr lang="en-US" altLang="en-US" smtClean="0"/>
              <a:pPr/>
              <a:t>‹#›</a:t>
            </a:fld>
            <a:endParaRPr lang="en-US" altLang="en-US"/>
          </a:p>
        </p:txBody>
      </p:sp>
    </p:spTree>
    <p:extLst>
      <p:ext uri="{BB962C8B-B14F-4D97-AF65-F5344CB8AC3E}">
        <p14:creationId xmlns:p14="http://schemas.microsoft.com/office/powerpoint/2010/main" val="346792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F22B-A04B-4E5C-8BBA-8C72599B8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9280C7-2CEE-4CD5-A571-FC4E320397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EB745-D57F-489B-97F0-EFFC8FB2B9B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EB92398-205F-4EB5-89A5-66AD96FDD00C}"/>
              </a:ext>
            </a:extLst>
          </p:cNvPr>
          <p:cNvSpPr>
            <a:spLocks noGrp="1"/>
          </p:cNvSpPr>
          <p:nvPr>
            <p:ph type="ftr" sz="quarter" idx="11"/>
          </p:nvPr>
        </p:nvSpPr>
        <p:spPr/>
        <p:txBody>
          <a:bodyPr/>
          <a:lstStyle/>
          <a:p>
            <a:pPr>
              <a:defRPr/>
            </a:pPr>
            <a:r>
              <a:rPr lang="en-US"/>
              <a:t>KIPHIC 2022</a:t>
            </a:r>
          </a:p>
        </p:txBody>
      </p:sp>
      <p:sp>
        <p:nvSpPr>
          <p:cNvPr id="6" name="Slide Number Placeholder 5">
            <a:extLst>
              <a:ext uri="{FF2B5EF4-FFF2-40B4-BE49-F238E27FC236}">
                <a16:creationId xmlns:a16="http://schemas.microsoft.com/office/drawing/2014/main" id="{2FA53BAA-7FA2-491D-B849-D3F8F7B694EC}"/>
              </a:ext>
            </a:extLst>
          </p:cNvPr>
          <p:cNvSpPr>
            <a:spLocks noGrp="1"/>
          </p:cNvSpPr>
          <p:nvPr>
            <p:ph type="sldNum" sz="quarter" idx="12"/>
          </p:nvPr>
        </p:nvSpPr>
        <p:spPr/>
        <p:txBody>
          <a:bodyPr/>
          <a:lstStyle/>
          <a:p>
            <a:fld id="{0A807F44-A92E-4E88-A4F6-5DBA982D0A16}" type="slidenum">
              <a:rPr lang="en-US" altLang="en-US" smtClean="0"/>
              <a:pPr/>
              <a:t>‹#›</a:t>
            </a:fld>
            <a:endParaRPr lang="en-US" altLang="en-US"/>
          </a:p>
        </p:txBody>
      </p:sp>
    </p:spTree>
    <p:extLst>
      <p:ext uri="{BB962C8B-B14F-4D97-AF65-F5344CB8AC3E}">
        <p14:creationId xmlns:p14="http://schemas.microsoft.com/office/powerpoint/2010/main" val="244683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415F0-F9C3-454F-9940-DC6CF8A83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B8C570-A640-41EA-ADD7-471BE2F4F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B2611-C625-4371-8841-4779C7EB7C57}"/>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EE6D6BED-2D7D-4505-9436-0AF0B4C581B0}"/>
              </a:ext>
            </a:extLst>
          </p:cNvPr>
          <p:cNvSpPr>
            <a:spLocks noGrp="1"/>
          </p:cNvSpPr>
          <p:nvPr>
            <p:ph type="ftr" sz="quarter" idx="11"/>
          </p:nvPr>
        </p:nvSpPr>
        <p:spPr/>
        <p:txBody>
          <a:bodyPr/>
          <a:lstStyle/>
          <a:p>
            <a:pPr>
              <a:defRPr/>
            </a:pPr>
            <a:r>
              <a:rPr lang="en-US"/>
              <a:t>KIPHIC 2022</a:t>
            </a:r>
          </a:p>
        </p:txBody>
      </p:sp>
      <p:sp>
        <p:nvSpPr>
          <p:cNvPr id="6" name="Slide Number Placeholder 5">
            <a:extLst>
              <a:ext uri="{FF2B5EF4-FFF2-40B4-BE49-F238E27FC236}">
                <a16:creationId xmlns:a16="http://schemas.microsoft.com/office/drawing/2014/main" id="{9CD5F5A9-1E1B-4D14-A90C-E04422A36956}"/>
              </a:ext>
            </a:extLst>
          </p:cNvPr>
          <p:cNvSpPr>
            <a:spLocks noGrp="1"/>
          </p:cNvSpPr>
          <p:nvPr>
            <p:ph type="sldNum" sz="quarter" idx="12"/>
          </p:nvPr>
        </p:nvSpPr>
        <p:spPr/>
        <p:txBody>
          <a:bodyPr/>
          <a:lstStyle/>
          <a:p>
            <a:fld id="{FCC2449A-3683-47C9-B503-D4DB5C49A02F}" type="slidenum">
              <a:rPr lang="en-US" altLang="en-US" smtClean="0"/>
              <a:pPr/>
              <a:t>‹#›</a:t>
            </a:fld>
            <a:endParaRPr lang="en-US" altLang="en-US"/>
          </a:p>
        </p:txBody>
      </p:sp>
    </p:spTree>
    <p:extLst>
      <p:ext uri="{BB962C8B-B14F-4D97-AF65-F5344CB8AC3E}">
        <p14:creationId xmlns:p14="http://schemas.microsoft.com/office/powerpoint/2010/main" val="302674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84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5206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588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3373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a:t>KIPHIC 2022</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5233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KIPHIC 2022</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9570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a:t>KIPHIC 2022</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8839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KIPHIC 2022</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394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E610-B563-47CB-8EEE-03CBBA87A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8D709-E0F3-4FB1-BF83-D764737D3D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BC95A-4F31-4769-BA9B-5AEE13546F4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F9BCAD56-BA31-496F-94BC-2FBD3CE2964A}"/>
              </a:ext>
            </a:extLst>
          </p:cNvPr>
          <p:cNvSpPr>
            <a:spLocks noGrp="1"/>
          </p:cNvSpPr>
          <p:nvPr>
            <p:ph type="ftr" sz="quarter" idx="11"/>
          </p:nvPr>
        </p:nvSpPr>
        <p:spPr/>
        <p:txBody>
          <a:bodyPr/>
          <a:lstStyle/>
          <a:p>
            <a:pPr>
              <a:defRPr/>
            </a:pPr>
            <a:r>
              <a:rPr lang="en-US"/>
              <a:t>KIPHIC 2022</a:t>
            </a:r>
          </a:p>
        </p:txBody>
      </p:sp>
      <p:sp>
        <p:nvSpPr>
          <p:cNvPr id="6" name="Slide Number Placeholder 5">
            <a:extLst>
              <a:ext uri="{FF2B5EF4-FFF2-40B4-BE49-F238E27FC236}">
                <a16:creationId xmlns:a16="http://schemas.microsoft.com/office/drawing/2014/main" id="{E872CE9C-8442-4A22-81E6-0AA7AD73563D}"/>
              </a:ext>
            </a:extLst>
          </p:cNvPr>
          <p:cNvSpPr>
            <a:spLocks noGrp="1"/>
          </p:cNvSpPr>
          <p:nvPr>
            <p:ph type="sldNum" sz="quarter" idx="12"/>
          </p:nvPr>
        </p:nvSpPr>
        <p:spPr/>
        <p:txBody>
          <a:bodyPr/>
          <a:lstStyle/>
          <a:p>
            <a:fld id="{1766987C-0C13-45D9-85B7-763465539E1A}" type="slidenum">
              <a:rPr lang="en-US" altLang="en-US" smtClean="0"/>
              <a:pPr/>
              <a:t>‹#›</a:t>
            </a:fld>
            <a:endParaRPr lang="en-US" altLang="en-US"/>
          </a:p>
        </p:txBody>
      </p:sp>
    </p:spTree>
    <p:extLst>
      <p:ext uri="{BB962C8B-B14F-4D97-AF65-F5344CB8AC3E}">
        <p14:creationId xmlns:p14="http://schemas.microsoft.com/office/powerpoint/2010/main" val="341619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KIPHIC 2022</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171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a:t>KIPHIC 2022</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62794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a:t>KIPHIC 2022</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37040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1154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715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KIPHIC 2022</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196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KIPHIC 2022</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0196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KIPHIC 2022</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981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r>
              <a:rPr lang="en-US"/>
              <a:t>KIPHIC 2022</a:t>
            </a: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974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r>
              <a:rPr lang="en-US"/>
              <a:t>KIPHIC 2022</a:t>
            </a:r>
          </a:p>
        </p:txBody>
      </p:sp>
      <p:sp>
        <p:nvSpPr>
          <p:cNvPr id="12" name="Slide Number Placeholder 1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56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5B26-178E-4791-A6FF-DAF08733B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494D5-C5B3-4403-8807-23DFE74D8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A131EE-1A3A-4606-8A4D-F2D0634261C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0FBE5B5-326C-44F3-960C-C544B91E5E41}"/>
              </a:ext>
            </a:extLst>
          </p:cNvPr>
          <p:cNvSpPr>
            <a:spLocks noGrp="1"/>
          </p:cNvSpPr>
          <p:nvPr>
            <p:ph type="ftr" sz="quarter" idx="11"/>
          </p:nvPr>
        </p:nvSpPr>
        <p:spPr/>
        <p:txBody>
          <a:bodyPr/>
          <a:lstStyle/>
          <a:p>
            <a:pPr>
              <a:defRPr/>
            </a:pPr>
            <a:r>
              <a:rPr lang="en-US"/>
              <a:t>KIPHIC 2022</a:t>
            </a:r>
          </a:p>
        </p:txBody>
      </p:sp>
      <p:sp>
        <p:nvSpPr>
          <p:cNvPr id="6" name="Slide Number Placeholder 5">
            <a:extLst>
              <a:ext uri="{FF2B5EF4-FFF2-40B4-BE49-F238E27FC236}">
                <a16:creationId xmlns:a16="http://schemas.microsoft.com/office/drawing/2014/main" id="{D00EEDCA-59B5-4153-BF94-512AB7EC53A1}"/>
              </a:ext>
            </a:extLst>
          </p:cNvPr>
          <p:cNvSpPr>
            <a:spLocks noGrp="1"/>
          </p:cNvSpPr>
          <p:nvPr>
            <p:ph type="sldNum" sz="quarter" idx="12"/>
          </p:nvPr>
        </p:nvSpPr>
        <p:spPr/>
        <p:txBody>
          <a:bodyPr/>
          <a:lstStyle/>
          <a:p>
            <a:fld id="{C48A5DB2-1872-492D-9558-3BE94990174D}" type="slidenum">
              <a:rPr lang="en-US" altLang="en-US" smtClean="0"/>
              <a:pPr/>
              <a:t>‹#›</a:t>
            </a:fld>
            <a:endParaRPr lang="en-US" altLang="en-US"/>
          </a:p>
        </p:txBody>
      </p:sp>
    </p:spTree>
    <p:extLst>
      <p:ext uri="{BB962C8B-B14F-4D97-AF65-F5344CB8AC3E}">
        <p14:creationId xmlns:p14="http://schemas.microsoft.com/office/powerpoint/2010/main" val="3948537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r>
              <a:rPr lang="en-US"/>
              <a:t>KIPHIC 2022</a:t>
            </a:r>
          </a:p>
        </p:txBody>
      </p:sp>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00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KIPHIC 2022</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47621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r>
              <a:rPr lang="en-US"/>
              <a:t>KIPHIC 2022</a:t>
            </a: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7656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KIPHIC 2022</a:t>
            </a: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77507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KIPHIC 2022</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220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KIPHIC 2022</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1507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968D-389C-D787-BB3C-0677D6261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4A3F4-0FD8-0967-28C8-98431452A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51650E-29B7-604D-A6AF-74DA2F92B2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05A30A-ACBA-56C3-137F-B012AC80B20B}"/>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81BB27D4-6823-F27A-FAE1-B67BA9369814}"/>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4234045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1802-907D-DD69-2E57-D39C296AA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9941A-EBBD-53B2-1C56-96355276F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52853-0459-AA84-B115-0B6A184DE7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73D0AE-0326-3367-C91D-573AC2136E09}"/>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AE957C6D-864F-C775-5AE2-EC44481BB23C}"/>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2675788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FD4D-F20E-A9FC-DDA8-EEEC6195B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DF051F-1382-25AC-DFB1-311C37F6F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3A62F-1430-7284-9CDB-222BA6989F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5E7868-AD1D-EE23-3F04-916728D67DF0}"/>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3ACEE638-D49B-DE83-671A-F8A310FF2969}"/>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3495992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34B6-311A-CF43-3F80-30B4FEA69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B0052-C5B7-E6E3-BF11-530976321C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954F0-7F56-C7DE-5D3F-E01AEAC511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0ECBC0-E24C-1842-A1F1-CF5473F17C4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017A8A-BE5A-C976-9761-3BED502DBC7A}"/>
              </a:ext>
            </a:extLst>
          </p:cNvPr>
          <p:cNvSpPr>
            <a:spLocks noGrp="1"/>
          </p:cNvSpPr>
          <p:nvPr>
            <p:ph type="ftr" sz="quarter" idx="11"/>
          </p:nvPr>
        </p:nvSpPr>
        <p:spPr/>
        <p:txBody>
          <a:bodyPr/>
          <a:lstStyle/>
          <a:p>
            <a:r>
              <a:rPr lang="en-US"/>
              <a:t>KIPHIC 2022</a:t>
            </a:r>
          </a:p>
        </p:txBody>
      </p:sp>
      <p:sp>
        <p:nvSpPr>
          <p:cNvPr id="7" name="Slide Number Placeholder 6">
            <a:extLst>
              <a:ext uri="{FF2B5EF4-FFF2-40B4-BE49-F238E27FC236}">
                <a16:creationId xmlns:a16="http://schemas.microsoft.com/office/drawing/2014/main" id="{CDABDFCF-8F50-0A4E-30FC-8E41D4507729}"/>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61651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AA5F-5A3B-4D88-A883-456DE23A8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D9412-5451-452C-8443-06B106989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DB8E2F-0C98-4358-ADC9-2048A2A08D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D364D-8654-4CBC-A759-54361D7E2B1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08E7993-1AEC-463E-83FE-5ADB8ABD50ED}"/>
              </a:ext>
            </a:extLst>
          </p:cNvPr>
          <p:cNvSpPr>
            <a:spLocks noGrp="1"/>
          </p:cNvSpPr>
          <p:nvPr>
            <p:ph type="ftr" sz="quarter" idx="11"/>
          </p:nvPr>
        </p:nvSpPr>
        <p:spPr/>
        <p:txBody>
          <a:bodyPr/>
          <a:lstStyle/>
          <a:p>
            <a:pPr>
              <a:defRPr/>
            </a:pPr>
            <a:r>
              <a:rPr lang="en-US"/>
              <a:t>KIPHIC 2022</a:t>
            </a:r>
          </a:p>
        </p:txBody>
      </p:sp>
      <p:sp>
        <p:nvSpPr>
          <p:cNvPr id="7" name="Slide Number Placeholder 6">
            <a:extLst>
              <a:ext uri="{FF2B5EF4-FFF2-40B4-BE49-F238E27FC236}">
                <a16:creationId xmlns:a16="http://schemas.microsoft.com/office/drawing/2014/main" id="{A20E94BC-4920-4139-A95F-558583DE9C56}"/>
              </a:ext>
            </a:extLst>
          </p:cNvPr>
          <p:cNvSpPr>
            <a:spLocks noGrp="1"/>
          </p:cNvSpPr>
          <p:nvPr>
            <p:ph type="sldNum" sz="quarter" idx="12"/>
          </p:nvPr>
        </p:nvSpPr>
        <p:spPr/>
        <p:txBody>
          <a:bodyPr/>
          <a:lstStyle/>
          <a:p>
            <a:fld id="{3AC04A6B-F5AD-4585-BA1B-FD5372903A37}" type="slidenum">
              <a:rPr lang="en-US" altLang="en-US" smtClean="0"/>
              <a:pPr/>
              <a:t>‹#›</a:t>
            </a:fld>
            <a:endParaRPr lang="en-US" altLang="en-US"/>
          </a:p>
        </p:txBody>
      </p:sp>
    </p:spTree>
    <p:extLst>
      <p:ext uri="{BB962C8B-B14F-4D97-AF65-F5344CB8AC3E}">
        <p14:creationId xmlns:p14="http://schemas.microsoft.com/office/powerpoint/2010/main" val="1959963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DFE5-0839-BFB3-6C18-3642348FB0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6FB1CB-3390-E1ED-B2BD-C9A8F015C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1B777-8718-D5A1-FC77-73F184560E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A53675-0A79-E5AF-0618-DB6D70673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87E5F2-6534-0C9B-2F38-D0CF717D06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67A19B-644B-7AC6-52D9-CC540CEE59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6F82783-8CB7-80AE-A11E-3DE6CF8D809F}"/>
              </a:ext>
            </a:extLst>
          </p:cNvPr>
          <p:cNvSpPr>
            <a:spLocks noGrp="1"/>
          </p:cNvSpPr>
          <p:nvPr>
            <p:ph type="ftr" sz="quarter" idx="11"/>
          </p:nvPr>
        </p:nvSpPr>
        <p:spPr/>
        <p:txBody>
          <a:bodyPr/>
          <a:lstStyle/>
          <a:p>
            <a:r>
              <a:rPr lang="en-US"/>
              <a:t>KIPHIC 2022</a:t>
            </a:r>
          </a:p>
        </p:txBody>
      </p:sp>
      <p:sp>
        <p:nvSpPr>
          <p:cNvPr id="9" name="Slide Number Placeholder 8">
            <a:extLst>
              <a:ext uri="{FF2B5EF4-FFF2-40B4-BE49-F238E27FC236}">
                <a16:creationId xmlns:a16="http://schemas.microsoft.com/office/drawing/2014/main" id="{67E4BEF1-F7C0-E7C9-8C05-C11648527B6A}"/>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206878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66F1-2A3D-25FF-5F3D-61619DB9DF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0B030-E520-141F-CDA7-C72531FBB81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A2B22A4-0670-DFB6-E16F-7B73395179CE}"/>
              </a:ext>
            </a:extLst>
          </p:cNvPr>
          <p:cNvSpPr>
            <a:spLocks noGrp="1"/>
          </p:cNvSpPr>
          <p:nvPr>
            <p:ph type="ftr" sz="quarter" idx="11"/>
          </p:nvPr>
        </p:nvSpPr>
        <p:spPr/>
        <p:txBody>
          <a:bodyPr/>
          <a:lstStyle/>
          <a:p>
            <a:r>
              <a:rPr lang="en-US"/>
              <a:t>KIPHIC 2022</a:t>
            </a:r>
          </a:p>
        </p:txBody>
      </p:sp>
      <p:sp>
        <p:nvSpPr>
          <p:cNvPr id="5" name="Slide Number Placeholder 4">
            <a:extLst>
              <a:ext uri="{FF2B5EF4-FFF2-40B4-BE49-F238E27FC236}">
                <a16:creationId xmlns:a16="http://schemas.microsoft.com/office/drawing/2014/main" id="{BD46BDBB-C439-B22D-9E41-BB50CF87D90B}"/>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16735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AB2FC-071E-405D-3B2F-11C58069FF6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E28282F-7C9C-8A31-CC73-EACDC6DB2C18}"/>
              </a:ext>
            </a:extLst>
          </p:cNvPr>
          <p:cNvSpPr>
            <a:spLocks noGrp="1"/>
          </p:cNvSpPr>
          <p:nvPr>
            <p:ph type="ftr" sz="quarter" idx="11"/>
          </p:nvPr>
        </p:nvSpPr>
        <p:spPr/>
        <p:txBody>
          <a:bodyPr/>
          <a:lstStyle/>
          <a:p>
            <a:r>
              <a:rPr lang="en-US"/>
              <a:t>KIPHIC 2022</a:t>
            </a:r>
          </a:p>
        </p:txBody>
      </p:sp>
      <p:sp>
        <p:nvSpPr>
          <p:cNvPr id="4" name="Slide Number Placeholder 3">
            <a:extLst>
              <a:ext uri="{FF2B5EF4-FFF2-40B4-BE49-F238E27FC236}">
                <a16:creationId xmlns:a16="http://schemas.microsoft.com/office/drawing/2014/main" id="{D91A057F-6B77-6FBF-2DC5-C2A33F7F6F1D}"/>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269181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1AD3-85C6-DA41-3B52-D7D38ECBB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1CF14C-1B09-094D-A47D-DC7C099BC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D9CA30-5863-B05F-9C28-CE7C37F1A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0E360-D091-5142-DF80-E0F7EFF922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6EFEFA-BB4E-3689-9326-0958BFDBFA82}"/>
              </a:ext>
            </a:extLst>
          </p:cNvPr>
          <p:cNvSpPr>
            <a:spLocks noGrp="1"/>
          </p:cNvSpPr>
          <p:nvPr>
            <p:ph type="ftr" sz="quarter" idx="11"/>
          </p:nvPr>
        </p:nvSpPr>
        <p:spPr/>
        <p:txBody>
          <a:bodyPr/>
          <a:lstStyle/>
          <a:p>
            <a:r>
              <a:rPr lang="en-US"/>
              <a:t>KIPHIC 2022</a:t>
            </a:r>
          </a:p>
        </p:txBody>
      </p:sp>
      <p:sp>
        <p:nvSpPr>
          <p:cNvPr id="7" name="Slide Number Placeholder 6">
            <a:extLst>
              <a:ext uri="{FF2B5EF4-FFF2-40B4-BE49-F238E27FC236}">
                <a16:creationId xmlns:a16="http://schemas.microsoft.com/office/drawing/2014/main" id="{2680FE0D-2193-A8EF-A510-E6E46B8001BA}"/>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3086318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0B77-071C-83EE-8D44-390437F97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B8385-4D95-D739-BD33-29AD20B60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05711B-5847-F497-5737-25B1215B6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99F53-6D53-BFAB-7DFF-AB499580C9F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B16205-2C55-C1DD-6109-608BFC3F742C}"/>
              </a:ext>
            </a:extLst>
          </p:cNvPr>
          <p:cNvSpPr>
            <a:spLocks noGrp="1"/>
          </p:cNvSpPr>
          <p:nvPr>
            <p:ph type="ftr" sz="quarter" idx="11"/>
          </p:nvPr>
        </p:nvSpPr>
        <p:spPr/>
        <p:txBody>
          <a:bodyPr/>
          <a:lstStyle/>
          <a:p>
            <a:r>
              <a:rPr lang="en-US"/>
              <a:t>KIPHIC 2022</a:t>
            </a:r>
          </a:p>
        </p:txBody>
      </p:sp>
      <p:sp>
        <p:nvSpPr>
          <p:cNvPr id="7" name="Slide Number Placeholder 6">
            <a:extLst>
              <a:ext uri="{FF2B5EF4-FFF2-40B4-BE49-F238E27FC236}">
                <a16:creationId xmlns:a16="http://schemas.microsoft.com/office/drawing/2014/main" id="{E970014B-4E40-48DD-2600-8763CFE9B07D}"/>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2182073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261E-147A-81CF-25F1-8CDFADA08B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ABCC13-020D-C2E4-5F6D-55484C59FE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C9B42-BA41-AA09-FE4A-409EB1B643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F5948B-D370-8DB9-2C6D-CB8AF4E475EF}"/>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0EF9E95F-BE1D-31FC-1721-514418661476}"/>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1949175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3E3EC-5657-C584-E759-371478F9E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7D3BC-6B04-01F6-7E93-CDD1AFE1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22701-FC0B-C1CE-E809-12E5FBFA2A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3220C3C-6583-D6D0-3D8E-24830FF8BF35}"/>
              </a:ext>
            </a:extLst>
          </p:cNvPr>
          <p:cNvSpPr>
            <a:spLocks noGrp="1"/>
          </p:cNvSpPr>
          <p:nvPr>
            <p:ph type="ftr" sz="quarter" idx="11"/>
          </p:nvPr>
        </p:nvSpPr>
        <p:spPr/>
        <p:txBody>
          <a:bodyPr/>
          <a:lstStyle/>
          <a:p>
            <a:r>
              <a:rPr lang="en-US"/>
              <a:t>KIPHIC 2022</a:t>
            </a:r>
          </a:p>
        </p:txBody>
      </p:sp>
      <p:sp>
        <p:nvSpPr>
          <p:cNvPr id="6" name="Slide Number Placeholder 5">
            <a:extLst>
              <a:ext uri="{FF2B5EF4-FFF2-40B4-BE49-F238E27FC236}">
                <a16:creationId xmlns:a16="http://schemas.microsoft.com/office/drawing/2014/main" id="{D6EFEFB0-E483-56D1-C61A-6B1B8F4701D4}"/>
              </a:ext>
            </a:extLst>
          </p:cNvPr>
          <p:cNvSpPr>
            <a:spLocks noGrp="1"/>
          </p:cNvSpPr>
          <p:nvPr>
            <p:ph type="sldNum" sz="quarter" idx="12"/>
          </p:nvPr>
        </p:nvSpPr>
        <p:spPr/>
        <p:txBody>
          <a:bodyPr/>
          <a:lstStyle/>
          <a:p>
            <a:fld id="{C4F05FCF-6C95-4CD5-B5D9-272B299E7478}" type="slidenum">
              <a:rPr lang="en-US" smtClean="0"/>
              <a:t>‹#›</a:t>
            </a:fld>
            <a:endParaRPr lang="en-US"/>
          </a:p>
        </p:txBody>
      </p:sp>
    </p:spTree>
    <p:extLst>
      <p:ext uri="{BB962C8B-B14F-4D97-AF65-F5344CB8AC3E}">
        <p14:creationId xmlns:p14="http://schemas.microsoft.com/office/powerpoint/2010/main" val="3481215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r>
              <a:rPr lang="en-US"/>
              <a:t>KIPHIC 2021</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6796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a:t>KIPHIC 2021</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0190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KIPHIC 2021</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3779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492-FB08-410C-B263-F0AB893D5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C9D35-323D-477D-9A7D-7D31B8084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F5565-FCCF-48F6-AA1F-DE8B217C8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8D92EC-2DA7-46CA-B765-9D729CE4C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0564F-C70A-41F0-A534-1EDA91129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19566-EAEC-412B-91C4-4B088467DFD6}"/>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B04C081E-993E-4F58-9CB6-8A36E124F856}"/>
              </a:ext>
            </a:extLst>
          </p:cNvPr>
          <p:cNvSpPr>
            <a:spLocks noGrp="1"/>
          </p:cNvSpPr>
          <p:nvPr>
            <p:ph type="ftr" sz="quarter" idx="11"/>
          </p:nvPr>
        </p:nvSpPr>
        <p:spPr/>
        <p:txBody>
          <a:bodyPr/>
          <a:lstStyle/>
          <a:p>
            <a:pPr>
              <a:defRPr/>
            </a:pPr>
            <a:r>
              <a:rPr lang="en-US"/>
              <a:t>KIPHIC 2022</a:t>
            </a:r>
          </a:p>
        </p:txBody>
      </p:sp>
      <p:sp>
        <p:nvSpPr>
          <p:cNvPr id="9" name="Slide Number Placeholder 8">
            <a:extLst>
              <a:ext uri="{FF2B5EF4-FFF2-40B4-BE49-F238E27FC236}">
                <a16:creationId xmlns:a16="http://schemas.microsoft.com/office/drawing/2014/main" id="{69314A92-14AC-498A-B58A-F96EDB4CF07D}"/>
              </a:ext>
            </a:extLst>
          </p:cNvPr>
          <p:cNvSpPr>
            <a:spLocks noGrp="1"/>
          </p:cNvSpPr>
          <p:nvPr>
            <p:ph type="sldNum" sz="quarter" idx="12"/>
          </p:nvPr>
        </p:nvSpPr>
        <p:spPr/>
        <p:txBody>
          <a:bodyPr/>
          <a:lstStyle/>
          <a:p>
            <a:fld id="{AE0E69BA-8BF3-4974-A047-94F0CE173CEE}" type="slidenum">
              <a:rPr lang="en-US" altLang="en-US" smtClean="0"/>
              <a:pPr/>
              <a:t>‹#›</a:t>
            </a:fld>
            <a:endParaRPr lang="en-US" altLang="en-US"/>
          </a:p>
        </p:txBody>
      </p:sp>
    </p:spTree>
    <p:extLst>
      <p:ext uri="{BB962C8B-B14F-4D97-AF65-F5344CB8AC3E}">
        <p14:creationId xmlns:p14="http://schemas.microsoft.com/office/powerpoint/2010/main" val="2162527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a:t>KIPHIC 2021</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00526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KIPHIC 2021</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46289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a:t>KIPHIC 2021</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0475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KIPHIC 2021</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0295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KIPHIC 2021</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4232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a:t>KIPHIC 2021</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4794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a:t>KIPHIC 2021</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1242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r>
              <a:rPr lang="en-US"/>
              <a:t>KIPHIC 2021</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95678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r>
              <a:rPr lang="en-US"/>
              <a:t>KIPHIC 2021</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04602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002D-85D3-4CC7-B414-7CF813C6AD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8AAF4-C89A-40CE-819E-2CC2481AD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724C47-507C-4FF7-8689-A0C8D94392CD}"/>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A7F5376E-3481-4D4B-B37C-E85599F63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FB513-77E9-4FA6-8E3F-7D1C98D124A1}"/>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224856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FDCA-A3A5-4726-BF5B-5A2B6ABEBA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45FF1-7CB6-4B63-A113-C979920BD498}"/>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1F104D0C-3D0A-44BB-B9E8-76C37D2517F8}"/>
              </a:ext>
            </a:extLst>
          </p:cNvPr>
          <p:cNvSpPr>
            <a:spLocks noGrp="1"/>
          </p:cNvSpPr>
          <p:nvPr>
            <p:ph type="ftr" sz="quarter" idx="11"/>
          </p:nvPr>
        </p:nvSpPr>
        <p:spPr/>
        <p:txBody>
          <a:bodyPr/>
          <a:lstStyle/>
          <a:p>
            <a:pPr>
              <a:defRPr/>
            </a:pPr>
            <a:r>
              <a:rPr lang="en-US"/>
              <a:t>KIPHIC 2022</a:t>
            </a:r>
          </a:p>
        </p:txBody>
      </p:sp>
      <p:sp>
        <p:nvSpPr>
          <p:cNvPr id="5" name="Slide Number Placeholder 4">
            <a:extLst>
              <a:ext uri="{FF2B5EF4-FFF2-40B4-BE49-F238E27FC236}">
                <a16:creationId xmlns:a16="http://schemas.microsoft.com/office/drawing/2014/main" id="{D73AF914-E952-43F0-BF1C-17C3512E00C6}"/>
              </a:ext>
            </a:extLst>
          </p:cNvPr>
          <p:cNvSpPr>
            <a:spLocks noGrp="1"/>
          </p:cNvSpPr>
          <p:nvPr>
            <p:ph type="sldNum" sz="quarter" idx="12"/>
          </p:nvPr>
        </p:nvSpPr>
        <p:spPr/>
        <p:txBody>
          <a:bodyPr/>
          <a:lstStyle/>
          <a:p>
            <a:fld id="{0A2EDB2B-47AD-4602-A455-8821A6DD4450}" type="slidenum">
              <a:rPr lang="en-US" altLang="en-US" smtClean="0"/>
              <a:pPr/>
              <a:t>‹#›</a:t>
            </a:fld>
            <a:endParaRPr lang="en-US" altLang="en-US"/>
          </a:p>
        </p:txBody>
      </p:sp>
    </p:spTree>
    <p:extLst>
      <p:ext uri="{BB962C8B-B14F-4D97-AF65-F5344CB8AC3E}">
        <p14:creationId xmlns:p14="http://schemas.microsoft.com/office/powerpoint/2010/main" val="1877474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BB8F-D6B4-4625-B2AA-5A2DD2431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95B1F-1C6B-499E-80B7-E4A0AF837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F59E1-5B30-4943-8001-8710C4CF7104}"/>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4E7F4B18-2508-4BDA-BD6D-5A6099B55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210B0-6B31-4940-A6F4-2468FA95149E}"/>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240799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CE5B-8006-4146-A65E-194DE30EB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AE8FE6-6D1B-40EF-9EFD-5AF6FF7AF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D415DF-B887-4827-9695-010494AF7B8F}"/>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05982A76-F91F-42DA-B840-AC296E3A6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07FB-4DCE-496E-9126-D3ECE329FE1F}"/>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364369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59AA-D2DE-4C47-9E55-543867673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69C19-ECA9-46B9-896A-28FBD9948D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6A55B-0028-4FD7-BB05-7AA731A31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7A36F4-FB41-46EC-94BB-C2C0D12F5EC3}"/>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6" name="Footer Placeholder 5">
            <a:extLst>
              <a:ext uri="{FF2B5EF4-FFF2-40B4-BE49-F238E27FC236}">
                <a16:creationId xmlns:a16="http://schemas.microsoft.com/office/drawing/2014/main" id="{0E59183F-9094-4B27-9719-8B4F29D4F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CC3A8-31E2-4240-A5FF-9A86A8792038}"/>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3297658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5649-4A44-4A45-8492-979F24742A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10229-9ED2-4C91-9EF9-C13A0D9EA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577E2-A090-4AE5-AC07-DCEC156379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6EE3A-8FC9-4A61-90F1-40414E51D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41454-513D-499F-AE40-4CA395CEC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8BD050-D290-41AD-A8FA-B2FFD307439F}"/>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8" name="Footer Placeholder 7">
            <a:extLst>
              <a:ext uri="{FF2B5EF4-FFF2-40B4-BE49-F238E27FC236}">
                <a16:creationId xmlns:a16="http://schemas.microsoft.com/office/drawing/2014/main" id="{05F5DD81-273E-4E9A-B748-48797B7900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8EA16-6712-411C-B744-0F056B83721B}"/>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3145499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2D36-7C98-4A42-8085-1740CC506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2EDC5-1FD1-455E-BAC4-741CB713E19F}"/>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4" name="Footer Placeholder 3">
            <a:extLst>
              <a:ext uri="{FF2B5EF4-FFF2-40B4-BE49-F238E27FC236}">
                <a16:creationId xmlns:a16="http://schemas.microsoft.com/office/drawing/2014/main" id="{47432A84-1D92-419D-8294-FA0890D0A9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6676A-4D49-4C4C-8099-4E7698B73E16}"/>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1719662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D92D6-61FE-447B-B238-1FB2E182A84B}"/>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3" name="Footer Placeholder 2">
            <a:extLst>
              <a:ext uri="{FF2B5EF4-FFF2-40B4-BE49-F238E27FC236}">
                <a16:creationId xmlns:a16="http://schemas.microsoft.com/office/drawing/2014/main" id="{44992119-9C90-47E1-863A-98968B6B34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299AE9-B40B-4C31-A5AB-977A83F4D449}"/>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2548747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A782-3A98-44F9-9167-7E091682C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4D057-CF0E-4D62-9A2E-8FEE32842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4A84F-F718-4886-B435-B41228529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2A4D1-757F-457C-92B3-6D3D0B83D4C8}"/>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6" name="Footer Placeholder 5">
            <a:extLst>
              <a:ext uri="{FF2B5EF4-FFF2-40B4-BE49-F238E27FC236}">
                <a16:creationId xmlns:a16="http://schemas.microsoft.com/office/drawing/2014/main" id="{92430B78-2F80-4E64-AC89-9AA1F040A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C1E67-6CB2-403C-9018-78351560DD17}"/>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3183474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E7FC-A5FF-4358-A36E-71F88B284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1D5E7F-B3B0-4EEF-8B86-A5BAD1672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34BF2C-2787-408D-B5E9-A4C22E827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B0321-9F20-4812-B584-911712B59AB4}"/>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6" name="Footer Placeholder 5">
            <a:extLst>
              <a:ext uri="{FF2B5EF4-FFF2-40B4-BE49-F238E27FC236}">
                <a16:creationId xmlns:a16="http://schemas.microsoft.com/office/drawing/2014/main" id="{600D08B2-870F-4909-A9FD-27AD2EBF7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D317E-1D2E-4CB8-A804-D18EFC96575E}"/>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1109470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598D-C618-4D20-8B98-B005B720E8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0AA3B-EABE-454C-A09A-D09606B06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69D0C-0B28-45A7-A17F-18A85B799F5D}"/>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BA37E3A0-FCB6-463D-8736-72AFC22A5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FEED2-6233-4565-8ADE-AFE1A79DFCFB}"/>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2257932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145AE-7DCB-4909-9E43-6FB5FC659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07F18-0A0D-414D-937C-8EE788E0D3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283-8AF9-475E-B694-F732766DD749}"/>
              </a:ext>
            </a:extLst>
          </p:cNvPr>
          <p:cNvSpPr>
            <a:spLocks noGrp="1"/>
          </p:cNvSpPr>
          <p:nvPr>
            <p:ph type="dt" sz="half" idx="10"/>
          </p:nvPr>
        </p:nvSpPr>
        <p:spPr/>
        <p:txBody>
          <a:body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E9027677-2070-4B7C-9058-413F37FA4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8270E-B354-4D18-9781-4AB155EBDB4A}"/>
              </a:ext>
            </a:extLst>
          </p:cNvPr>
          <p:cNvSpPr>
            <a:spLocks noGrp="1"/>
          </p:cNvSpPr>
          <p:nvPr>
            <p:ph type="sldNum" sz="quarter" idx="12"/>
          </p:nvPr>
        </p:nvSpPr>
        <p:spPr/>
        <p:txBody>
          <a:bodyPr/>
          <a:lstStyle/>
          <a:p>
            <a:fld id="{13ACB5A2-4A34-4CC5-82E5-EA9323C013CB}" type="slidenum">
              <a:rPr lang="en-US" smtClean="0"/>
              <a:t>‹#›</a:t>
            </a:fld>
            <a:endParaRPr lang="en-US"/>
          </a:p>
        </p:txBody>
      </p:sp>
    </p:spTree>
    <p:extLst>
      <p:ext uri="{BB962C8B-B14F-4D97-AF65-F5344CB8AC3E}">
        <p14:creationId xmlns:p14="http://schemas.microsoft.com/office/powerpoint/2010/main" val="208481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E63AA-5918-4D95-98C8-9F9807FE63BE}"/>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FD593CF4-2330-4607-84CC-67BCBEC139ED}"/>
              </a:ext>
            </a:extLst>
          </p:cNvPr>
          <p:cNvSpPr>
            <a:spLocks noGrp="1"/>
          </p:cNvSpPr>
          <p:nvPr>
            <p:ph type="ftr" sz="quarter" idx="11"/>
          </p:nvPr>
        </p:nvSpPr>
        <p:spPr/>
        <p:txBody>
          <a:bodyPr/>
          <a:lstStyle/>
          <a:p>
            <a:pPr>
              <a:defRPr/>
            </a:pPr>
            <a:r>
              <a:rPr lang="en-US"/>
              <a:t>KIPHIC 2022</a:t>
            </a:r>
          </a:p>
        </p:txBody>
      </p:sp>
      <p:sp>
        <p:nvSpPr>
          <p:cNvPr id="4" name="Slide Number Placeholder 3">
            <a:extLst>
              <a:ext uri="{FF2B5EF4-FFF2-40B4-BE49-F238E27FC236}">
                <a16:creationId xmlns:a16="http://schemas.microsoft.com/office/drawing/2014/main" id="{65814388-24A8-4711-BB83-5C8255EBB073}"/>
              </a:ext>
            </a:extLst>
          </p:cNvPr>
          <p:cNvSpPr>
            <a:spLocks noGrp="1"/>
          </p:cNvSpPr>
          <p:nvPr>
            <p:ph type="sldNum" sz="quarter" idx="12"/>
          </p:nvPr>
        </p:nvSpPr>
        <p:spPr/>
        <p:txBody>
          <a:bodyPr/>
          <a:lstStyle/>
          <a:p>
            <a:fld id="{E896392C-95EC-4C7D-9ABC-65A9B723F4A6}" type="slidenum">
              <a:rPr lang="en-US" altLang="en-US" smtClean="0"/>
              <a:pPr/>
              <a:t>‹#›</a:t>
            </a:fld>
            <a:endParaRPr lang="en-US" altLang="en-US"/>
          </a:p>
        </p:txBody>
      </p:sp>
    </p:spTree>
    <p:extLst>
      <p:ext uri="{BB962C8B-B14F-4D97-AF65-F5344CB8AC3E}">
        <p14:creationId xmlns:p14="http://schemas.microsoft.com/office/powerpoint/2010/main" val="7501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02FA-5DC5-4A3B-87DC-3D9CBA460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500E8A-A290-4446-8A1F-1559D6342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EEA380-BA99-4D72-A458-75C7E730F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92C47-FB77-4677-BF9B-7F89F93CAB3E}"/>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EBDCE6E-5FAA-40CA-A16F-ECFD691CA12B}"/>
              </a:ext>
            </a:extLst>
          </p:cNvPr>
          <p:cNvSpPr>
            <a:spLocks noGrp="1"/>
          </p:cNvSpPr>
          <p:nvPr>
            <p:ph type="ftr" sz="quarter" idx="11"/>
          </p:nvPr>
        </p:nvSpPr>
        <p:spPr/>
        <p:txBody>
          <a:bodyPr/>
          <a:lstStyle/>
          <a:p>
            <a:pPr>
              <a:defRPr/>
            </a:pPr>
            <a:r>
              <a:rPr lang="en-US"/>
              <a:t>KIPHIC 2022</a:t>
            </a:r>
          </a:p>
        </p:txBody>
      </p:sp>
      <p:sp>
        <p:nvSpPr>
          <p:cNvPr id="7" name="Slide Number Placeholder 6">
            <a:extLst>
              <a:ext uri="{FF2B5EF4-FFF2-40B4-BE49-F238E27FC236}">
                <a16:creationId xmlns:a16="http://schemas.microsoft.com/office/drawing/2014/main" id="{671988A5-F6AD-4AD5-B7E2-731190A3F10C}"/>
              </a:ext>
            </a:extLst>
          </p:cNvPr>
          <p:cNvSpPr>
            <a:spLocks noGrp="1"/>
          </p:cNvSpPr>
          <p:nvPr>
            <p:ph type="sldNum" sz="quarter" idx="12"/>
          </p:nvPr>
        </p:nvSpPr>
        <p:spPr/>
        <p:txBody>
          <a:bodyPr/>
          <a:lstStyle/>
          <a:p>
            <a:fld id="{B631F5D8-13D6-464F-826D-FE57FCCC5E70}" type="slidenum">
              <a:rPr lang="en-US" altLang="en-US" smtClean="0"/>
              <a:pPr/>
              <a:t>‹#›</a:t>
            </a:fld>
            <a:endParaRPr lang="en-US" altLang="en-US"/>
          </a:p>
        </p:txBody>
      </p:sp>
    </p:spTree>
    <p:extLst>
      <p:ext uri="{BB962C8B-B14F-4D97-AF65-F5344CB8AC3E}">
        <p14:creationId xmlns:p14="http://schemas.microsoft.com/office/powerpoint/2010/main" val="26593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56A8-DB02-4CC8-BD37-527F149A8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DAB11-692A-42CE-A668-80DF61641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509B22-6046-4738-81E4-D9DF1F7B1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EE095-132D-499D-8738-CCDD55C3B8B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78CFFB8-3F50-4604-B7C1-ECA4925D3764}"/>
              </a:ext>
            </a:extLst>
          </p:cNvPr>
          <p:cNvSpPr>
            <a:spLocks noGrp="1"/>
          </p:cNvSpPr>
          <p:nvPr>
            <p:ph type="ftr" sz="quarter" idx="11"/>
          </p:nvPr>
        </p:nvSpPr>
        <p:spPr/>
        <p:txBody>
          <a:bodyPr/>
          <a:lstStyle/>
          <a:p>
            <a:pPr>
              <a:defRPr/>
            </a:pPr>
            <a:r>
              <a:rPr lang="en-US"/>
              <a:t>KIPHIC 2022</a:t>
            </a:r>
          </a:p>
        </p:txBody>
      </p:sp>
      <p:sp>
        <p:nvSpPr>
          <p:cNvPr id="7" name="Slide Number Placeholder 6">
            <a:extLst>
              <a:ext uri="{FF2B5EF4-FFF2-40B4-BE49-F238E27FC236}">
                <a16:creationId xmlns:a16="http://schemas.microsoft.com/office/drawing/2014/main" id="{8678707D-828D-4FD4-8CE0-BA3C3D21E57B}"/>
              </a:ext>
            </a:extLst>
          </p:cNvPr>
          <p:cNvSpPr>
            <a:spLocks noGrp="1"/>
          </p:cNvSpPr>
          <p:nvPr>
            <p:ph type="sldNum" sz="quarter" idx="12"/>
          </p:nvPr>
        </p:nvSpPr>
        <p:spPr/>
        <p:txBody>
          <a:bodyPr/>
          <a:lstStyle/>
          <a:p>
            <a:fld id="{296EC286-EEB2-4FB6-A580-2B6B5D84872E}" type="slidenum">
              <a:rPr lang="en-US" altLang="en-US" smtClean="0"/>
              <a:pPr/>
              <a:t>‹#›</a:t>
            </a:fld>
            <a:endParaRPr lang="en-US" altLang="en-US"/>
          </a:p>
        </p:txBody>
      </p:sp>
    </p:spTree>
    <p:extLst>
      <p:ext uri="{BB962C8B-B14F-4D97-AF65-F5344CB8AC3E}">
        <p14:creationId xmlns:p14="http://schemas.microsoft.com/office/powerpoint/2010/main" val="244026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0F50-BE97-48B6-9864-B08620332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F5F3D-D88B-42A9-BC00-802FBC327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9F10A-F50F-4D4F-AF5E-E61D7ED25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6EECF0-E503-4A7B-9A7C-CD737D40B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KIPHIC 2022</a:t>
            </a:r>
          </a:p>
        </p:txBody>
      </p:sp>
      <p:sp>
        <p:nvSpPr>
          <p:cNvPr id="6" name="Slide Number Placeholder 5">
            <a:extLst>
              <a:ext uri="{FF2B5EF4-FFF2-40B4-BE49-F238E27FC236}">
                <a16:creationId xmlns:a16="http://schemas.microsoft.com/office/drawing/2014/main" id="{5532F570-94CE-4599-9C7C-72D83194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52558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KIPHIC 2022</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319538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KIPHIC 2022</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52295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FE7DF-57EF-20A6-FFE8-055DDA457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A052BA-65B7-496F-ECFF-8E59D4E7B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17FDA-CE21-980B-BA05-4C85ACCEE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565AFB-D2DC-9F97-2211-31ECBAE63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KIPHIC 2022</a:t>
            </a:r>
          </a:p>
        </p:txBody>
      </p:sp>
      <p:sp>
        <p:nvSpPr>
          <p:cNvPr id="6" name="Slide Number Placeholder 5">
            <a:extLst>
              <a:ext uri="{FF2B5EF4-FFF2-40B4-BE49-F238E27FC236}">
                <a16:creationId xmlns:a16="http://schemas.microsoft.com/office/drawing/2014/main" id="{B0A5ACA8-DC21-D4FD-3E21-1AEE601DB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05FCF-6C95-4CD5-B5D9-272B299E7478}" type="slidenum">
              <a:rPr lang="en-US" smtClean="0"/>
              <a:t>‹#›</a:t>
            </a:fld>
            <a:endParaRPr lang="en-US"/>
          </a:p>
        </p:txBody>
      </p:sp>
    </p:spTree>
    <p:extLst>
      <p:ext uri="{BB962C8B-B14F-4D97-AF65-F5344CB8AC3E}">
        <p14:creationId xmlns:p14="http://schemas.microsoft.com/office/powerpoint/2010/main" val="42383733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KIPHIC 2021</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961593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sldNum="0" hdr="0" dt="0"/>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678A4-2761-4DD1-86F2-75DF2831F7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6EF2F-A63E-488F-99B7-83F1C29E5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1C2C3-12E0-49F4-8E31-9F4DC2495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A68A0-E7B0-4C39-B72F-5B1E6E7D1482}" type="datetimeFigureOut">
              <a:rPr lang="en-US" smtClean="0"/>
              <a:t>10/5/22</a:t>
            </a:fld>
            <a:endParaRPr lang="en-US"/>
          </a:p>
        </p:txBody>
      </p:sp>
      <p:sp>
        <p:nvSpPr>
          <p:cNvPr id="5" name="Footer Placeholder 4">
            <a:extLst>
              <a:ext uri="{FF2B5EF4-FFF2-40B4-BE49-F238E27FC236}">
                <a16:creationId xmlns:a16="http://schemas.microsoft.com/office/drawing/2014/main" id="{0330A431-7003-48E7-A2BC-99BA44AAE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FDEB4-C3CB-439E-9886-B55749A4D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CB5A2-4A34-4CC5-82E5-EA9323C013CB}" type="slidenum">
              <a:rPr lang="en-US" smtClean="0"/>
              <a:t>‹#›</a:t>
            </a:fld>
            <a:endParaRPr lang="en-US"/>
          </a:p>
        </p:txBody>
      </p:sp>
    </p:spTree>
    <p:extLst>
      <p:ext uri="{BB962C8B-B14F-4D97-AF65-F5344CB8AC3E}">
        <p14:creationId xmlns:p14="http://schemas.microsoft.com/office/powerpoint/2010/main" val="9004980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7597-16CE-7D8E-15E9-68F8830C577A}"/>
              </a:ext>
            </a:extLst>
          </p:cNvPr>
          <p:cNvSpPr>
            <a:spLocks noGrp="1"/>
          </p:cNvSpPr>
          <p:nvPr>
            <p:ph type="ctrTitle"/>
          </p:nvPr>
        </p:nvSpPr>
        <p:spPr/>
        <p:txBody>
          <a:bodyPr anchor="b">
            <a:normAutofit fontScale="90000"/>
          </a:bodyPr>
          <a:lstStyle/>
          <a:p>
            <a:r>
              <a:rPr lang="en-US" sz="4600" b="1" i="0">
                <a:effectLst/>
              </a:rPr>
              <a:t>Promoting Positive, Effective, &amp; Authentic SILC Member Engagement - Decentralized Value-Based Teaming &amp; Peer Support</a:t>
            </a:r>
            <a:endParaRPr lang="en-US" sz="4600"/>
          </a:p>
        </p:txBody>
      </p:sp>
      <p:sp>
        <p:nvSpPr>
          <p:cNvPr id="3" name="Subtitle 2">
            <a:extLst>
              <a:ext uri="{FF2B5EF4-FFF2-40B4-BE49-F238E27FC236}">
                <a16:creationId xmlns:a16="http://schemas.microsoft.com/office/drawing/2014/main" id="{584CBC1D-5FEB-EF93-073D-3DA4403945FA}"/>
              </a:ext>
            </a:extLst>
          </p:cNvPr>
          <p:cNvSpPr>
            <a:spLocks noGrp="1"/>
          </p:cNvSpPr>
          <p:nvPr>
            <p:ph type="subTitle" idx="1"/>
          </p:nvPr>
        </p:nvSpPr>
        <p:spPr>
          <a:xfrm>
            <a:off x="1524000" y="4497858"/>
            <a:ext cx="9144000" cy="759941"/>
          </a:xfrm>
        </p:spPr>
        <p:txBody>
          <a:bodyPr anchor="t">
            <a:normAutofit/>
          </a:bodyPr>
          <a:lstStyle/>
          <a:p>
            <a:r>
              <a:rPr lang="en-US" sz="1700" dirty="0"/>
              <a:t>Brooke Wilson - Executive Director Oregon State Independent Living Council</a:t>
            </a:r>
          </a:p>
          <a:p>
            <a:r>
              <a:rPr lang="en-US" sz="1700" dirty="0"/>
              <a:t> Mikayla McHenry  - Kansas Institute for Positive Healthy Inclusive Communities</a:t>
            </a:r>
          </a:p>
        </p:txBody>
      </p:sp>
      <p:sp>
        <p:nvSpPr>
          <p:cNvPr id="8" name="Footer Placeholder 3">
            <a:extLst>
              <a:ext uri="{FF2B5EF4-FFF2-40B4-BE49-F238E27FC236}">
                <a16:creationId xmlns:a16="http://schemas.microsoft.com/office/drawing/2014/main" id="{4130EA8D-4852-A103-BC07-722B22C5B15D}"/>
              </a:ext>
            </a:extLst>
          </p:cNvPr>
          <p:cNvSpPr>
            <a:spLocks noGrp="1"/>
          </p:cNvSpPr>
          <p:nvPr>
            <p:ph type="ftr" sz="quarter" idx="11"/>
          </p:nvPr>
        </p:nvSpPr>
        <p:spPr/>
        <p:txBody>
          <a:bodyPr/>
          <a:lstStyle/>
          <a:p>
            <a:pPr>
              <a:spcAft>
                <a:spcPts val="600"/>
              </a:spcAft>
            </a:pPr>
            <a:r>
              <a:rPr lang="en-US"/>
              <a:t>KIPHIC, 2021</a:t>
            </a:r>
          </a:p>
        </p:txBody>
      </p:sp>
    </p:spTree>
    <p:extLst>
      <p:ext uri="{BB962C8B-B14F-4D97-AF65-F5344CB8AC3E}">
        <p14:creationId xmlns:p14="http://schemas.microsoft.com/office/powerpoint/2010/main" val="38303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a:t>
            </a:r>
            <a:endParaRPr lang="en-US" sz="4000" dirty="0"/>
          </a:p>
        </p:txBody>
      </p:sp>
      <p:sp>
        <p:nvSpPr>
          <p:cNvPr id="8" name="Content Placeholder 7">
            <a:extLst>
              <a:ext uri="{FF2B5EF4-FFF2-40B4-BE49-F238E27FC236}">
                <a16:creationId xmlns:a16="http://schemas.microsoft.com/office/drawing/2014/main" id="{364C807F-90F1-40C2-D93B-93C84FB76497}"/>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40BAD2"/>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Clarify &amp; Enhance Shared IL Network Value-Related Expectations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Develop shared IL Network Values</a:t>
            </a:r>
          </a:p>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Use PET Positive Practices to: Teach, Reinforce, Provide Constructive Feedback</a:t>
            </a:r>
          </a:p>
        </p:txBody>
      </p:sp>
      <p:sp>
        <p:nvSpPr>
          <p:cNvPr id="4" name="Footer Placeholder 3">
            <a:extLst>
              <a:ext uri="{FF2B5EF4-FFF2-40B4-BE49-F238E27FC236}">
                <a16:creationId xmlns:a16="http://schemas.microsoft.com/office/drawing/2014/main" id="{F76BCC87-7174-E923-6901-E6CF937C6F5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47984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64F3-0811-955F-19EA-F397E6D2B908}"/>
              </a:ext>
            </a:extLst>
          </p:cNvPr>
          <p:cNvSpPr>
            <a:spLocks noGrp="1"/>
          </p:cNvSpPr>
          <p:nvPr>
            <p:ph type="title"/>
          </p:nvPr>
        </p:nvSpPr>
        <p:spPr/>
        <p:txBody>
          <a:bodyPr/>
          <a:lstStyle/>
          <a:p>
            <a:r>
              <a:rPr lang="en-US" b="1" dirty="0"/>
              <a:t>Authentic collaborative vision and action plan</a:t>
            </a:r>
          </a:p>
        </p:txBody>
      </p:sp>
      <p:sp>
        <p:nvSpPr>
          <p:cNvPr id="4" name="Footer Placeholder 3">
            <a:extLst>
              <a:ext uri="{FF2B5EF4-FFF2-40B4-BE49-F238E27FC236}">
                <a16:creationId xmlns:a16="http://schemas.microsoft.com/office/drawing/2014/main" id="{E3BA1DB8-E41B-92E3-BC5B-272E58D54008}"/>
              </a:ext>
            </a:extLst>
          </p:cNvPr>
          <p:cNvSpPr>
            <a:spLocks noGrp="1"/>
          </p:cNvSpPr>
          <p:nvPr>
            <p:ph type="ftr" sz="quarter" idx="11"/>
          </p:nvPr>
        </p:nvSpPr>
        <p:spPr/>
        <p:txBody>
          <a:bodyPr/>
          <a:lstStyle/>
          <a:p>
            <a:r>
              <a:rPr lang="en-US"/>
              <a:t>KIPHIC, 2021</a:t>
            </a:r>
            <a:endParaRPr lang="en-US" dirty="0"/>
          </a:p>
        </p:txBody>
      </p:sp>
      <p:sp>
        <p:nvSpPr>
          <p:cNvPr id="6" name="Google Shape;720;gd1c73a6c36_1_0">
            <a:extLst>
              <a:ext uri="{FF2B5EF4-FFF2-40B4-BE49-F238E27FC236}">
                <a16:creationId xmlns:a16="http://schemas.microsoft.com/office/drawing/2014/main" id="{DEE3B9E5-4403-ABB1-28A2-0DAF60D1302E}"/>
              </a:ext>
            </a:extLst>
          </p:cNvPr>
          <p:cNvSpPr txBox="1">
            <a:spLocks/>
          </p:cNvSpPr>
          <p:nvPr/>
        </p:nvSpPr>
        <p:spPr>
          <a:xfrm>
            <a:off x="838200" y="1218316"/>
            <a:ext cx="11353800" cy="5120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400"/>
            </a:pPr>
            <a:endParaRPr lang="en-US" sz="4000" dirty="0"/>
          </a:p>
          <a:p>
            <a:pPr marL="457200" indent="-457200">
              <a:buSzPts val="3600"/>
              <a:buFont typeface="Arial"/>
              <a:buAutoNum type="arabicPeriod"/>
            </a:pPr>
            <a:r>
              <a:rPr lang="en-US" sz="4000" dirty="0">
                <a:latin typeface="Calibri"/>
                <a:ea typeface="Calibri"/>
                <a:cs typeface="Calibri"/>
                <a:sym typeface="Calibri"/>
              </a:rPr>
              <a:t>Be Consumer Led and Emphasize Consumer Choice &amp; Inclusion </a:t>
            </a:r>
            <a:endParaRPr lang="en-US" dirty="0"/>
          </a:p>
          <a:p>
            <a:pPr marL="457200" indent="-457200">
              <a:buSzPts val="3600"/>
              <a:buFont typeface="Calibri"/>
              <a:buAutoNum type="arabicPeriod"/>
            </a:pPr>
            <a:r>
              <a:rPr lang="en-US" sz="4000" dirty="0">
                <a:latin typeface="Calibri"/>
                <a:ea typeface="Calibri"/>
                <a:cs typeface="Calibri"/>
                <a:sym typeface="Calibri"/>
              </a:rPr>
              <a:t>Promote Mutual Respect </a:t>
            </a:r>
            <a:endParaRPr lang="en-US" sz="4000" dirty="0"/>
          </a:p>
          <a:p>
            <a:pPr marL="457200" indent="-457200">
              <a:buSzPts val="3600"/>
              <a:buFont typeface="Calibri"/>
              <a:buAutoNum type="arabicPeriod"/>
            </a:pPr>
            <a:r>
              <a:rPr lang="en-US" sz="4000" dirty="0">
                <a:latin typeface="Calibri"/>
                <a:ea typeface="Calibri"/>
                <a:cs typeface="Calibri"/>
                <a:sym typeface="Calibri"/>
              </a:rPr>
              <a:t>Culture of Improvement</a:t>
            </a:r>
            <a:endParaRPr lang="en-US" sz="4000" dirty="0"/>
          </a:p>
          <a:p>
            <a:pPr marL="457200" indent="-457200">
              <a:buSzPts val="3600"/>
              <a:buFont typeface="Calibri"/>
              <a:buAutoNum type="arabicPeriod"/>
            </a:pPr>
            <a:r>
              <a:rPr lang="en-US" sz="4000" dirty="0">
                <a:latin typeface="Calibri"/>
                <a:ea typeface="Calibri"/>
                <a:cs typeface="Calibri"/>
                <a:sym typeface="Calibri"/>
              </a:rPr>
              <a:t>Coordinated and Collaborative Advocacy</a:t>
            </a:r>
            <a:endParaRPr lang="en-US" sz="4000" dirty="0"/>
          </a:p>
          <a:p>
            <a:pPr marL="457200" indent="-228600">
              <a:buSzPts val="3600"/>
            </a:pPr>
            <a:endParaRPr lang="en-US" sz="3400" dirty="0">
              <a:latin typeface="Calibri"/>
              <a:ea typeface="Calibri"/>
              <a:cs typeface="Calibri"/>
              <a:sym typeface="Calibri"/>
            </a:endParaRPr>
          </a:p>
        </p:txBody>
      </p:sp>
    </p:spTree>
    <p:extLst>
      <p:ext uri="{BB962C8B-B14F-4D97-AF65-F5344CB8AC3E}">
        <p14:creationId xmlns:p14="http://schemas.microsoft.com/office/powerpoint/2010/main" val="153614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 (1 of 5)</a:t>
            </a:r>
            <a:endParaRPr lang="en-US" sz="4000" dirty="0"/>
          </a:p>
        </p:txBody>
      </p:sp>
      <p:sp>
        <p:nvSpPr>
          <p:cNvPr id="8" name="Content Placeholder 7">
            <a:extLst>
              <a:ext uri="{FF2B5EF4-FFF2-40B4-BE49-F238E27FC236}">
                <a16:creationId xmlns:a16="http://schemas.microsoft.com/office/drawing/2014/main" id="{9C0B43CD-03E9-791F-5562-CBA9A36B42F4}"/>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Include IL Network Value Related Expectations in IL Orientation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Consider SILC/IL Network Orientation Information &amp; Processes </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Revise with IL Network Input</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Pilot with New IL Network Members</a:t>
            </a:r>
          </a:p>
          <a:p>
            <a:pPr marL="0" indent="0">
              <a:buNone/>
            </a:pPr>
            <a:endParaRPr lang="en-US" dirty="0"/>
          </a:p>
        </p:txBody>
      </p:sp>
      <p:sp>
        <p:nvSpPr>
          <p:cNvPr id="4" name="Footer Placeholder 3">
            <a:extLst>
              <a:ext uri="{FF2B5EF4-FFF2-40B4-BE49-F238E27FC236}">
                <a16:creationId xmlns:a16="http://schemas.microsoft.com/office/drawing/2014/main" id="{A3F26808-B475-98AC-48E6-CF6EE7A54D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81677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A6AA-CB2B-4237-A65A-65371D6783E3}"/>
              </a:ext>
            </a:extLst>
          </p:cNvPr>
          <p:cNvSpPr>
            <a:spLocks noGrp="1"/>
          </p:cNvSpPr>
          <p:nvPr>
            <p:ph type="title"/>
          </p:nvPr>
        </p:nvSpPr>
        <p:spPr/>
        <p:txBody>
          <a:bodyPr>
            <a:normAutofit fontScale="90000"/>
          </a:bodyPr>
          <a:lstStyle/>
          <a:p>
            <a:r>
              <a:rPr lang="en-US" sz="4800" b="1" kern="0" spc="0" dirty="0">
                <a:latin typeface="Calibri" panose="020F0502020204030204" pitchFamily="34" charset="0"/>
                <a:ea typeface="Calibri" panose="020F0502020204030204" pitchFamily="34" charset="0"/>
                <a:cs typeface="Times New Roman" panose="02020603050405020304" pitchFamily="18" charset="0"/>
                <a:sym typeface="Arial"/>
              </a:rPr>
              <a:t>Shaping IL Network Values</a:t>
            </a:r>
            <a:br>
              <a:rPr lang="en-US" sz="3200" kern="0" spc="0" dirty="0">
                <a:latin typeface="Calibri" panose="020F0502020204030204" pitchFamily="34" charset="0"/>
                <a:ea typeface="Calibri" panose="020F0502020204030204" pitchFamily="34" charset="0"/>
                <a:cs typeface="Times New Roman" panose="02020603050405020304" pitchFamily="18" charset="0"/>
                <a:sym typeface="Arial"/>
              </a:rPr>
            </a:br>
            <a:endParaRPr lang="en-US" dirty="0"/>
          </a:p>
        </p:txBody>
      </p:sp>
      <p:sp>
        <p:nvSpPr>
          <p:cNvPr id="3" name="Content Placeholder 2">
            <a:extLst>
              <a:ext uri="{FF2B5EF4-FFF2-40B4-BE49-F238E27FC236}">
                <a16:creationId xmlns:a16="http://schemas.microsoft.com/office/drawing/2014/main" id="{90D45927-ABF3-417A-84F8-0BE4BFDC01EC}"/>
              </a:ext>
            </a:extLst>
          </p:cNvPr>
          <p:cNvSpPr>
            <a:spLocks noGrp="1"/>
          </p:cNvSpPr>
          <p:nvPr>
            <p:ph idx="1"/>
          </p:nvPr>
        </p:nvSpPr>
        <p:spPr>
          <a:xfrm>
            <a:off x="319216" y="1253331"/>
            <a:ext cx="10515600" cy="4351338"/>
          </a:xfrm>
        </p:spPr>
        <p:txBody>
          <a:bodyPr>
            <a:normAutofit lnSpcReduction="10000"/>
          </a:bodyPr>
          <a:lstStyle/>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Onboarding</a:t>
            </a:r>
            <a:endParaRPr lang="en-US" sz="32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“Board with your best self, leave everything else at the station”</a:t>
            </a: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Share Value Expectations</a:t>
            </a:r>
          </a:p>
          <a:p>
            <a:pPr marL="1371600" lvl="2" indent="-457200">
              <a:lnSpc>
                <a:spcPct val="107000"/>
              </a:lnSpc>
              <a:spcBef>
                <a:spcPts val="0"/>
              </a:spcBef>
              <a:spcAft>
                <a:spcPts val="0"/>
              </a:spcAft>
              <a:buClr>
                <a:srgbClr val="000000"/>
              </a:buClr>
              <a:buFont typeface="Wingdings" panose="05000000000000000000" pitchFamily="2" charset="2"/>
              <a:buChar char="q"/>
              <a:defRPr/>
            </a:pPr>
            <a:r>
              <a:rPr kumimoji="0" lang="en-US"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Reinforcement</a:t>
            </a:r>
          </a:p>
          <a:p>
            <a:pPr marL="1371600" lvl="2" indent="-457200">
              <a:lnSpc>
                <a:spcPct val="107000"/>
              </a:lnSpc>
              <a:spcBef>
                <a:spcPts val="0"/>
              </a:spcBef>
              <a:spcAft>
                <a:spcPts val="0"/>
              </a:spcAft>
              <a:buClr>
                <a:srgbClr val="000000"/>
              </a:buClr>
              <a:buFont typeface="Wingdings" panose="05000000000000000000" pitchFamily="2" charset="2"/>
              <a:buChar char="q"/>
              <a:defRPr/>
            </a:pPr>
            <a:r>
              <a:rPr kumimoji="0" lang="en-US"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Constructive feedback </a:t>
            </a:r>
          </a:p>
          <a:p>
            <a:pPr marL="1828800" lvl="3" indent="-457200">
              <a:lnSpc>
                <a:spcPct val="107000"/>
              </a:lnSpc>
              <a:spcBef>
                <a:spcPts val="0"/>
              </a:spcBef>
              <a:spcAft>
                <a:spcPts val="0"/>
              </a:spcAft>
              <a:buClr>
                <a:srgbClr val="000000"/>
              </a:buClr>
              <a:buFont typeface="Wingdings" panose="05000000000000000000" pitchFamily="2" charset="2"/>
              <a:buChar char="q"/>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Giving &amp; responding to feedback</a:t>
            </a:r>
            <a:endParaRPr lang="en-US" sz="2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marL="1828800" lvl="3" indent="-457200">
              <a:lnSpc>
                <a:spcPct val="107000"/>
              </a:lnSpc>
              <a:spcBef>
                <a:spcPts val="0"/>
              </a:spcBef>
              <a:spcAft>
                <a:spcPts val="0"/>
              </a:spcAft>
              <a:buClr>
                <a:srgbClr val="000000"/>
              </a:buClr>
              <a:buFont typeface="Wingdings" panose="05000000000000000000" pitchFamily="2" charset="2"/>
              <a:buChar char="q"/>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Responding to triggers</a:t>
            </a:r>
          </a:p>
          <a:p>
            <a:pPr marL="1371600" lvl="2" indent="-457200">
              <a:lnSpc>
                <a:spcPct val="107000"/>
              </a:lnSpc>
              <a:spcBef>
                <a:spcPts val="0"/>
              </a:spcBef>
              <a:spcAft>
                <a:spcPts val="0"/>
              </a:spcAft>
              <a:buClr>
                <a:srgbClr val="000000"/>
              </a:buClr>
              <a:buFont typeface="Wingdings" panose="05000000000000000000" pitchFamily="2" charset="2"/>
              <a:buChar char="q"/>
              <a:defRPr/>
            </a:pPr>
            <a:r>
              <a:rPr kumimoji="0" lang="en-US" sz="3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Reinforcement</a:t>
            </a:r>
          </a:p>
          <a:p>
            <a:endParaRPr lang="en-US" dirty="0"/>
          </a:p>
        </p:txBody>
      </p:sp>
      <p:sp>
        <p:nvSpPr>
          <p:cNvPr id="4" name="Footer Placeholder 3">
            <a:extLst>
              <a:ext uri="{FF2B5EF4-FFF2-40B4-BE49-F238E27FC236}">
                <a16:creationId xmlns:a16="http://schemas.microsoft.com/office/drawing/2014/main" id="{E2ED2AE0-69F6-1D12-6DB2-6DD5CF0356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black">
                    <a:tint val="75000"/>
                  </a:prstClr>
                </a:solidFill>
                <a:effectLst/>
                <a:uLnTx/>
                <a:uFillTx/>
                <a:latin typeface="Arial"/>
                <a:cs typeface="Arial"/>
                <a:sym typeface="Arial"/>
              </a:rPr>
              <a:t>KIPHIC 2022</a:t>
            </a:r>
          </a:p>
        </p:txBody>
      </p:sp>
    </p:spTree>
    <p:extLst>
      <p:ext uri="{BB962C8B-B14F-4D97-AF65-F5344CB8AC3E}">
        <p14:creationId xmlns:p14="http://schemas.microsoft.com/office/powerpoint/2010/main" val="155990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 (2 of 5)</a:t>
            </a:r>
            <a:endParaRPr lang="en-US" sz="4000" dirty="0"/>
          </a:p>
        </p:txBody>
      </p:sp>
      <p:sp>
        <p:nvSpPr>
          <p:cNvPr id="8" name="Content Placeholder 7">
            <a:extLst>
              <a:ext uri="{FF2B5EF4-FFF2-40B4-BE49-F238E27FC236}">
                <a16:creationId xmlns:a16="http://schemas.microsoft.com/office/drawing/2014/main" id="{B119E097-33D1-8420-2789-E59E714E191A}"/>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Enhance IL Network Knowledge of SILC &amp; CILs </a:t>
            </a:r>
          </a:p>
          <a:p>
            <a:pPr marL="0" indent="0">
              <a:buNone/>
            </a:pPr>
            <a:endParaRPr lang="en-US" b="1" kern="0" dirty="0">
              <a:latin typeface="Corbel" panose="020B0503020204020204"/>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Improve Knowledge of CILs by SILC Staff &amp; Members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Develop &amp; Execute Plan to Expand/Diversify SILC</a:t>
            </a:r>
          </a:p>
          <a:p>
            <a:pPr marL="0" indent="0">
              <a:buNone/>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endParaRPr lang="en-US" dirty="0"/>
          </a:p>
        </p:txBody>
      </p:sp>
      <p:sp>
        <p:nvSpPr>
          <p:cNvPr id="4" name="Footer Placeholder 3">
            <a:extLst>
              <a:ext uri="{FF2B5EF4-FFF2-40B4-BE49-F238E27FC236}">
                <a16:creationId xmlns:a16="http://schemas.microsoft.com/office/drawing/2014/main" id="{BEBA395E-814D-883B-0D0C-00DE554F26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147116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6AF-41DD-260E-8DBD-BA0021990941}"/>
              </a:ext>
            </a:extLst>
          </p:cNvPr>
          <p:cNvSpPr>
            <a:spLocks noGrp="1"/>
          </p:cNvSpPr>
          <p:nvPr>
            <p:ph type="title"/>
          </p:nvPr>
        </p:nvSpPr>
        <p:spPr/>
        <p:txBody>
          <a:bodyPr/>
          <a:lstStyle/>
          <a:p>
            <a:r>
              <a:rPr lang="en-US" b="1" dirty="0"/>
              <a:t>Contextualized Content &amp; Activities</a:t>
            </a:r>
          </a:p>
        </p:txBody>
      </p:sp>
      <p:sp>
        <p:nvSpPr>
          <p:cNvPr id="3" name="Content Placeholder 2">
            <a:extLst>
              <a:ext uri="{FF2B5EF4-FFF2-40B4-BE49-F238E27FC236}">
                <a16:creationId xmlns:a16="http://schemas.microsoft.com/office/drawing/2014/main" id="{8E67DB2D-3026-AC29-E3D2-44F972C1ACB8}"/>
              </a:ext>
            </a:extLst>
          </p:cNvPr>
          <p:cNvSpPr>
            <a:spLocks noGrp="1"/>
          </p:cNvSpPr>
          <p:nvPr>
            <p:ph idx="1"/>
          </p:nvPr>
        </p:nvSpPr>
        <p:spPr/>
        <p:txBody>
          <a:bodyPr/>
          <a:lstStyle/>
          <a:p>
            <a:r>
              <a:rPr lang="en-US" sz="3200" b="1" dirty="0">
                <a:solidFill>
                  <a:schemeClr val="dk1"/>
                </a:solidFill>
              </a:rPr>
              <a:t>Positive Practice Example &amp; Activity</a:t>
            </a:r>
          </a:p>
          <a:p>
            <a:pPr lvl="1"/>
            <a:r>
              <a:rPr lang="en-US" sz="2800" dirty="0"/>
              <a:t>Train</a:t>
            </a:r>
          </a:p>
          <a:p>
            <a:pPr lvl="1"/>
            <a:r>
              <a:rPr lang="en-US" sz="2800" dirty="0"/>
              <a:t>Reinforce</a:t>
            </a:r>
          </a:p>
          <a:p>
            <a:pPr lvl="1"/>
            <a:r>
              <a:rPr lang="en-US" sz="2800" dirty="0"/>
              <a:t>Give Constructive Feedback</a:t>
            </a:r>
          </a:p>
          <a:p>
            <a:pPr marL="457200" lvl="1" indent="0">
              <a:buNone/>
            </a:pPr>
            <a:endParaRPr lang="en-US" sz="2800" dirty="0"/>
          </a:p>
          <a:p>
            <a:r>
              <a:rPr kumimoji="0" lang="en-US" sz="3200" b="1" i="0" u="none" strike="noStrike" kern="0" cap="none" spc="0" normalizeH="0" baseline="0" noProof="0" dirty="0">
                <a:ln>
                  <a:noFill/>
                </a:ln>
                <a:solidFill>
                  <a:srgbClr val="000000"/>
                </a:solidFill>
                <a:effectLst/>
                <a:uLnTx/>
                <a:uFillTx/>
                <a:latin typeface="Calibri"/>
                <a:cs typeface="Calibri"/>
                <a:sym typeface="Calibri"/>
              </a:rPr>
              <a:t>Constructive Feedback </a:t>
            </a:r>
            <a:r>
              <a:rPr kumimoji="0" lang="en-US" sz="3200" b="1" i="1" u="sng" strike="noStrike" kern="0" cap="none" spc="0" normalizeH="0" baseline="0" noProof="0" dirty="0">
                <a:ln>
                  <a:noFill/>
                </a:ln>
                <a:solidFill>
                  <a:srgbClr val="000000"/>
                </a:solidFill>
                <a:effectLst/>
                <a:uLnTx/>
                <a:uFillTx/>
                <a:latin typeface="Corbel"/>
                <a:ea typeface="Corbel"/>
                <a:cs typeface="Corbel"/>
                <a:sym typeface="Corbel"/>
              </a:rPr>
              <a:t>“Teachable Moments”</a:t>
            </a:r>
          </a:p>
          <a:p>
            <a:pPr lvl="1"/>
            <a:r>
              <a:rPr kumimoji="0" lang="en-US" sz="2800" i="0" u="none" strike="noStrike" kern="0" cap="none" spc="0" normalizeH="0" baseline="0" noProof="0" dirty="0">
                <a:ln>
                  <a:noFill/>
                </a:ln>
                <a:solidFill>
                  <a:srgbClr val="000000"/>
                </a:solidFill>
                <a:effectLst/>
                <a:uLnTx/>
                <a:uFillTx/>
                <a:latin typeface="Corbel"/>
                <a:ea typeface="Corbel"/>
                <a:cs typeface="Corbel"/>
                <a:sym typeface="Corbel"/>
              </a:rPr>
              <a:t>Focus on IL Network Shared Values</a:t>
            </a:r>
            <a:endParaRPr kumimoji="0" lang="en-US" sz="2800" i="0" u="none" strike="noStrike" kern="0" cap="none" spc="0" normalizeH="0" baseline="0" noProof="0" dirty="0">
              <a:ln>
                <a:noFill/>
              </a:ln>
              <a:solidFill>
                <a:srgbClr val="000000"/>
              </a:solidFill>
              <a:effectLst/>
              <a:uLnTx/>
              <a:uFillTx/>
              <a:latin typeface="Arial"/>
              <a:cs typeface="Arial"/>
              <a:sym typeface="Arial"/>
            </a:endParaRPr>
          </a:p>
          <a:p>
            <a:pPr marL="457200" lvl="1" indent="0">
              <a:buNone/>
            </a:pPr>
            <a:endParaRPr kumimoji="0" lang="en-US" b="0" i="0" u="none" strike="noStrike" kern="0" cap="none" spc="0" normalizeH="0" baseline="0" noProof="0" dirty="0">
              <a:ln>
                <a:noFill/>
              </a:ln>
              <a:solidFill>
                <a:srgbClr val="000000"/>
              </a:solidFill>
              <a:effectLst/>
              <a:uLnTx/>
              <a:uFillTx/>
              <a:latin typeface="Corbel"/>
              <a:ea typeface="Corbel"/>
              <a:cs typeface="Corbel"/>
              <a:sym typeface="Corbel"/>
            </a:endParaRPr>
          </a:p>
          <a:p>
            <a:endParaRPr lang="en-US" sz="2800" dirty="0"/>
          </a:p>
          <a:p>
            <a:endParaRPr lang="en-US" sz="2800" dirty="0"/>
          </a:p>
          <a:p>
            <a:endParaRPr lang="en-US" dirty="0"/>
          </a:p>
        </p:txBody>
      </p:sp>
      <p:sp>
        <p:nvSpPr>
          <p:cNvPr id="4" name="Footer Placeholder 3">
            <a:extLst>
              <a:ext uri="{FF2B5EF4-FFF2-40B4-BE49-F238E27FC236}">
                <a16:creationId xmlns:a16="http://schemas.microsoft.com/office/drawing/2014/main" id="{507C13D2-D2A7-4DFA-E0C4-9F7C6B037212}"/>
              </a:ext>
            </a:extLst>
          </p:cNvPr>
          <p:cNvSpPr>
            <a:spLocks noGrp="1"/>
          </p:cNvSpPr>
          <p:nvPr>
            <p:ph type="ftr" sz="quarter" idx="11"/>
          </p:nvPr>
        </p:nvSpPr>
        <p:spPr/>
        <p:txBody>
          <a:bodyPr/>
          <a:lstStyle/>
          <a:p>
            <a:pPr>
              <a:defRPr/>
            </a:pPr>
            <a:r>
              <a:rPr lang="en-US"/>
              <a:t>KIPHIC 2022</a:t>
            </a:r>
          </a:p>
        </p:txBody>
      </p:sp>
    </p:spTree>
    <p:extLst>
      <p:ext uri="{BB962C8B-B14F-4D97-AF65-F5344CB8AC3E}">
        <p14:creationId xmlns:p14="http://schemas.microsoft.com/office/powerpoint/2010/main" val="358635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EE2-4969-46B2-8DA1-C2718876FEB5}"/>
              </a:ext>
            </a:extLst>
          </p:cNvPr>
          <p:cNvSpPr>
            <a:spLocks noGrp="1"/>
          </p:cNvSpPr>
          <p:nvPr>
            <p:ph type="title"/>
          </p:nvPr>
        </p:nvSpPr>
        <p:spPr/>
        <p:txBody>
          <a:bodyPr/>
          <a:lstStyle/>
          <a:p>
            <a:r>
              <a:rPr lang="en-US" sz="3600" b="1" dirty="0"/>
              <a:t>Constructive Feedback (Teachable Moment) Procedures</a:t>
            </a:r>
            <a:br>
              <a:rPr lang="en-US" sz="3600" b="1" dirty="0"/>
            </a:br>
            <a:endParaRPr lang="en-US" b="1" dirty="0"/>
          </a:p>
        </p:txBody>
      </p:sp>
      <p:sp>
        <p:nvSpPr>
          <p:cNvPr id="3" name="Content Placeholder 2">
            <a:extLst>
              <a:ext uri="{FF2B5EF4-FFF2-40B4-BE49-F238E27FC236}">
                <a16:creationId xmlns:a16="http://schemas.microsoft.com/office/drawing/2014/main" id="{6F6A4EB9-2261-4AE1-B473-0B05F9201007}"/>
              </a:ext>
            </a:extLst>
          </p:cNvPr>
          <p:cNvSpPr>
            <a:spLocks noGrp="1"/>
          </p:cNvSpPr>
          <p:nvPr>
            <p:ph idx="1"/>
          </p:nvPr>
        </p:nvSpPr>
        <p:spPr/>
        <p:txBody>
          <a:bodyPr>
            <a:normAutofit fontScale="92500" lnSpcReduction="20000"/>
          </a:bodyPr>
          <a:lstStyle/>
          <a:p>
            <a:r>
              <a:rPr lang="en-US" sz="3200" dirty="0"/>
              <a:t>Discrete</a:t>
            </a:r>
          </a:p>
          <a:p>
            <a:r>
              <a:rPr lang="en-US" sz="3200" dirty="0"/>
              <a:t>ASAP</a:t>
            </a:r>
          </a:p>
          <a:p>
            <a:r>
              <a:rPr lang="en-US" sz="3200" dirty="0"/>
              <a:t>Constructive &amp; Respectful</a:t>
            </a:r>
          </a:p>
          <a:p>
            <a:r>
              <a:rPr lang="en-US" sz="3200" dirty="0"/>
              <a:t>Objective Focus on Agreed Upon Mission &amp; Vision</a:t>
            </a:r>
          </a:p>
          <a:p>
            <a:r>
              <a:rPr lang="en-US" sz="3200" dirty="0"/>
              <a:t>Data-Based Follow-Up</a:t>
            </a:r>
          </a:p>
          <a:p>
            <a:r>
              <a:rPr lang="en-US" sz="3200" dirty="0"/>
              <a:t>Consider What Contributed</a:t>
            </a:r>
          </a:p>
          <a:p>
            <a:r>
              <a:rPr lang="en-US" sz="3200" dirty="0"/>
              <a:t>Comfort with Discomfort</a:t>
            </a:r>
          </a:p>
          <a:p>
            <a:endParaRPr lang="en-US" sz="3200" dirty="0"/>
          </a:p>
          <a:p>
            <a:r>
              <a:rPr lang="en-US" sz="3200" dirty="0"/>
              <a:t>Practice</a:t>
            </a:r>
          </a:p>
        </p:txBody>
      </p:sp>
      <p:sp>
        <p:nvSpPr>
          <p:cNvPr id="4" name="Footer Placeholder 3">
            <a:extLst>
              <a:ext uri="{FF2B5EF4-FFF2-40B4-BE49-F238E27FC236}">
                <a16:creationId xmlns:a16="http://schemas.microsoft.com/office/drawing/2014/main" id="{4319C44A-C0D3-55DF-6BB3-5A41F4BC0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black">
                    <a:tint val="75000"/>
                  </a:prstClr>
                </a:solidFill>
                <a:effectLst/>
                <a:uLnTx/>
                <a:uFillTx/>
                <a:latin typeface="Arial"/>
                <a:cs typeface="Arial"/>
                <a:sym typeface="Arial"/>
              </a:rPr>
              <a:t>KIPHIC 2022</a:t>
            </a:r>
          </a:p>
        </p:txBody>
      </p:sp>
    </p:spTree>
    <p:extLst>
      <p:ext uri="{BB962C8B-B14F-4D97-AF65-F5344CB8AC3E}">
        <p14:creationId xmlns:p14="http://schemas.microsoft.com/office/powerpoint/2010/main" val="89310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DF06-3790-40E0-B7CA-BD388A4B2042}"/>
              </a:ext>
            </a:extLst>
          </p:cNvPr>
          <p:cNvSpPr>
            <a:spLocks noGrp="1"/>
          </p:cNvSpPr>
          <p:nvPr>
            <p:ph type="title"/>
          </p:nvPr>
        </p:nvSpPr>
        <p:spPr>
          <a:xfrm>
            <a:off x="252919" y="1123837"/>
            <a:ext cx="3117602" cy="4601183"/>
          </a:xfrm>
        </p:spPr>
        <p:txBody>
          <a:bodyPr>
            <a:normAutofit/>
          </a:bodyPr>
          <a:lstStyle/>
          <a:p>
            <a:r>
              <a:rPr lang="en-US" sz="4800" b="1" dirty="0"/>
              <a:t>Interaction Dynamics</a:t>
            </a:r>
          </a:p>
        </p:txBody>
      </p:sp>
      <p:sp>
        <p:nvSpPr>
          <p:cNvPr id="3" name="Content Placeholder 2">
            <a:extLst>
              <a:ext uri="{FF2B5EF4-FFF2-40B4-BE49-F238E27FC236}">
                <a16:creationId xmlns:a16="http://schemas.microsoft.com/office/drawing/2014/main" id="{8BAACF05-3A78-4DA9-9210-198B3182B53A}"/>
              </a:ext>
            </a:extLst>
          </p:cNvPr>
          <p:cNvSpPr>
            <a:spLocks noGrp="1"/>
          </p:cNvSpPr>
          <p:nvPr>
            <p:ph idx="1"/>
          </p:nvPr>
        </p:nvSpPr>
        <p:spPr>
          <a:xfrm>
            <a:off x="3037114" y="1825625"/>
            <a:ext cx="10515600" cy="4351338"/>
          </a:xfrm>
        </p:spPr>
        <p:txBody>
          <a:bodyPr/>
          <a:lstStyle/>
          <a:p>
            <a:pPr marL="0" marR="0" lvl="0" indent="0" algn="l" defTabSz="914400" rtl="0" eaLnBrk="1" fontAlgn="auto" latinLnBrk="0" hangingPunct="1">
              <a:lnSpc>
                <a:spcPct val="107000"/>
              </a:lnSpc>
              <a:spcBef>
                <a:spcPts val="0"/>
              </a:spcBef>
              <a:spcAft>
                <a:spcPts val="0"/>
              </a:spcAft>
              <a:buClr>
                <a:srgbClr val="000000"/>
              </a:buClr>
              <a:buSzTx/>
              <a:buNone/>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Professional Group</a:t>
            </a:r>
          </a:p>
          <a:p>
            <a:pPr marL="914400" lvl="1" indent="-457200">
              <a:lnSpc>
                <a:spcPct val="107000"/>
              </a:lnSpc>
              <a:spcBef>
                <a:spcPts val="0"/>
              </a:spcBef>
              <a:spcAft>
                <a:spcPts val="0"/>
              </a:spcAft>
              <a:buClr>
                <a:srgbClr val="000000"/>
              </a:buClr>
              <a:buFont typeface="Wingdings" panose="05000000000000000000" pitchFamily="2" charset="2"/>
              <a:buChar char="q"/>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Professional individual engagement</a:t>
            </a:r>
          </a:p>
          <a:p>
            <a:pPr marL="914400" lvl="1" indent="-457200">
              <a:lnSpc>
                <a:spcPct val="107000"/>
              </a:lnSpc>
              <a:spcBef>
                <a:spcPts val="0"/>
              </a:spcBef>
              <a:spcAft>
                <a:spcPts val="0"/>
              </a:spcAft>
              <a:buClr>
                <a:srgbClr val="000000"/>
              </a:buClr>
              <a:buFont typeface="Wingdings" panose="05000000000000000000" pitchFamily="2" charset="2"/>
              <a:buChar char="q"/>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Professional/personal individual engagement</a:t>
            </a: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Virtual meeting</a:t>
            </a: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Email</a:t>
            </a: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Phone call</a:t>
            </a:r>
          </a:p>
          <a:p>
            <a:pPr marL="914400" marR="0" lvl="1" indent="-4572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In-Person </a:t>
            </a:r>
          </a:p>
          <a:p>
            <a:endParaRPr lang="en-US" dirty="0"/>
          </a:p>
        </p:txBody>
      </p:sp>
      <p:sp>
        <p:nvSpPr>
          <p:cNvPr id="4" name="Footer Placeholder 3">
            <a:extLst>
              <a:ext uri="{FF2B5EF4-FFF2-40B4-BE49-F238E27FC236}">
                <a16:creationId xmlns:a16="http://schemas.microsoft.com/office/drawing/2014/main" id="{2B2122B8-241C-88AB-922B-F622726CD8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black">
                    <a:tint val="75000"/>
                  </a:prstClr>
                </a:solidFill>
                <a:effectLst/>
                <a:uLnTx/>
                <a:uFillTx/>
                <a:latin typeface="Arial"/>
                <a:cs typeface="Arial"/>
                <a:sym typeface="Arial"/>
              </a:rPr>
              <a:t>KIPHIC 2022</a:t>
            </a:r>
          </a:p>
        </p:txBody>
      </p:sp>
    </p:spTree>
    <p:extLst>
      <p:ext uri="{BB962C8B-B14F-4D97-AF65-F5344CB8AC3E}">
        <p14:creationId xmlns:p14="http://schemas.microsoft.com/office/powerpoint/2010/main" val="110700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 (3 of 5)</a:t>
            </a:r>
            <a:endParaRPr lang="en-US" sz="4000" dirty="0"/>
          </a:p>
        </p:txBody>
      </p:sp>
      <p:sp>
        <p:nvSpPr>
          <p:cNvPr id="8" name="Content Placeholder 7">
            <a:extLst>
              <a:ext uri="{FF2B5EF4-FFF2-40B4-BE49-F238E27FC236}">
                <a16:creationId xmlns:a16="http://schemas.microsoft.com/office/drawing/2014/main" id="{CDED6E89-59FF-E3F5-6DCE-7D537531687E}"/>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Address Perceived Concerns Regarding Leadership Roles &amp; Terms</a:t>
            </a:r>
          </a:p>
          <a:p>
            <a:pPr marL="0" indent="0">
              <a:buNone/>
            </a:pPr>
            <a:endParaRPr lang="en-US" b="1" kern="0" dirty="0">
              <a:latin typeface="Corbel" panose="020B0503020204020204"/>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1. Change By-laws to address perceived conflicts with SILC Leadership roles following current terms served. </a:t>
            </a:r>
          </a:p>
          <a:p>
            <a:pPr marL="0" indent="0">
              <a:buNone/>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endParaRPr lang="en-US" b="1" dirty="0"/>
          </a:p>
        </p:txBody>
      </p:sp>
      <p:sp>
        <p:nvSpPr>
          <p:cNvPr id="4" name="Footer Placeholder 3">
            <a:extLst>
              <a:ext uri="{FF2B5EF4-FFF2-40B4-BE49-F238E27FC236}">
                <a16:creationId xmlns:a16="http://schemas.microsoft.com/office/drawing/2014/main" id="{E4D696B0-59DA-5DD1-E85F-74BA3F1267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191743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 (4 of 5)</a:t>
            </a:r>
            <a:endParaRPr lang="en-US" sz="4000" dirty="0"/>
          </a:p>
        </p:txBody>
      </p:sp>
      <p:sp>
        <p:nvSpPr>
          <p:cNvPr id="8" name="Content Placeholder 7">
            <a:extLst>
              <a:ext uri="{FF2B5EF4-FFF2-40B4-BE49-F238E27FC236}">
                <a16:creationId xmlns:a16="http://schemas.microsoft.com/office/drawing/2014/main" id="{6ABD06F4-85B1-235B-722D-D3D8EC7CE5B5}"/>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Promote &amp; Protect Consumer Input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FFFFFF"/>
              </a:solidFill>
              <a:effectLst/>
              <a:uLnTx/>
              <a:uFillTx/>
              <a:latin typeface="Corbel" panose="020B0503020204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Prioritize Value &amp; Related Expectations with PET Positive Practices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Survey Regularly with Determined Survey Tool &amp; Processes</a:t>
            </a:r>
          </a:p>
          <a:p>
            <a:pPr marL="0" indent="0">
              <a:buNone/>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p:txBody>
      </p:sp>
      <p:sp>
        <p:nvSpPr>
          <p:cNvPr id="4" name="Footer Placeholder 3">
            <a:extLst>
              <a:ext uri="{FF2B5EF4-FFF2-40B4-BE49-F238E27FC236}">
                <a16:creationId xmlns:a16="http://schemas.microsoft.com/office/drawing/2014/main" id="{C1DFFC25-FE14-3F92-E48E-F6B2F17862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203373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0F99-FBBD-FCD8-CA62-CF4D9D93B2E3}"/>
              </a:ext>
            </a:extLst>
          </p:cNvPr>
          <p:cNvSpPr>
            <a:spLocks noGrp="1"/>
          </p:cNvSpPr>
          <p:nvPr>
            <p:ph type="title"/>
          </p:nvPr>
        </p:nvSpPr>
        <p:spPr>
          <a:xfrm>
            <a:off x="838200" y="365125"/>
            <a:ext cx="10972800" cy="1325563"/>
          </a:xfrm>
        </p:spPr>
        <p:txBody>
          <a:bodyPr/>
          <a:lstStyle/>
          <a:p>
            <a:r>
              <a:rPr lang="en-US" b="1" dirty="0"/>
              <a:t>Complex State Human Service Networks (1 of 2)</a:t>
            </a:r>
          </a:p>
        </p:txBody>
      </p:sp>
      <p:sp>
        <p:nvSpPr>
          <p:cNvPr id="3" name="Content Placeholder 2">
            <a:extLst>
              <a:ext uri="{FF2B5EF4-FFF2-40B4-BE49-F238E27FC236}">
                <a16:creationId xmlns:a16="http://schemas.microsoft.com/office/drawing/2014/main" id="{4E1924BB-3B27-DE4B-D94D-A7F4C9203C94}"/>
              </a:ext>
            </a:extLst>
          </p:cNvPr>
          <p:cNvSpPr>
            <a:spLocks noGrp="1"/>
          </p:cNvSpPr>
          <p:nvPr>
            <p:ph idx="1"/>
          </p:nvPr>
        </p:nvSpPr>
        <p:spPr/>
        <p:txBody>
          <a:bodyPr>
            <a:normAutofit/>
          </a:bodyPr>
          <a:lstStyle/>
          <a:p>
            <a:pPr marL="0" indent="0">
              <a:buNone/>
            </a:pPr>
            <a:r>
              <a:rPr lang="en-US" sz="3600" i="1" dirty="0"/>
              <a:t>Navigation under the best of circumstances:</a:t>
            </a:r>
          </a:p>
          <a:p>
            <a:r>
              <a:rPr lang="en-US" sz="3200" dirty="0"/>
              <a:t>Federal Governing Statutes</a:t>
            </a:r>
          </a:p>
          <a:p>
            <a:r>
              <a:rPr lang="en-US" sz="3200" dirty="0"/>
              <a:t>Mandated State Entities, Functions, and Oversight</a:t>
            </a:r>
          </a:p>
          <a:p>
            <a:r>
              <a:rPr lang="en-US" sz="3200" dirty="0"/>
              <a:t>State Administration Flexibility and Contextual Variables</a:t>
            </a:r>
          </a:p>
          <a:p>
            <a:r>
              <a:rPr lang="en-US" sz="3200" dirty="0"/>
              <a:t>Regional Administration Flexibility and Contextual Variables</a:t>
            </a:r>
          </a:p>
          <a:p>
            <a:r>
              <a:rPr lang="en-US" sz="3200" dirty="0"/>
              <a:t>Limited Funds &amp; Waiting Lists for Needed Services</a:t>
            </a:r>
          </a:p>
          <a:p>
            <a:r>
              <a:rPr lang="en-US" sz="3200" dirty="0"/>
              <a:t>Potential Political Shifts Every 2 to 4 Years</a:t>
            </a:r>
          </a:p>
          <a:p>
            <a:pPr marL="0" indent="0">
              <a:buNone/>
            </a:pPr>
            <a:endParaRPr lang="en-US" dirty="0"/>
          </a:p>
        </p:txBody>
      </p:sp>
      <p:sp>
        <p:nvSpPr>
          <p:cNvPr id="4" name="Footer Placeholder 3">
            <a:extLst>
              <a:ext uri="{FF2B5EF4-FFF2-40B4-BE49-F238E27FC236}">
                <a16:creationId xmlns:a16="http://schemas.microsoft.com/office/drawing/2014/main" id="{85C4DC96-CE46-C96B-171B-C6996A1A0AE2}"/>
              </a:ext>
            </a:extLst>
          </p:cNvPr>
          <p:cNvSpPr>
            <a:spLocks noGrp="1"/>
          </p:cNvSpPr>
          <p:nvPr>
            <p:ph type="ftr" sz="quarter" idx="11"/>
          </p:nvPr>
        </p:nvSpPr>
        <p:spPr/>
        <p:txBody>
          <a:bodyPr/>
          <a:lstStyle/>
          <a:p>
            <a:pPr>
              <a:defRPr/>
            </a:pPr>
            <a:r>
              <a:rPr lang="en-US"/>
              <a:t>KIPHIC 2022</a:t>
            </a:r>
          </a:p>
        </p:txBody>
      </p:sp>
    </p:spTree>
    <p:extLst>
      <p:ext uri="{BB962C8B-B14F-4D97-AF65-F5344CB8AC3E}">
        <p14:creationId xmlns:p14="http://schemas.microsoft.com/office/powerpoint/2010/main" val="251855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A8B-6A9F-403B-9DA1-0C1F27210DC2}"/>
              </a:ext>
            </a:extLst>
          </p:cNvPr>
          <p:cNvSpPr>
            <a:spLocks noGrp="1"/>
          </p:cNvSpPr>
          <p:nvPr>
            <p:ph type="title"/>
          </p:nvPr>
        </p:nvSpPr>
        <p:spPr/>
        <p:txBody>
          <a:bodyPr>
            <a:normAutofit/>
          </a:bodyPr>
          <a:lstStyle/>
          <a:p>
            <a:r>
              <a:rPr lang="en-US" sz="4800" b="1" dirty="0"/>
              <a:t>Avoid Admiring Problems </a:t>
            </a:r>
          </a:p>
        </p:txBody>
      </p:sp>
      <p:sp>
        <p:nvSpPr>
          <p:cNvPr id="3" name="Content Placeholder 2">
            <a:extLst>
              <a:ext uri="{FF2B5EF4-FFF2-40B4-BE49-F238E27FC236}">
                <a16:creationId xmlns:a16="http://schemas.microsoft.com/office/drawing/2014/main" id="{987179E7-6F95-4C2E-8897-649D9274F3DA}"/>
              </a:ext>
            </a:extLst>
          </p:cNvPr>
          <p:cNvSpPr>
            <a:spLocks noGrp="1"/>
          </p:cNvSpPr>
          <p:nvPr>
            <p:ph idx="1"/>
          </p:nvPr>
        </p:nvSpPr>
        <p:spPr>
          <a:xfrm>
            <a:off x="990600" y="1001486"/>
            <a:ext cx="10193868" cy="5930942"/>
          </a:xfrm>
        </p:spPr>
        <p:txBody>
          <a:bodyPr>
            <a:normAutofit/>
          </a:bodyPr>
          <a:lstStyle/>
          <a:p>
            <a:pPr marR="0" lvl="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800100" marR="0" lvl="1" indent="-3429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Shift to Positive Productive </a:t>
            </a:r>
            <a:r>
              <a:rPr lang="en-US" sz="2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rPr>
              <a:t>V</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alues</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lang="en-US" sz="2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marL="1257300" lvl="2" indent="-342900">
              <a:lnSpc>
                <a:spcPct val="107000"/>
              </a:lnSpc>
              <a:spcBef>
                <a:spcPts val="0"/>
              </a:spcBef>
              <a:spcAft>
                <a:spcPts val="0"/>
              </a:spcAft>
              <a:buClr>
                <a:srgbClr val="000000"/>
              </a:buClr>
              <a:buFont typeface="Wingdings" panose="05000000000000000000" pitchFamily="2" charset="2"/>
              <a:buChar char="q"/>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Remember your health, life is indeed to short</a:t>
            </a:r>
          </a:p>
          <a:p>
            <a:pPr marL="800100" marR="0" lvl="1" indent="-3429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Be solution focused</a:t>
            </a:r>
          </a:p>
          <a:p>
            <a:pPr marL="800100" marR="0" lvl="1" indent="-3429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Engage values when no one is looking and when everyone is looking</a:t>
            </a:r>
          </a:p>
          <a:p>
            <a:pPr marL="800100" marR="0" lvl="1" indent="-3429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Everyone, even leaders, occasionally lose their way.  A positive community culture is galvanized when individual and collective members own their missteps and trust that despite personal differences, everyone is earnestly working towards the agreed upon shared values.</a:t>
            </a:r>
            <a:endParaRPr lang="en-US" sz="2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marL="800100" marR="0" lvl="1" indent="-342900" algn="l" defTabSz="914400" rtl="0" eaLnBrk="1" fontAlgn="auto" latinLnBrk="0" hangingPunct="1">
              <a:lnSpc>
                <a:spcPct val="107000"/>
              </a:lnSpc>
              <a:spcBef>
                <a:spcPts val="0"/>
              </a:spcBef>
              <a:spcAft>
                <a:spcPts val="0"/>
              </a:spcAft>
              <a:buClr>
                <a:srgbClr val="000000"/>
              </a:buClr>
              <a:buSzTx/>
              <a:buFont typeface="Wingdings" panose="05000000000000000000" pitchFamily="2" charset="2"/>
              <a:buChar char="q"/>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Make space and time for all communication</a:t>
            </a:r>
          </a:p>
          <a:p>
            <a:endParaRPr lang="en-US" dirty="0"/>
          </a:p>
        </p:txBody>
      </p:sp>
      <p:sp>
        <p:nvSpPr>
          <p:cNvPr id="4" name="Footer Placeholder 3">
            <a:extLst>
              <a:ext uri="{FF2B5EF4-FFF2-40B4-BE49-F238E27FC236}">
                <a16:creationId xmlns:a16="http://schemas.microsoft.com/office/drawing/2014/main" id="{0EB63A2B-4AAC-E967-DCD4-07DE1C181A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prstClr val="black">
                    <a:tint val="75000"/>
                  </a:prstClr>
                </a:solidFill>
                <a:effectLst/>
                <a:uLnTx/>
                <a:uFillTx/>
                <a:latin typeface="Arial"/>
                <a:cs typeface="Arial"/>
                <a:sym typeface="Arial"/>
              </a:rPr>
              <a:t>KIPHIC 2022</a:t>
            </a:r>
          </a:p>
        </p:txBody>
      </p:sp>
    </p:spTree>
    <p:extLst>
      <p:ext uri="{BB962C8B-B14F-4D97-AF65-F5344CB8AC3E}">
        <p14:creationId xmlns:p14="http://schemas.microsoft.com/office/powerpoint/2010/main" val="206781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101B-487C-4FB7-A5FA-AF8CF7657650}"/>
              </a:ext>
            </a:extLst>
          </p:cNvPr>
          <p:cNvSpPr>
            <a:spLocks noGrp="1"/>
          </p:cNvSpPr>
          <p:nvPr>
            <p:ph type="title"/>
          </p:nvPr>
        </p:nvSpPr>
        <p:spPr/>
        <p:txBody>
          <a:bodyPr>
            <a:normAutofit/>
          </a:bodyPr>
          <a:lstStyle/>
          <a:p>
            <a:r>
              <a:rPr lang="en-US" sz="4000" b="1" dirty="0"/>
              <a:t>Data-based</a:t>
            </a:r>
            <a:br>
              <a:rPr lang="en-US" sz="4000" b="1" dirty="0"/>
            </a:br>
            <a:r>
              <a:rPr lang="en-US" sz="4000" b="1" dirty="0"/>
              <a:t>Opportunities &amp; Action Steps (5 of 5)</a:t>
            </a:r>
            <a:endParaRPr lang="en-US" sz="4000" dirty="0"/>
          </a:p>
        </p:txBody>
      </p:sp>
      <p:sp>
        <p:nvSpPr>
          <p:cNvPr id="8" name="Content Placeholder 7">
            <a:extLst>
              <a:ext uri="{FF2B5EF4-FFF2-40B4-BE49-F238E27FC236}">
                <a16:creationId xmlns:a16="http://schemas.microsoft.com/office/drawing/2014/main" id="{95C69EE5-EEC1-8B4A-8D21-A3BBC6CE3041}"/>
              </a:ext>
            </a:extLst>
          </p:cNvPr>
          <p:cNvSpPr>
            <a:spLocks noGrp="1"/>
          </p:cNvSpPr>
          <p:nvPr>
            <p:ph idx="1"/>
          </p:nvPr>
        </p:nvSpPr>
        <p:spPr/>
        <p:txBody>
          <a:bodyPr/>
          <a:lstStyle/>
          <a:p>
            <a:pPr marL="0" indent="0">
              <a:buNone/>
            </a:pPr>
            <a:r>
              <a:rPr kumimoji="0" lang="en-US" sz="2800" b="1" i="0" u="none" strike="noStrike" kern="0" cap="none" spc="0" normalizeH="0" baseline="0" noProof="0" dirty="0">
                <a:ln>
                  <a:noFill/>
                </a:ln>
                <a:effectLst/>
                <a:uLnTx/>
                <a:uFillTx/>
                <a:latin typeface="Corbel" panose="020B0503020204020204"/>
                <a:ea typeface="+mn-ea"/>
                <a:cs typeface="+mn-cs"/>
                <a:sym typeface="Arial"/>
              </a:rPr>
              <a:t>Opportunity: Sustain IL Network Values </a:t>
            </a:r>
          </a:p>
          <a:p>
            <a:pPr marL="0" indent="0">
              <a:buNone/>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Action Steps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Ongoing Evaluation &amp; Calibration w/ Boosters</a:t>
            </a:r>
          </a:p>
          <a:p>
            <a:pPr marL="742950" marR="0" lvl="0" indent="-74295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2800" b="1" i="0" u="none" strike="noStrike" kern="0" cap="none" spc="0" normalizeH="0" baseline="0" noProof="0" dirty="0">
                <a:ln>
                  <a:noFill/>
                </a:ln>
                <a:effectLst/>
                <a:uLnTx/>
                <a:uFillTx/>
                <a:latin typeface="Corbel" panose="020B0503020204020204"/>
                <a:ea typeface="+mn-ea"/>
                <a:cs typeface="+mn-cs"/>
                <a:sym typeface="Arial"/>
              </a:rPr>
              <a:t>Determine Survey Tool &amp; Processes</a:t>
            </a:r>
          </a:p>
          <a:p>
            <a:pPr marL="0" indent="0">
              <a:buNone/>
            </a:pPr>
            <a:endParaRPr kumimoji="0" lang="en-US" sz="2800" b="1" i="0" u="none" strike="noStrike" kern="0" cap="none" spc="0" normalizeH="0" baseline="0" noProof="0" dirty="0">
              <a:ln>
                <a:noFill/>
              </a:ln>
              <a:effectLst/>
              <a:uLnTx/>
              <a:uFillTx/>
              <a:latin typeface="Corbel" panose="020B0503020204020204"/>
              <a:ea typeface="+mn-ea"/>
              <a:cs typeface="+mn-cs"/>
              <a:sym typeface="Arial"/>
            </a:endParaRPr>
          </a:p>
          <a:p>
            <a:endParaRPr lang="en-US" dirty="0"/>
          </a:p>
        </p:txBody>
      </p:sp>
      <p:sp>
        <p:nvSpPr>
          <p:cNvPr id="4" name="Footer Placeholder 3">
            <a:extLst>
              <a:ext uri="{FF2B5EF4-FFF2-40B4-BE49-F238E27FC236}">
                <a16:creationId xmlns:a16="http://schemas.microsoft.com/office/drawing/2014/main" id="{835EC908-DD74-07B7-936A-82222A3BD55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lumMod val="50000"/>
                    <a:lumOff val="50000"/>
                  </a:srgbClr>
                </a:solidFill>
                <a:effectLst/>
                <a:uLnTx/>
                <a:uFillTx/>
                <a:latin typeface="Arial"/>
                <a:cs typeface="Arial"/>
                <a:sym typeface="Arial"/>
              </a:rPr>
              <a:t>KIPHIC 2022</a:t>
            </a:r>
          </a:p>
        </p:txBody>
      </p:sp>
    </p:spTree>
    <p:extLst>
      <p:ext uri="{BB962C8B-B14F-4D97-AF65-F5344CB8AC3E}">
        <p14:creationId xmlns:p14="http://schemas.microsoft.com/office/powerpoint/2010/main" val="23008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8A7E-ECF3-EFA0-16B7-D0F4088B675E}"/>
              </a:ext>
            </a:extLst>
          </p:cNvPr>
          <p:cNvSpPr>
            <a:spLocks noGrp="1"/>
          </p:cNvSpPr>
          <p:nvPr>
            <p:ph type="title"/>
          </p:nvPr>
        </p:nvSpPr>
        <p:spPr>
          <a:xfrm>
            <a:off x="395416" y="12957"/>
            <a:ext cx="10515600" cy="1325563"/>
          </a:xfrm>
        </p:spPr>
        <p:txBody>
          <a:bodyPr/>
          <a:lstStyle/>
          <a:p>
            <a:r>
              <a:rPr lang="en-US" b="1" dirty="0"/>
              <a:t>Sustainability with PET </a:t>
            </a:r>
          </a:p>
        </p:txBody>
      </p:sp>
      <p:sp>
        <p:nvSpPr>
          <p:cNvPr id="3" name="Content Placeholder 2">
            <a:extLst>
              <a:ext uri="{FF2B5EF4-FFF2-40B4-BE49-F238E27FC236}">
                <a16:creationId xmlns:a16="http://schemas.microsoft.com/office/drawing/2014/main" id="{F77B4D0A-15B3-2E96-DACB-97D3C98507F6}"/>
              </a:ext>
            </a:extLst>
          </p:cNvPr>
          <p:cNvSpPr>
            <a:spLocks noGrp="1"/>
          </p:cNvSpPr>
          <p:nvPr>
            <p:ph idx="1"/>
          </p:nvPr>
        </p:nvSpPr>
        <p:spPr>
          <a:xfrm>
            <a:off x="395416" y="939114"/>
            <a:ext cx="11401168" cy="5417236"/>
          </a:xfrm>
        </p:spPr>
        <p:txBody>
          <a:bodyPr>
            <a:normAutofit lnSpcReduction="10000"/>
          </a:bodyPr>
          <a:lstStyle/>
          <a:p>
            <a:r>
              <a:rPr lang="en-US" sz="2200" dirty="0"/>
              <a:t>Evaluation of the PET Features (6 scaled questions) </a:t>
            </a:r>
          </a:p>
          <a:p>
            <a:pPr lvl="1"/>
            <a:r>
              <a:rPr lang="en-US" sz="2200" dirty="0"/>
              <a:t>Developed from the original survey </a:t>
            </a:r>
          </a:p>
          <a:p>
            <a:r>
              <a:rPr lang="en-US" sz="2200" dirty="0"/>
              <a:t>Evaluation of Identified Values (4 scaled questions) </a:t>
            </a:r>
          </a:p>
          <a:p>
            <a:pPr lvl="1"/>
            <a:r>
              <a:rPr lang="en-US" sz="2200" dirty="0"/>
              <a:t>Baseline average score is a four </a:t>
            </a:r>
          </a:p>
          <a:p>
            <a:r>
              <a:rPr lang="en-US" sz="2200" dirty="0"/>
              <a:t>Perceptions of the IL Network (3 open-ended Questions)</a:t>
            </a:r>
          </a:p>
          <a:p>
            <a:pPr lvl="1"/>
            <a:r>
              <a:rPr lang="en-US" sz="2200" dirty="0">
                <a:effectLst/>
                <a:latin typeface="Calibri" panose="020F0502020204030204" pitchFamily="34" charset="0"/>
                <a:ea typeface="Calibri" panose="020F0502020204030204" pitchFamily="34" charset="0"/>
                <a:cs typeface="Calibri" panose="020F0502020204030204" pitchFamily="34" charset="0"/>
              </a:rPr>
              <a:t>Please share any experiences from the last three months which positively reflected IL Network Values.</a:t>
            </a:r>
          </a:p>
          <a:p>
            <a:pPr lvl="2"/>
            <a:r>
              <a:rPr lang="en-US" sz="2200" dirty="0">
                <a:effectLst/>
                <a:latin typeface="Calibri" panose="020F0502020204030204" pitchFamily="34" charset="0"/>
                <a:ea typeface="Calibri" panose="020F0502020204030204" pitchFamily="34" charset="0"/>
                <a:cs typeface="Calibri" panose="020F0502020204030204" pitchFamily="34" charset="0"/>
              </a:rPr>
              <a:t>Collaboration</a:t>
            </a:r>
          </a:p>
          <a:p>
            <a:pPr lvl="2"/>
            <a:r>
              <a:rPr lang="en-US" sz="2200" dirty="0">
                <a:effectLst/>
                <a:latin typeface="Calibri" panose="020F0502020204030204" pitchFamily="34" charset="0"/>
                <a:ea typeface="Calibri" panose="020F0502020204030204" pitchFamily="34" charset="0"/>
                <a:cs typeface="Times New Roman" panose="02020603050405020304" pitchFamily="18" charset="0"/>
              </a:rPr>
              <a:t>Right Path</a:t>
            </a:r>
          </a:p>
          <a:p>
            <a:pPr lvl="1"/>
            <a:r>
              <a:rPr lang="en-US" sz="2200" dirty="0">
                <a:effectLst/>
                <a:latin typeface="Calibri" panose="020F0502020204030204" pitchFamily="34" charset="0"/>
                <a:ea typeface="Calibri" panose="020F0502020204030204" pitchFamily="34" charset="0"/>
                <a:cs typeface="Calibri" panose="020F0502020204030204" pitchFamily="34" charset="0"/>
              </a:rPr>
              <a:t>Please share any experiences from the last three months which indicate opportunities to improve IL Network Values.</a:t>
            </a:r>
          </a:p>
          <a:p>
            <a:pPr lvl="2"/>
            <a:r>
              <a:rPr lang="en-US" sz="2200" dirty="0">
                <a:latin typeface="Calibri" panose="020F0502020204030204" pitchFamily="34" charset="0"/>
                <a:ea typeface="Calibri" panose="020F0502020204030204" pitchFamily="34" charset="0"/>
                <a:cs typeface="Calibri" panose="020F0502020204030204" pitchFamily="34" charset="0"/>
              </a:rPr>
              <a:t>Minimum Conflicts, But Concerns Regarding Sustainability</a:t>
            </a:r>
          </a:p>
          <a:p>
            <a:pPr lvl="2"/>
            <a:r>
              <a:rPr lang="en-US" sz="2200" dirty="0">
                <a:effectLst/>
                <a:latin typeface="Calibri" panose="020F0502020204030204" pitchFamily="34" charset="0"/>
                <a:ea typeface="Calibri" panose="020F0502020204030204" pitchFamily="34" charset="0"/>
                <a:cs typeface="Times New Roman" panose="02020603050405020304" pitchFamily="18" charset="0"/>
              </a:rPr>
              <a:t>Continue to </a:t>
            </a:r>
            <a:r>
              <a:rPr lang="en-US" sz="2200" dirty="0">
                <a:latin typeface="Calibri" panose="020F0502020204030204" pitchFamily="34" charset="0"/>
                <a:ea typeface="Calibri" panose="020F0502020204030204" pitchFamily="34" charset="0"/>
                <a:cs typeface="Times New Roman" panose="02020603050405020304" pitchFamily="18" charset="0"/>
              </a:rPr>
              <a:t>Strive for </a:t>
            </a:r>
            <a:r>
              <a:rPr lang="en-US" sz="2200" dirty="0">
                <a:effectLst/>
                <a:latin typeface="Calibri" panose="020F0502020204030204" pitchFamily="34" charset="0"/>
                <a:ea typeface="Calibri" panose="020F0502020204030204" pitchFamily="34" charset="0"/>
                <a:cs typeface="Times New Roman" panose="02020603050405020304" pitchFamily="18" charset="0"/>
              </a:rPr>
              <a:t>Safe Spaces</a:t>
            </a:r>
          </a:p>
          <a:p>
            <a:pPr lvl="2"/>
            <a:r>
              <a:rPr lang="en-US" sz="2200" dirty="0">
                <a:effectLst/>
                <a:latin typeface="Calibri" panose="020F0502020204030204" pitchFamily="34" charset="0"/>
                <a:ea typeface="Calibri" panose="020F0502020204030204" pitchFamily="34" charset="0"/>
                <a:cs typeface="Times New Roman" panose="02020603050405020304" pitchFamily="18" charset="0"/>
              </a:rPr>
              <a:t>A Journey Will Take Time</a:t>
            </a:r>
          </a:p>
          <a:p>
            <a:pPr lvl="1"/>
            <a:r>
              <a:rPr lang="en-US" sz="2200" dirty="0">
                <a:effectLst/>
                <a:latin typeface="Calibri" panose="020F0502020204030204" pitchFamily="34" charset="0"/>
                <a:ea typeface="Calibri" panose="020F0502020204030204" pitchFamily="34" charset="0"/>
                <a:cs typeface="Calibri" panose="020F0502020204030204" pitchFamily="34" charset="0"/>
              </a:rPr>
              <a:t>Any additional comments regarding PET features and agreed-upon IL Network Values?</a:t>
            </a:r>
          </a:p>
          <a:p>
            <a:pPr lvl="2"/>
            <a:r>
              <a:rPr lang="en-US" sz="2200" dirty="0">
                <a:latin typeface="Calibri" panose="020F0502020204030204" pitchFamily="34" charset="0"/>
                <a:ea typeface="Calibri" panose="020F0502020204030204" pitchFamily="34" charset="0"/>
                <a:cs typeface="Calibri" panose="020F0502020204030204" pitchFamily="34" charset="0"/>
              </a:rPr>
              <a:t>Generally Positive</a:t>
            </a:r>
            <a:endParaRPr lang="en-US" sz="2200" dirty="0"/>
          </a:p>
          <a:p>
            <a:pPr marL="0" indent="0">
              <a:buNone/>
            </a:pPr>
            <a:endParaRPr lang="en-US" sz="2400" dirty="0"/>
          </a:p>
        </p:txBody>
      </p:sp>
      <p:sp>
        <p:nvSpPr>
          <p:cNvPr id="4" name="Footer Placeholder 3">
            <a:extLst>
              <a:ext uri="{FF2B5EF4-FFF2-40B4-BE49-F238E27FC236}">
                <a16:creationId xmlns:a16="http://schemas.microsoft.com/office/drawing/2014/main" id="{B2205EB2-2F47-54EF-2E66-C9591001C924}"/>
              </a:ext>
            </a:extLst>
          </p:cNvPr>
          <p:cNvSpPr>
            <a:spLocks noGrp="1"/>
          </p:cNvSpPr>
          <p:nvPr>
            <p:ph type="ftr" sz="quarter" idx="11"/>
          </p:nvPr>
        </p:nvSpPr>
        <p:spPr/>
        <p:txBody>
          <a:bodyPr/>
          <a:lstStyle/>
          <a:p>
            <a:r>
              <a:rPr lang="en-US"/>
              <a:t>KIPHIC, 2021</a:t>
            </a:r>
            <a:endParaRPr lang="en-US" dirty="0"/>
          </a:p>
        </p:txBody>
      </p:sp>
    </p:spTree>
    <p:extLst>
      <p:ext uri="{BB962C8B-B14F-4D97-AF65-F5344CB8AC3E}">
        <p14:creationId xmlns:p14="http://schemas.microsoft.com/office/powerpoint/2010/main" val="285208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7E8D-32BF-E163-214B-95F232FB4ACD}"/>
              </a:ext>
            </a:extLst>
          </p:cNvPr>
          <p:cNvSpPr>
            <a:spLocks noGrp="1"/>
          </p:cNvSpPr>
          <p:nvPr>
            <p:ph type="title"/>
          </p:nvPr>
        </p:nvSpPr>
        <p:spPr/>
        <p:txBody>
          <a:bodyPr/>
          <a:lstStyle/>
          <a:p>
            <a:r>
              <a:rPr lang="en-US" b="1" dirty="0"/>
              <a:t>IL Network Survey Procedures</a:t>
            </a:r>
          </a:p>
        </p:txBody>
      </p:sp>
      <p:sp>
        <p:nvSpPr>
          <p:cNvPr id="3" name="Content Placeholder 2">
            <a:extLst>
              <a:ext uri="{FF2B5EF4-FFF2-40B4-BE49-F238E27FC236}">
                <a16:creationId xmlns:a16="http://schemas.microsoft.com/office/drawing/2014/main" id="{84B2E2CB-A486-A34C-4A17-7EB2D1688AE9}"/>
              </a:ext>
            </a:extLst>
          </p:cNvPr>
          <p:cNvSpPr>
            <a:spLocks noGrp="1"/>
          </p:cNvSpPr>
          <p:nvPr>
            <p:ph idx="1"/>
          </p:nvPr>
        </p:nvSpPr>
        <p:spPr/>
        <p:txBody>
          <a:bodyPr>
            <a:normAutofit fontScale="62500" lnSpcReduction="20000"/>
          </a:bodyPr>
          <a:lstStyle/>
          <a:p>
            <a:pPr marR="0">
              <a:spcBef>
                <a:spcPts val="0"/>
              </a:spcBef>
              <a:spcAft>
                <a:spcPts val="0"/>
              </a:spcAft>
              <a:buFont typeface="Wingdings" panose="05000000000000000000" pitchFamily="2" charset="2"/>
              <a:buChar char="q"/>
            </a:pPr>
            <a:r>
              <a:rPr lang="en-US" sz="4000" i="1" dirty="0">
                <a:latin typeface="Calibri" panose="020F0502020204030204" pitchFamily="34" charset="0"/>
                <a:ea typeface="Calibri" panose="020F0502020204030204" pitchFamily="34" charset="0"/>
                <a:cs typeface="Times New Roman" panose="02020603050405020304" pitchFamily="18" charset="0"/>
              </a:rPr>
              <a:t>Facilitated by the SILC using agreed upon accessible online survey tool</a:t>
            </a:r>
          </a:p>
          <a:p>
            <a:pPr marR="0">
              <a:spcBef>
                <a:spcPts val="0"/>
              </a:spcBef>
              <a:spcAft>
                <a:spcPts val="0"/>
              </a:spcAft>
              <a:buFont typeface="Wingdings" panose="05000000000000000000" pitchFamily="2" charset="2"/>
              <a:buChar char="q"/>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q"/>
            </a:pPr>
            <a:r>
              <a:rPr lang="en-US" sz="4000" i="1" dirty="0">
                <a:latin typeface="Calibri" panose="020F0502020204030204" pitchFamily="34" charset="0"/>
                <a:ea typeface="Calibri" panose="020F0502020204030204" pitchFamily="34" charset="0"/>
                <a:cs typeface="Times New Roman" panose="02020603050405020304" pitchFamily="18" charset="0"/>
              </a:rPr>
              <a:t>Completed every two months for two cycles then IL Network will review process and frequency moving forward</a:t>
            </a:r>
          </a:p>
          <a:p>
            <a:pPr marR="0">
              <a:spcBef>
                <a:spcPts val="0"/>
              </a:spcBef>
              <a:spcAft>
                <a:spcPts val="0"/>
              </a:spcAft>
              <a:buFont typeface="Wingdings" panose="05000000000000000000" pitchFamily="2" charset="2"/>
              <a:buChar char="q"/>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q"/>
            </a:pPr>
            <a:r>
              <a:rPr lang="en-US" sz="4000" i="1" dirty="0">
                <a:effectLst/>
                <a:latin typeface="Calibri" panose="020F0502020204030204" pitchFamily="34" charset="0"/>
                <a:ea typeface="Calibri" panose="020F0502020204030204" pitchFamily="34" charset="0"/>
                <a:cs typeface="Times New Roman" panose="02020603050405020304" pitchFamily="18" charset="0"/>
              </a:rPr>
              <a:t>Results of each survey will be shared with IL Network at the next SPIL workgroup meeting</a:t>
            </a:r>
          </a:p>
          <a:p>
            <a:pPr marR="0">
              <a:spcBef>
                <a:spcPts val="0"/>
              </a:spcBef>
              <a:spcAft>
                <a:spcPts val="0"/>
              </a:spcAft>
              <a:buFont typeface="Wingdings" panose="05000000000000000000" pitchFamily="2" charset="2"/>
              <a:buChar char="q"/>
            </a:pPr>
            <a:endParaRPr lang="en-US" sz="4000" i="1"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q"/>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All data will be shared with all IL Network members. However, open ended question responses may be reworded to de-identify specifically named individuals</a:t>
            </a:r>
          </a:p>
          <a:p>
            <a:pPr marR="0">
              <a:spcBef>
                <a:spcPts val="0"/>
              </a:spcBef>
              <a:spcAft>
                <a:spcPts val="0"/>
              </a:spcAft>
              <a:buFont typeface="Wingdings" panose="05000000000000000000" pitchFamily="2" charset="2"/>
              <a:buChar char="q"/>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q"/>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IL Network will compare survey data with previous data and discuss alignment with PET skills and IL Network values. Strengths will be reinforced, and action steps will be created for any needs </a:t>
            </a: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049EF24-D819-E0FE-3367-B9D9C9C7D5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KIPHIC 2022</a:t>
            </a:r>
          </a:p>
        </p:txBody>
      </p:sp>
    </p:spTree>
    <p:extLst>
      <p:ext uri="{BB962C8B-B14F-4D97-AF65-F5344CB8AC3E}">
        <p14:creationId xmlns:p14="http://schemas.microsoft.com/office/powerpoint/2010/main" val="208626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8D1E-23C2-4106-BFDA-2D3A4A89EB85}"/>
              </a:ext>
            </a:extLst>
          </p:cNvPr>
          <p:cNvSpPr>
            <a:spLocks noGrp="1"/>
          </p:cNvSpPr>
          <p:nvPr>
            <p:ph type="title"/>
          </p:nvPr>
        </p:nvSpPr>
        <p:spPr/>
        <p:txBody>
          <a:bodyPr/>
          <a:lstStyle/>
          <a:p>
            <a:r>
              <a:rPr lang="en-US" dirty="0"/>
              <a:t>Improvements we’ve seen and felt	</a:t>
            </a:r>
          </a:p>
        </p:txBody>
      </p:sp>
      <p:sp>
        <p:nvSpPr>
          <p:cNvPr id="3" name="Content Placeholder 2">
            <a:extLst>
              <a:ext uri="{FF2B5EF4-FFF2-40B4-BE49-F238E27FC236}">
                <a16:creationId xmlns:a16="http://schemas.microsoft.com/office/drawing/2014/main" id="{28DC4E29-4AF0-4EB0-8AFC-70CCDD5C72A6}"/>
              </a:ext>
            </a:extLst>
          </p:cNvPr>
          <p:cNvSpPr>
            <a:spLocks noGrp="1"/>
          </p:cNvSpPr>
          <p:nvPr>
            <p:ph idx="1"/>
          </p:nvPr>
        </p:nvSpPr>
        <p:spPr/>
        <p:txBody>
          <a:bodyPr>
            <a:normAutofit lnSpcReduction="10000"/>
          </a:bodyPr>
          <a:lstStyle/>
          <a:p>
            <a:r>
              <a:rPr lang="en-US" dirty="0"/>
              <a:t>In April of this year, we began working on a legislative request for the 2023 legislative session – CIL Pay Equity</a:t>
            </a:r>
          </a:p>
          <a:p>
            <a:pPr lvl="1"/>
            <a:r>
              <a:rPr lang="en-US" dirty="0"/>
              <a:t>Meetings took place at least 2x a month (and still do) </a:t>
            </a:r>
          </a:p>
          <a:p>
            <a:pPr lvl="1"/>
            <a:r>
              <a:rPr lang="en-US" dirty="0"/>
              <a:t>True collaboration</a:t>
            </a:r>
          </a:p>
          <a:p>
            <a:pPr lvl="1"/>
            <a:r>
              <a:rPr lang="en-US" dirty="0"/>
              <a:t>Tough conversations – funding distribution, staffing needs, rural versus urban</a:t>
            </a:r>
          </a:p>
          <a:p>
            <a:pPr lvl="1"/>
            <a:r>
              <a:rPr lang="en-US" dirty="0"/>
              <a:t>ALL 7 CILs agreed to the pay standards for ALL staffing within their CIL that is considered an IL funded position</a:t>
            </a:r>
          </a:p>
          <a:p>
            <a:pPr lvl="1"/>
            <a:r>
              <a:rPr lang="en-US" dirty="0"/>
              <a:t>CILs began sharing information to create a statewide picture</a:t>
            </a:r>
          </a:p>
          <a:p>
            <a:pPr lvl="1"/>
            <a:r>
              <a:rPr lang="en-US" dirty="0"/>
              <a:t>The Legislative request made it through all the initial steps – further than any request in the past </a:t>
            </a:r>
          </a:p>
          <a:p>
            <a:pPr lvl="1"/>
            <a:r>
              <a:rPr lang="en-US" dirty="0"/>
              <a:t>Our request WAS included in the Agency recommended budget – ODHS/VR can advocate for this request</a:t>
            </a:r>
          </a:p>
        </p:txBody>
      </p:sp>
    </p:spTree>
    <p:extLst>
      <p:ext uri="{BB962C8B-B14F-4D97-AF65-F5344CB8AC3E}">
        <p14:creationId xmlns:p14="http://schemas.microsoft.com/office/powerpoint/2010/main" val="389068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200F-0D83-4A80-9444-6716EF882F7C}"/>
              </a:ext>
            </a:extLst>
          </p:cNvPr>
          <p:cNvSpPr>
            <a:spLocks noGrp="1"/>
          </p:cNvSpPr>
          <p:nvPr>
            <p:ph type="title"/>
          </p:nvPr>
        </p:nvSpPr>
        <p:spPr/>
        <p:txBody>
          <a:bodyPr/>
          <a:lstStyle/>
          <a:p>
            <a:r>
              <a:rPr lang="en-US" dirty="0"/>
              <a:t>SPIL development	</a:t>
            </a:r>
          </a:p>
        </p:txBody>
      </p:sp>
      <p:sp>
        <p:nvSpPr>
          <p:cNvPr id="3" name="Content Placeholder 2">
            <a:extLst>
              <a:ext uri="{FF2B5EF4-FFF2-40B4-BE49-F238E27FC236}">
                <a16:creationId xmlns:a16="http://schemas.microsoft.com/office/drawing/2014/main" id="{AFBEA4E2-FF49-44DC-B5BC-179B073B0CC6}"/>
              </a:ext>
            </a:extLst>
          </p:cNvPr>
          <p:cNvSpPr>
            <a:spLocks noGrp="1"/>
          </p:cNvSpPr>
          <p:nvPr>
            <p:ph idx="1"/>
          </p:nvPr>
        </p:nvSpPr>
        <p:spPr/>
        <p:txBody>
          <a:bodyPr/>
          <a:lstStyle/>
          <a:p>
            <a:r>
              <a:rPr lang="en-US" dirty="0"/>
              <a:t>A goal within our current (20-23) SPIL is: Funding formula and methodology will be reviewed &amp; updated at least biennially to address service expansion through capacity-building and outreach to unserved IL consumers.</a:t>
            </a:r>
          </a:p>
          <a:p>
            <a:pPr lvl="1"/>
            <a:r>
              <a:rPr lang="en-US" sz="2800" dirty="0"/>
              <a:t>We have met 5 times this year to discuss Oregon’s funding formula and methodology. </a:t>
            </a:r>
          </a:p>
          <a:p>
            <a:r>
              <a:rPr lang="en-US" dirty="0"/>
              <a:t>As an IL Network we have also had weekly meetings while developing the upcoming SPIL for 2023-2025. </a:t>
            </a:r>
          </a:p>
          <a:p>
            <a:pPr lvl="1"/>
            <a:r>
              <a:rPr lang="en-US" sz="2800" dirty="0"/>
              <a:t>Discussing Section 3.2 – Network expansion </a:t>
            </a:r>
          </a:p>
        </p:txBody>
      </p:sp>
    </p:spTree>
    <p:extLst>
      <p:ext uri="{BB962C8B-B14F-4D97-AF65-F5344CB8AC3E}">
        <p14:creationId xmlns:p14="http://schemas.microsoft.com/office/powerpoint/2010/main" val="184238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14C2-0B52-4750-91C6-A96BF99DC3B8}"/>
              </a:ext>
            </a:extLst>
          </p:cNvPr>
          <p:cNvSpPr>
            <a:spLocks noGrp="1"/>
          </p:cNvSpPr>
          <p:nvPr>
            <p:ph type="title"/>
          </p:nvPr>
        </p:nvSpPr>
        <p:spPr/>
        <p:txBody>
          <a:bodyPr vert="horz" lIns="91440" tIns="45720" rIns="91440" bIns="45720" rtlCol="0" anchor="b">
            <a:normAutofit/>
          </a:bodyPr>
          <a:lstStyle/>
          <a:p>
            <a:pPr lvl="0">
              <a:defRPr b="1"/>
            </a:pPr>
            <a:r>
              <a:rPr lang="en-US" sz="3500" spc="-100" dirty="0"/>
              <a:t>Contact us with any Questions!</a:t>
            </a:r>
            <a:br>
              <a:rPr lang="en-US" sz="3500" spc="-100" dirty="0"/>
            </a:br>
            <a:endParaRPr lang="en-US" sz="3500" i="1" spc="-100" dirty="0"/>
          </a:p>
        </p:txBody>
      </p:sp>
      <p:sp>
        <p:nvSpPr>
          <p:cNvPr id="3" name="Subtitle 2">
            <a:extLst>
              <a:ext uri="{FF2B5EF4-FFF2-40B4-BE49-F238E27FC236}">
                <a16:creationId xmlns:a16="http://schemas.microsoft.com/office/drawing/2014/main" id="{25DDF7FB-6E9F-4A93-8DA6-8095C42B9625}"/>
              </a:ext>
            </a:extLst>
          </p:cNvPr>
          <p:cNvSpPr>
            <a:spLocks noGrp="1"/>
          </p:cNvSpPr>
          <p:nvPr>
            <p:ph idx="1"/>
          </p:nvPr>
        </p:nvSpPr>
        <p:spPr/>
        <p:txBody>
          <a:bodyPr vert="horz" lIns="91440" tIns="45720" rIns="91440" bIns="45720" rtlCol="0" anchor="t">
            <a:normAutofit/>
          </a:bodyPr>
          <a:lstStyle/>
          <a:p>
            <a:pPr marL="0" indent="0">
              <a:buNone/>
            </a:pPr>
            <a:endParaRPr lang="en-US" sz="2200" dirty="0"/>
          </a:p>
          <a:p>
            <a:pPr marL="0" indent="0">
              <a:buNone/>
            </a:pPr>
            <a:r>
              <a:rPr lang="en-US" sz="2200" dirty="0"/>
              <a:t>Mikayla McHenry</a:t>
            </a:r>
          </a:p>
          <a:p>
            <a:pPr marL="0" indent="0">
              <a:buNone/>
            </a:pPr>
            <a:endParaRPr lang="en-US" sz="2200" dirty="0"/>
          </a:p>
          <a:p>
            <a:pPr marL="0" indent="0">
              <a:buNone/>
            </a:pPr>
            <a:r>
              <a:rPr lang="en-US" sz="2200" dirty="0"/>
              <a:t>Brooke Wilson</a:t>
            </a:r>
          </a:p>
        </p:txBody>
      </p:sp>
      <p:sp>
        <p:nvSpPr>
          <p:cNvPr id="4" name="Footer Placeholder 3">
            <a:extLst>
              <a:ext uri="{FF2B5EF4-FFF2-40B4-BE49-F238E27FC236}">
                <a16:creationId xmlns:a16="http://schemas.microsoft.com/office/drawing/2014/main" id="{368A1977-4954-54BF-FD96-7219D1903F70}"/>
              </a:ext>
            </a:extLst>
          </p:cNvPr>
          <p:cNvSpPr>
            <a:spLocks noGrp="1"/>
          </p:cNvSpPr>
          <p:nvPr>
            <p:ph type="ftr" sz="quarter" idx="11"/>
          </p:nvPr>
        </p:nvSpPr>
        <p:spPr/>
        <p:txBody>
          <a:bodyPr/>
          <a:lstStyle/>
          <a:p>
            <a:r>
              <a:rPr lang="en-US"/>
              <a:t>KIPHIC 2022</a:t>
            </a:r>
            <a:endParaRPr lang="en-US" dirty="0"/>
          </a:p>
        </p:txBody>
      </p:sp>
    </p:spTree>
    <p:extLst>
      <p:ext uri="{BB962C8B-B14F-4D97-AF65-F5344CB8AC3E}">
        <p14:creationId xmlns:p14="http://schemas.microsoft.com/office/powerpoint/2010/main" val="217588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0F99-FBBD-FCD8-CA62-CF4D9D93B2E3}"/>
              </a:ext>
            </a:extLst>
          </p:cNvPr>
          <p:cNvSpPr>
            <a:spLocks noGrp="1"/>
          </p:cNvSpPr>
          <p:nvPr>
            <p:ph type="title"/>
          </p:nvPr>
        </p:nvSpPr>
        <p:spPr>
          <a:xfrm>
            <a:off x="838200" y="365125"/>
            <a:ext cx="11003280" cy="1325563"/>
          </a:xfrm>
        </p:spPr>
        <p:txBody>
          <a:bodyPr/>
          <a:lstStyle/>
          <a:p>
            <a:r>
              <a:rPr lang="en-US" b="1" dirty="0"/>
              <a:t>Complex State Human Service Networks (2 of 2)</a:t>
            </a:r>
          </a:p>
        </p:txBody>
      </p:sp>
      <p:sp>
        <p:nvSpPr>
          <p:cNvPr id="3" name="Content Placeholder 2">
            <a:extLst>
              <a:ext uri="{FF2B5EF4-FFF2-40B4-BE49-F238E27FC236}">
                <a16:creationId xmlns:a16="http://schemas.microsoft.com/office/drawing/2014/main" id="{4E1924BB-3B27-DE4B-D94D-A7F4C9203C94}"/>
              </a:ext>
            </a:extLst>
          </p:cNvPr>
          <p:cNvSpPr>
            <a:spLocks noGrp="1"/>
          </p:cNvSpPr>
          <p:nvPr>
            <p:ph idx="1"/>
          </p:nvPr>
        </p:nvSpPr>
        <p:spPr>
          <a:xfrm>
            <a:off x="838200" y="1455511"/>
            <a:ext cx="10744200" cy="4749346"/>
          </a:xfrm>
        </p:spPr>
        <p:txBody>
          <a:bodyPr>
            <a:normAutofit fontScale="92500" lnSpcReduction="20000"/>
          </a:bodyPr>
          <a:lstStyle/>
          <a:p>
            <a:pPr marL="0" indent="0">
              <a:buNone/>
            </a:pPr>
            <a:r>
              <a:rPr lang="en-US" sz="3600" i="1" dirty="0"/>
              <a:t>Examples of Additional Potential Navigation Hazards:</a:t>
            </a:r>
          </a:p>
          <a:p>
            <a:r>
              <a:rPr lang="en-US" sz="3200" dirty="0"/>
              <a:t>Oversight responsibilities designated without training or commitment</a:t>
            </a:r>
          </a:p>
          <a:p>
            <a:r>
              <a:rPr lang="en-US" sz="3200" dirty="0"/>
              <a:t>Perception of competing interests amongst stakeholders</a:t>
            </a:r>
          </a:p>
          <a:p>
            <a:r>
              <a:rPr lang="en-US" sz="3200" dirty="0"/>
              <a:t>Inconsistent messaging regarding advocacy and shared interests</a:t>
            </a:r>
          </a:p>
          <a:p>
            <a:r>
              <a:rPr lang="en-US" sz="3200" dirty="0"/>
              <a:t>Historical patterns of challenging interactions between stakeholders</a:t>
            </a:r>
          </a:p>
          <a:p>
            <a:r>
              <a:rPr lang="en-US" sz="3200" dirty="0"/>
              <a:t>Antagonistic vs. Collaboration culture</a:t>
            </a:r>
          </a:p>
          <a:p>
            <a:r>
              <a:rPr lang="en-US" sz="3200" dirty="0"/>
              <a:t>Limited Consumer led initiatives and discussions</a:t>
            </a:r>
          </a:p>
          <a:p>
            <a:r>
              <a:rPr lang="en-US" sz="3200" dirty="0"/>
              <a:t>Low stakeholder participation and communication</a:t>
            </a:r>
          </a:p>
          <a:p>
            <a:r>
              <a:rPr lang="en-US" sz="3200" dirty="0"/>
              <a:t>Leadership does not reflect consumer diversity</a:t>
            </a:r>
          </a:p>
          <a:p>
            <a:endParaRPr lang="en-US" sz="3200" dirty="0"/>
          </a:p>
        </p:txBody>
      </p:sp>
      <p:sp>
        <p:nvSpPr>
          <p:cNvPr id="4" name="Footer Placeholder 3">
            <a:extLst>
              <a:ext uri="{FF2B5EF4-FFF2-40B4-BE49-F238E27FC236}">
                <a16:creationId xmlns:a16="http://schemas.microsoft.com/office/drawing/2014/main" id="{85C4DC96-CE46-C96B-171B-C6996A1A0AE2}"/>
              </a:ext>
            </a:extLst>
          </p:cNvPr>
          <p:cNvSpPr>
            <a:spLocks noGrp="1"/>
          </p:cNvSpPr>
          <p:nvPr>
            <p:ph type="ftr" sz="quarter" idx="11"/>
          </p:nvPr>
        </p:nvSpPr>
        <p:spPr/>
        <p:txBody>
          <a:bodyPr/>
          <a:lstStyle/>
          <a:p>
            <a:pPr>
              <a:defRPr/>
            </a:pPr>
            <a:r>
              <a:rPr lang="en-US"/>
              <a:t>KIPHIC 2022</a:t>
            </a:r>
          </a:p>
        </p:txBody>
      </p:sp>
    </p:spTree>
    <p:extLst>
      <p:ext uri="{BB962C8B-B14F-4D97-AF65-F5344CB8AC3E}">
        <p14:creationId xmlns:p14="http://schemas.microsoft.com/office/powerpoint/2010/main" val="60274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D5C3-1111-4F9C-9619-9F4871B74254}"/>
              </a:ext>
            </a:extLst>
          </p:cNvPr>
          <p:cNvSpPr>
            <a:spLocks noGrp="1"/>
          </p:cNvSpPr>
          <p:nvPr>
            <p:ph type="title"/>
          </p:nvPr>
        </p:nvSpPr>
        <p:spPr/>
        <p:txBody>
          <a:bodyPr/>
          <a:lstStyle/>
          <a:p>
            <a:r>
              <a:rPr lang="en-US" dirty="0"/>
              <a:t>Brief History	</a:t>
            </a:r>
          </a:p>
        </p:txBody>
      </p:sp>
      <p:sp>
        <p:nvSpPr>
          <p:cNvPr id="3" name="Content Placeholder 2">
            <a:extLst>
              <a:ext uri="{FF2B5EF4-FFF2-40B4-BE49-F238E27FC236}">
                <a16:creationId xmlns:a16="http://schemas.microsoft.com/office/drawing/2014/main" id="{470FC9C0-7379-4B8C-A065-5FE27387B044}"/>
              </a:ext>
            </a:extLst>
          </p:cNvPr>
          <p:cNvSpPr>
            <a:spLocks noGrp="1"/>
          </p:cNvSpPr>
          <p:nvPr>
            <p:ph idx="1"/>
          </p:nvPr>
        </p:nvSpPr>
        <p:spPr>
          <a:xfrm>
            <a:off x="838200" y="1358900"/>
            <a:ext cx="10515600" cy="4818063"/>
          </a:xfrm>
        </p:spPr>
        <p:txBody>
          <a:bodyPr>
            <a:normAutofit/>
          </a:bodyPr>
          <a:lstStyle/>
          <a:p>
            <a:r>
              <a:rPr lang="en-US" sz="3200" dirty="0"/>
              <a:t>Oregon’s IL Network consists of:</a:t>
            </a:r>
          </a:p>
          <a:p>
            <a:pPr lvl="1"/>
            <a:r>
              <a:rPr lang="en-US" sz="2800" dirty="0"/>
              <a:t>7 CILs – 5 Part C and 2 Part B funded – ALL receive State General Fund and Part B dollars </a:t>
            </a:r>
          </a:p>
          <a:p>
            <a:pPr lvl="1"/>
            <a:r>
              <a:rPr lang="en-US" sz="2800" dirty="0"/>
              <a:t>Oregon SILC</a:t>
            </a:r>
          </a:p>
          <a:p>
            <a:pPr lvl="1"/>
            <a:r>
              <a:rPr lang="en-US" sz="2800" dirty="0"/>
              <a:t>Oregon Commission for the Blind (OCB)</a:t>
            </a:r>
          </a:p>
          <a:p>
            <a:pPr lvl="1"/>
            <a:r>
              <a:rPr lang="en-US" sz="2800" dirty="0"/>
              <a:t>Oregon Vocational Rehabilitation serving as the DSE</a:t>
            </a:r>
          </a:p>
        </p:txBody>
      </p:sp>
    </p:spTree>
    <p:extLst>
      <p:ext uri="{BB962C8B-B14F-4D97-AF65-F5344CB8AC3E}">
        <p14:creationId xmlns:p14="http://schemas.microsoft.com/office/powerpoint/2010/main" val="54757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5730-6F87-43A5-84E3-0CCF0CF6FEDC}"/>
              </a:ext>
            </a:extLst>
          </p:cNvPr>
          <p:cNvSpPr>
            <a:spLocks noGrp="1"/>
          </p:cNvSpPr>
          <p:nvPr>
            <p:ph type="title"/>
          </p:nvPr>
        </p:nvSpPr>
        <p:spPr/>
        <p:txBody>
          <a:bodyPr/>
          <a:lstStyle/>
          <a:p>
            <a:r>
              <a:rPr lang="en-US" dirty="0"/>
              <a:t>What was the issue?</a:t>
            </a:r>
          </a:p>
        </p:txBody>
      </p:sp>
      <p:sp>
        <p:nvSpPr>
          <p:cNvPr id="3" name="Content Placeholder 2">
            <a:extLst>
              <a:ext uri="{FF2B5EF4-FFF2-40B4-BE49-F238E27FC236}">
                <a16:creationId xmlns:a16="http://schemas.microsoft.com/office/drawing/2014/main" id="{FAC68C10-5941-4CE8-A612-5F7E2F522EFF}"/>
              </a:ext>
            </a:extLst>
          </p:cNvPr>
          <p:cNvSpPr>
            <a:spLocks noGrp="1"/>
          </p:cNvSpPr>
          <p:nvPr>
            <p:ph idx="1"/>
          </p:nvPr>
        </p:nvSpPr>
        <p:spPr/>
        <p:txBody>
          <a:bodyPr>
            <a:normAutofit/>
          </a:bodyPr>
          <a:lstStyle/>
          <a:p>
            <a:r>
              <a:rPr lang="en-US" dirty="0"/>
              <a:t>We lacked “T.A.C.T.”</a:t>
            </a:r>
          </a:p>
          <a:p>
            <a:pPr lvl="1"/>
            <a:r>
              <a:rPr lang="en-US" dirty="0"/>
              <a:t>Trust</a:t>
            </a:r>
          </a:p>
          <a:p>
            <a:pPr lvl="1"/>
            <a:r>
              <a:rPr lang="en-US" dirty="0"/>
              <a:t>Accountability</a:t>
            </a:r>
          </a:p>
          <a:p>
            <a:pPr lvl="1"/>
            <a:r>
              <a:rPr lang="en-US" dirty="0"/>
              <a:t>Communication</a:t>
            </a:r>
          </a:p>
          <a:p>
            <a:pPr lvl="1"/>
            <a:r>
              <a:rPr lang="en-US" dirty="0"/>
              <a:t>Time management</a:t>
            </a:r>
          </a:p>
          <a:p>
            <a:pPr marL="457200" lvl="1" indent="0">
              <a:buNone/>
            </a:pPr>
            <a:r>
              <a:rPr lang="en-US" sz="2800" dirty="0"/>
              <a:t>I used to say if we were more “tactful” our relationships would be better.</a:t>
            </a:r>
          </a:p>
          <a:p>
            <a:pPr marL="457200" lvl="1" indent="0">
              <a:buNone/>
            </a:pPr>
            <a:endParaRPr lang="en-US" sz="2800" dirty="0"/>
          </a:p>
          <a:p>
            <a:r>
              <a:rPr lang="en-US" dirty="0"/>
              <a:t>A lack of respect and misplaced value</a:t>
            </a:r>
          </a:p>
          <a:p>
            <a:pPr lvl="1"/>
            <a:r>
              <a:rPr lang="en-US" sz="2800" dirty="0"/>
              <a:t>IL philosophy – “nothing about US without US.”</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51789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E6E1AC-B0C6-40D1-BCD8-739044763827}"/>
              </a:ext>
            </a:extLst>
          </p:cNvPr>
          <p:cNvSpPr>
            <a:spLocks noGrp="1"/>
          </p:cNvSpPr>
          <p:nvPr>
            <p:ph type="title"/>
          </p:nvPr>
        </p:nvSpPr>
        <p:spPr>
          <a:xfrm>
            <a:off x="170931" y="2680085"/>
            <a:ext cx="5167185" cy="1680519"/>
          </a:xfrm>
        </p:spPr>
        <p:txBody>
          <a:bodyPr>
            <a:normAutofit/>
          </a:bodyPr>
          <a:lstStyle/>
          <a:p>
            <a:pPr marL="0" marR="0" indent="0">
              <a:spcBef>
                <a:spcPts val="0"/>
              </a:spcBef>
              <a:spcAft>
                <a:spcPts val="0"/>
              </a:spcAft>
            </a:pPr>
            <a:r>
              <a:rPr lang="en-US" sz="3700" b="1" kern="1400" dirty="0">
                <a:ln>
                  <a:noFill/>
                </a:ln>
                <a:effectLst/>
                <a:latin typeface="Abadi" panose="020B0604020104020204" pitchFamily="34" charset="0"/>
              </a:rPr>
              <a:t>Positive Effective Teaming (PET)</a:t>
            </a:r>
            <a:r>
              <a:rPr lang="en-US" sz="3700" b="1" kern="1400" dirty="0">
                <a:latin typeface="Abadi" panose="020B0604020104020204" pitchFamily="34" charset="0"/>
              </a:rPr>
              <a:t> </a:t>
            </a:r>
            <a:r>
              <a:rPr lang="en-US" sz="3700" b="1" kern="1400" dirty="0">
                <a:ln>
                  <a:noFill/>
                </a:ln>
                <a:effectLst/>
                <a:latin typeface="Abadi" panose="020B0604020104020204" pitchFamily="34" charset="0"/>
              </a:rPr>
              <a:t>Project Process &amp; Features</a:t>
            </a:r>
            <a:endParaRPr lang="en-US" sz="3700" b="1" dirty="0">
              <a:latin typeface="Abadi" panose="020B0604020104020204" pitchFamily="34" charset="0"/>
            </a:endParaRPr>
          </a:p>
        </p:txBody>
      </p:sp>
      <p:pic>
        <p:nvPicPr>
          <p:cNvPr id="2" name="Content Placeholder 11" descr="Diagram, timeline of process and features &#10;&#10;">
            <a:extLst>
              <a:ext uri="{FF2B5EF4-FFF2-40B4-BE49-F238E27FC236}">
                <a16:creationId xmlns:a16="http://schemas.microsoft.com/office/drawing/2014/main" id="{4FB639DD-4F00-8522-4C5C-0EC3F381A410}"/>
              </a:ext>
            </a:extLst>
          </p:cNvPr>
          <p:cNvPicPr>
            <a:picLocks noChangeAspect="1"/>
          </p:cNvPicPr>
          <p:nvPr/>
        </p:nvPicPr>
        <p:blipFill rotWithShape="1">
          <a:blip r:embed="rId3"/>
          <a:srcRect l="26533" b="1521"/>
          <a:stretch/>
        </p:blipFill>
        <p:spPr>
          <a:xfrm>
            <a:off x="5335563" y="811922"/>
            <a:ext cx="6880656" cy="5234155"/>
          </a:xfrm>
          <a:prstGeom prst="rect">
            <a:avLst/>
          </a:prstGeom>
        </p:spPr>
      </p:pic>
      <p:pic>
        <p:nvPicPr>
          <p:cNvPr id="7" name="Picture 6" descr="KIPHIC graphic logo">
            <a:extLst>
              <a:ext uri="{FF2B5EF4-FFF2-40B4-BE49-F238E27FC236}">
                <a16:creationId xmlns:a16="http://schemas.microsoft.com/office/drawing/2014/main" id="{534D74BA-0091-442E-A3C8-33B4B385A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56" y="182689"/>
            <a:ext cx="2630791" cy="1315395"/>
          </a:xfrm>
          <a:prstGeom prst="rect">
            <a:avLst/>
          </a:prstGeom>
        </p:spPr>
      </p:pic>
      <p:sp>
        <p:nvSpPr>
          <p:cNvPr id="4" name="Footer Placeholder 3">
            <a:extLst>
              <a:ext uri="{FF2B5EF4-FFF2-40B4-BE49-F238E27FC236}">
                <a16:creationId xmlns:a16="http://schemas.microsoft.com/office/drawing/2014/main" id="{7D1E2491-B105-4334-BC96-9C9B4A55CD4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orbel" panose="020B0503020204020204"/>
                <a:ea typeface="+mn-ea"/>
                <a:cs typeface="+mn-cs"/>
              </a:rPr>
              <a:t>KIPHIC 2022</a:t>
            </a:r>
          </a:p>
        </p:txBody>
      </p:sp>
    </p:spTree>
    <p:extLst>
      <p:ext uri="{BB962C8B-B14F-4D97-AF65-F5344CB8AC3E}">
        <p14:creationId xmlns:p14="http://schemas.microsoft.com/office/powerpoint/2010/main" val="423436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7F83-7EEB-45E3-B6F8-4CE2A9B4BD59}"/>
              </a:ext>
            </a:extLst>
          </p:cNvPr>
          <p:cNvSpPr>
            <a:spLocks noGrp="1"/>
          </p:cNvSpPr>
          <p:nvPr>
            <p:ph type="title"/>
          </p:nvPr>
        </p:nvSpPr>
        <p:spPr/>
        <p:txBody>
          <a:bodyPr/>
          <a:lstStyle/>
          <a:p>
            <a:r>
              <a:rPr lang="en-US" dirty="0"/>
              <a:t>Admin input and PET review</a:t>
            </a:r>
          </a:p>
        </p:txBody>
      </p:sp>
      <p:sp>
        <p:nvSpPr>
          <p:cNvPr id="3" name="Content Placeholder 2">
            <a:extLst>
              <a:ext uri="{FF2B5EF4-FFF2-40B4-BE49-F238E27FC236}">
                <a16:creationId xmlns:a16="http://schemas.microsoft.com/office/drawing/2014/main" id="{571E763F-B422-4384-A5F8-66AD5946A77B}"/>
              </a:ext>
            </a:extLst>
          </p:cNvPr>
          <p:cNvSpPr>
            <a:spLocks noGrp="1"/>
          </p:cNvSpPr>
          <p:nvPr>
            <p:ph idx="1"/>
          </p:nvPr>
        </p:nvSpPr>
        <p:spPr/>
        <p:txBody>
          <a:bodyPr/>
          <a:lstStyle/>
          <a:p>
            <a:r>
              <a:rPr lang="en-US" dirty="0"/>
              <a:t>Inclusion of everyone within the IL Network</a:t>
            </a:r>
          </a:p>
          <a:p>
            <a:r>
              <a:rPr lang="en-US" dirty="0"/>
              <a:t>Surveys</a:t>
            </a:r>
          </a:p>
          <a:p>
            <a:r>
              <a:rPr lang="en-US" dirty="0"/>
              <a:t>Interviews provided in person &amp; virtually based on individual requests</a:t>
            </a:r>
          </a:p>
          <a:p>
            <a:r>
              <a:rPr lang="en-US" dirty="0"/>
              <a:t>Reports to the group while maintaining confidentiality and anonymous responses</a:t>
            </a:r>
          </a:p>
          <a:p>
            <a:r>
              <a:rPr lang="en-US" dirty="0"/>
              <a:t>Group trainings </a:t>
            </a:r>
          </a:p>
          <a:p>
            <a:r>
              <a:rPr lang="en-US" dirty="0"/>
              <a:t>Continued inclusion and generous engagement encouragement </a:t>
            </a:r>
          </a:p>
          <a:p>
            <a:r>
              <a:rPr lang="en-US" dirty="0"/>
              <a:t>Acceptance of past “issues” or the ability to move forward</a:t>
            </a:r>
          </a:p>
        </p:txBody>
      </p:sp>
    </p:spTree>
    <p:extLst>
      <p:ext uri="{BB962C8B-B14F-4D97-AF65-F5344CB8AC3E}">
        <p14:creationId xmlns:p14="http://schemas.microsoft.com/office/powerpoint/2010/main" val="237763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33EC-18B1-9743-D420-2C277A6DA35D}"/>
              </a:ext>
            </a:extLst>
          </p:cNvPr>
          <p:cNvSpPr>
            <a:spLocks noGrp="1"/>
          </p:cNvSpPr>
          <p:nvPr>
            <p:ph type="title"/>
          </p:nvPr>
        </p:nvSpPr>
        <p:spPr/>
        <p:txBody>
          <a:bodyPr/>
          <a:lstStyle/>
          <a:p>
            <a:r>
              <a:rPr lang="en-US" dirty="0"/>
              <a:t>Stakeholder input and PET review</a:t>
            </a:r>
          </a:p>
        </p:txBody>
      </p:sp>
      <p:sp>
        <p:nvSpPr>
          <p:cNvPr id="3" name="Content Placeholder 2">
            <a:extLst>
              <a:ext uri="{FF2B5EF4-FFF2-40B4-BE49-F238E27FC236}">
                <a16:creationId xmlns:a16="http://schemas.microsoft.com/office/drawing/2014/main" id="{0D5B845F-3726-EB53-EB7A-A894067345D1}"/>
              </a:ext>
            </a:extLst>
          </p:cNvPr>
          <p:cNvSpPr>
            <a:spLocks noGrp="1"/>
          </p:cNvSpPr>
          <p:nvPr>
            <p:ph idx="1"/>
          </p:nvPr>
        </p:nvSpPr>
        <p:spPr/>
        <p:txBody>
          <a:bodyPr>
            <a:normAutofit/>
          </a:bodyPr>
          <a:lstStyle/>
          <a:p>
            <a:r>
              <a:rPr kumimoji="0" lang="en-US"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Self-evaluation tool measures perceptions regarding Positive Effective Teaming features and agreed-upon shared values</a:t>
            </a:r>
            <a:endParaRPr lang="en-US" dirty="0"/>
          </a:p>
          <a:p>
            <a:r>
              <a:rPr lang="en-US" dirty="0"/>
              <a:t>Four Domains 25 questions on the survey and open-ended questions</a:t>
            </a:r>
          </a:p>
          <a:p>
            <a:pPr lvl="1"/>
            <a:r>
              <a:rPr lang="en-US" dirty="0"/>
              <a:t>Consistent and Agreed Upon Expectations</a:t>
            </a:r>
          </a:p>
          <a:p>
            <a:pPr lvl="1"/>
            <a:r>
              <a:rPr lang="en-US" dirty="0"/>
              <a:t>Conflict Resolution and Collaboration</a:t>
            </a:r>
          </a:p>
          <a:p>
            <a:pPr lvl="1"/>
            <a:r>
              <a:rPr lang="en-US" dirty="0"/>
              <a:t>Communication, Trust, and Transparency</a:t>
            </a:r>
          </a:p>
          <a:p>
            <a:pPr lvl="1"/>
            <a:r>
              <a:rPr lang="en-US" dirty="0"/>
              <a:t>Positive Culture and Strengths-Based Interactions</a:t>
            </a:r>
          </a:p>
          <a:p>
            <a:r>
              <a:rPr lang="en-US" dirty="0"/>
              <a:t>Contextualized training based on scores reflected on the survey </a:t>
            </a:r>
          </a:p>
          <a:p>
            <a:pPr marL="0" indent="0">
              <a:buNone/>
            </a:pPr>
            <a:endParaRPr lang="en-US" sz="2000" dirty="0"/>
          </a:p>
        </p:txBody>
      </p:sp>
      <p:sp>
        <p:nvSpPr>
          <p:cNvPr id="4" name="Footer Placeholder 3">
            <a:extLst>
              <a:ext uri="{FF2B5EF4-FFF2-40B4-BE49-F238E27FC236}">
                <a16:creationId xmlns:a16="http://schemas.microsoft.com/office/drawing/2014/main" id="{F1790D19-4FFB-510C-4415-5F243B162743}"/>
              </a:ext>
            </a:extLst>
          </p:cNvPr>
          <p:cNvSpPr>
            <a:spLocks noGrp="1"/>
          </p:cNvSpPr>
          <p:nvPr>
            <p:ph type="ftr" sz="quarter" idx="11"/>
          </p:nvPr>
        </p:nvSpPr>
        <p:spPr/>
        <p:txBody>
          <a:bodyPr/>
          <a:lstStyle/>
          <a:p>
            <a:r>
              <a:rPr lang="en-US"/>
              <a:t>KIPHIC, 2021</a:t>
            </a:r>
            <a:endParaRPr lang="en-US" dirty="0"/>
          </a:p>
        </p:txBody>
      </p:sp>
    </p:spTree>
    <p:extLst>
      <p:ext uri="{BB962C8B-B14F-4D97-AF65-F5344CB8AC3E}">
        <p14:creationId xmlns:p14="http://schemas.microsoft.com/office/powerpoint/2010/main" val="128248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1F74-C847-CEBB-29A2-16A87A9DD21D}"/>
              </a:ext>
            </a:extLst>
          </p:cNvPr>
          <p:cNvSpPr>
            <a:spLocks noGrp="1"/>
          </p:cNvSpPr>
          <p:nvPr>
            <p:ph type="title"/>
          </p:nvPr>
        </p:nvSpPr>
        <p:spPr/>
        <p:txBody>
          <a:bodyPr/>
          <a:lstStyle/>
          <a:p>
            <a:r>
              <a:rPr lang="en-US"/>
              <a:t>Relationship and trust development</a:t>
            </a:r>
            <a:endParaRPr lang="en-US" dirty="0"/>
          </a:p>
        </p:txBody>
      </p:sp>
      <p:sp>
        <p:nvSpPr>
          <p:cNvPr id="3" name="Content Placeholder 2">
            <a:extLst>
              <a:ext uri="{FF2B5EF4-FFF2-40B4-BE49-F238E27FC236}">
                <a16:creationId xmlns:a16="http://schemas.microsoft.com/office/drawing/2014/main" id="{5AE8B0B3-1121-2CB5-0B88-E2888944523C}"/>
              </a:ext>
            </a:extLst>
          </p:cNvPr>
          <p:cNvSpPr>
            <a:spLocks noGrp="1"/>
          </p:cNvSpPr>
          <p:nvPr>
            <p:ph idx="1"/>
          </p:nvPr>
        </p:nvSpPr>
        <p:spPr/>
        <p:txBody>
          <a:bodyPr/>
          <a:lstStyle/>
          <a:p>
            <a:r>
              <a:rPr lang="en-US"/>
              <a:t>Authentic communication</a:t>
            </a:r>
          </a:p>
          <a:p>
            <a:r>
              <a:rPr lang="en-US"/>
              <a:t>Validating perception</a:t>
            </a:r>
          </a:p>
          <a:p>
            <a:r>
              <a:rPr lang="en-US"/>
              <a:t>Comfort with Discomfort</a:t>
            </a:r>
          </a:p>
          <a:p>
            <a:r>
              <a:rPr lang="en-US"/>
              <a:t>Confidentiality</a:t>
            </a:r>
          </a:p>
          <a:p>
            <a:r>
              <a:rPr lang="en-US"/>
              <a:t>Respect</a:t>
            </a:r>
          </a:p>
          <a:p>
            <a:r>
              <a:rPr lang="en-US"/>
              <a:t>Full transparency</a:t>
            </a:r>
            <a:endParaRPr lang="en-US" dirty="0"/>
          </a:p>
        </p:txBody>
      </p:sp>
      <p:sp>
        <p:nvSpPr>
          <p:cNvPr id="4" name="Footer Placeholder 3">
            <a:extLst>
              <a:ext uri="{FF2B5EF4-FFF2-40B4-BE49-F238E27FC236}">
                <a16:creationId xmlns:a16="http://schemas.microsoft.com/office/drawing/2014/main" id="{6435E79B-DDF2-D4C0-0EF0-EE78A6A147B5}"/>
              </a:ext>
            </a:extLst>
          </p:cNvPr>
          <p:cNvSpPr>
            <a:spLocks noGrp="1"/>
          </p:cNvSpPr>
          <p:nvPr>
            <p:ph type="ftr" sz="quarter" idx="11"/>
          </p:nvPr>
        </p:nvSpPr>
        <p:spPr/>
        <p:txBody>
          <a:bodyPr/>
          <a:lstStyle/>
          <a:p>
            <a:r>
              <a:rPr lang="en-US"/>
              <a:t>KIPHIC, 2021</a:t>
            </a:r>
            <a:endParaRPr lang="en-US" dirty="0"/>
          </a:p>
        </p:txBody>
      </p:sp>
    </p:spTree>
    <p:extLst>
      <p:ext uri="{BB962C8B-B14F-4D97-AF65-F5344CB8AC3E}">
        <p14:creationId xmlns:p14="http://schemas.microsoft.com/office/powerpoint/2010/main" val="200627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rushVTI">
  <a:themeElements>
    <a:clrScheme name="AnalogousFromLightSeedRightStep">
      <a:dk1>
        <a:srgbClr val="000000"/>
      </a:dk1>
      <a:lt1>
        <a:srgbClr val="FFFFFF"/>
      </a:lt1>
      <a:dk2>
        <a:srgbClr val="3C3122"/>
      </a:dk2>
      <a:lt2>
        <a:srgbClr val="E8E2E3"/>
      </a:lt2>
      <a:accent1>
        <a:srgbClr val="80A9A5"/>
      </a:accent1>
      <a:accent2>
        <a:srgbClr val="7FA8BA"/>
      </a:accent2>
      <a:accent3>
        <a:srgbClr val="93A0C4"/>
      </a:accent3>
      <a:accent4>
        <a:srgbClr val="877FBA"/>
      </a:accent4>
      <a:accent5>
        <a:srgbClr val="B196C6"/>
      </a:accent5>
      <a:accent6>
        <a:srgbClr val="B87FBA"/>
      </a:accent6>
      <a:hlink>
        <a:srgbClr val="AE6971"/>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KIPHIC The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KIPHIC Theme" id="{F7B4B8F3-FE3D-644A-A5C4-30AA528ABC0B}" vid="{795A46A8-8B3F-9948-9037-A37FDE48B65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BrushVTI">
  <a:themeElements>
    <a:clrScheme name="AnalogousFromLightSeedRightStep">
      <a:dk1>
        <a:srgbClr val="000000"/>
      </a:dk1>
      <a:lt1>
        <a:srgbClr val="FFFFFF"/>
      </a:lt1>
      <a:dk2>
        <a:srgbClr val="3C3122"/>
      </a:dk2>
      <a:lt2>
        <a:srgbClr val="E8E2E3"/>
      </a:lt2>
      <a:accent1>
        <a:srgbClr val="80A9A5"/>
      </a:accent1>
      <a:accent2>
        <a:srgbClr val="7FA8BA"/>
      </a:accent2>
      <a:accent3>
        <a:srgbClr val="93A0C4"/>
      </a:accent3>
      <a:accent4>
        <a:srgbClr val="877FBA"/>
      </a:accent4>
      <a:accent5>
        <a:srgbClr val="B196C6"/>
      </a:accent5>
      <a:accent6>
        <a:srgbClr val="B87FBA"/>
      </a:accent6>
      <a:hlink>
        <a:srgbClr val="AE6971"/>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18582</TotalTime>
  <Words>1627</Words>
  <Application>Microsoft Macintosh PowerPoint</Application>
  <PresentationFormat>Widescreen</PresentationFormat>
  <Paragraphs>228</Paragraphs>
  <Slides>26</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26</vt:i4>
      </vt:variant>
    </vt:vector>
  </HeadingPairs>
  <TitlesOfParts>
    <vt:vector size="40" baseType="lpstr">
      <vt:lpstr>Century Gothic</vt:lpstr>
      <vt:lpstr>Calibri</vt:lpstr>
      <vt:lpstr>Corbel</vt:lpstr>
      <vt:lpstr>Abadi</vt:lpstr>
      <vt:lpstr>Arial</vt:lpstr>
      <vt:lpstr>Wingdings 2</vt:lpstr>
      <vt:lpstr>Wingdings</vt:lpstr>
      <vt:lpstr>Calibri Light</vt:lpstr>
      <vt:lpstr>Office Theme</vt:lpstr>
      <vt:lpstr>1_BrushVTI</vt:lpstr>
      <vt:lpstr>KIPHIC Theme</vt:lpstr>
      <vt:lpstr>1_Office Theme</vt:lpstr>
      <vt:lpstr>2_BrushVTI</vt:lpstr>
      <vt:lpstr>2_Office Theme</vt:lpstr>
      <vt:lpstr>Promoting Positive, Effective, &amp; Authentic SILC Member Engagement - Decentralized Value-Based Teaming &amp; Peer Support</vt:lpstr>
      <vt:lpstr>Complex State Human Service Networks (1 of 2)</vt:lpstr>
      <vt:lpstr>Complex State Human Service Networks (2 of 2)</vt:lpstr>
      <vt:lpstr>Brief History </vt:lpstr>
      <vt:lpstr>What was the issue?</vt:lpstr>
      <vt:lpstr>Positive Effective Teaming (PET) Project Process &amp; Features</vt:lpstr>
      <vt:lpstr>Admin input and PET review</vt:lpstr>
      <vt:lpstr>Stakeholder input and PET review</vt:lpstr>
      <vt:lpstr>Relationship and trust development</vt:lpstr>
      <vt:lpstr>Data-based Opportunities &amp; Action Steps</vt:lpstr>
      <vt:lpstr>Authentic collaborative vision and action plan</vt:lpstr>
      <vt:lpstr>Data-based Opportunities &amp; Action Steps (1 of 5)</vt:lpstr>
      <vt:lpstr>Shaping IL Network Values </vt:lpstr>
      <vt:lpstr>Data-based Opportunities &amp; Action Steps (2 of 5)</vt:lpstr>
      <vt:lpstr>Contextualized Content &amp; Activities</vt:lpstr>
      <vt:lpstr>Constructive Feedback (Teachable Moment) Procedures </vt:lpstr>
      <vt:lpstr>Interaction Dynamics</vt:lpstr>
      <vt:lpstr>Data-based Opportunities &amp; Action Steps (3 of 5)</vt:lpstr>
      <vt:lpstr>Data-based Opportunities &amp; Action Steps (4 of 5)</vt:lpstr>
      <vt:lpstr>Avoid Admiring Problems </vt:lpstr>
      <vt:lpstr>Data-based Opportunities &amp; Action Steps (5 of 5)</vt:lpstr>
      <vt:lpstr>Sustainability with PET </vt:lpstr>
      <vt:lpstr>IL Network Survey Procedures</vt:lpstr>
      <vt:lpstr>Improvements we’ve seen and felt </vt:lpstr>
      <vt:lpstr>SPIL development </vt:lpstr>
      <vt:lpstr>Contact us with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Project Process &amp; Features</dc:title>
  <dc:creator>Mikayla McHenry</dc:creator>
  <cp:lastModifiedBy>Rachel Kaplan She/Her</cp:lastModifiedBy>
  <cp:revision>139</cp:revision>
  <dcterms:created xsi:type="dcterms:W3CDTF">2022-01-26T17:41:06Z</dcterms:created>
  <dcterms:modified xsi:type="dcterms:W3CDTF">2022-10-06T02:59:50Z</dcterms:modified>
</cp:coreProperties>
</file>