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8" r:id="rId4"/>
    <p:sldId id="289" r:id="rId5"/>
    <p:sldId id="292" r:id="rId6"/>
    <p:sldId id="257" r:id="rId7"/>
    <p:sldId id="258" r:id="rId8"/>
    <p:sldId id="290" r:id="rId9"/>
    <p:sldId id="260" r:id="rId10"/>
    <p:sldId id="261" r:id="rId11"/>
    <p:sldId id="263" r:id="rId12"/>
    <p:sldId id="264" r:id="rId13"/>
    <p:sldId id="293" r:id="rId14"/>
    <p:sldId id="294" r:id="rId15"/>
    <p:sldId id="295" r:id="rId16"/>
    <p:sldId id="296" r:id="rId17"/>
    <p:sldId id="269" r:id="rId18"/>
    <p:sldId id="270" r:id="rId19"/>
    <p:sldId id="275" r:id="rId20"/>
    <p:sldId id="277" r:id="rId21"/>
    <p:sldId id="278" r:id="rId22"/>
    <p:sldId id="279" r:id="rId23"/>
    <p:sldId id="281" r:id="rId24"/>
    <p:sldId id="284" r:id="rId25"/>
    <p:sldId id="280"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72" autoAdjust="0"/>
    <p:restoredTop sz="94694"/>
  </p:normalViewPr>
  <p:slideViewPr>
    <p:cSldViewPr snapToGrid="0">
      <p:cViewPr varScale="1">
        <p:scale>
          <a:sx n="92" d="100"/>
          <a:sy n="92" d="100"/>
        </p:scale>
        <p:origin x="192"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A2ABF3-95E5-4D94-93D3-3D27CAB699BC}" type="datetimeFigureOut">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257646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2ABF3-95E5-4D94-93D3-3D27CAB699BC}" type="datetimeFigureOut">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146030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2ABF3-95E5-4D94-93D3-3D27CAB699BC}" type="datetimeFigureOut">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369222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2ABF3-95E5-4D94-93D3-3D27CAB699BC}" type="datetimeFigureOut">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289838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A2ABF3-95E5-4D94-93D3-3D27CAB699BC}" type="datetimeFigureOut">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70521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A2ABF3-95E5-4D94-93D3-3D27CAB699BC}" type="datetimeFigureOut">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251055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A2ABF3-95E5-4D94-93D3-3D27CAB699BC}" type="datetimeFigureOut">
              <a:rPr lang="en-US" smtClean="0"/>
              <a:t>9/21/22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221190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A2ABF3-95E5-4D94-93D3-3D27CAB699BC}" type="datetimeFigureOut">
              <a:rPr lang="en-US" smtClean="0"/>
              <a:t>9/21/22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331764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2ABF3-95E5-4D94-93D3-3D27CAB699BC}" type="datetimeFigureOut">
              <a:rPr lang="en-US" smtClean="0"/>
              <a:t>9/21/22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168266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A2ABF3-95E5-4D94-93D3-3D27CAB699BC}" type="datetimeFigureOut">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290977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A2ABF3-95E5-4D94-93D3-3D27CAB699BC}" type="datetimeFigureOut">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2A69-44F3-4C9C-98F4-C72E2679D933}" type="slidenum">
              <a:rPr lang="en-US" smtClean="0"/>
              <a:t>‹#›</a:t>
            </a:fld>
            <a:endParaRPr lang="en-US"/>
          </a:p>
        </p:txBody>
      </p:sp>
    </p:spTree>
    <p:extLst>
      <p:ext uri="{BB962C8B-B14F-4D97-AF65-F5344CB8AC3E}">
        <p14:creationId xmlns:p14="http://schemas.microsoft.com/office/powerpoint/2010/main" val="41336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2ABF3-95E5-4D94-93D3-3D27CAB699BC}" type="datetimeFigureOut">
              <a:rPr lang="en-US" smtClean="0"/>
              <a:t>9/21/22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E2A69-44F3-4C9C-98F4-C72E2679D933}" type="slidenum">
              <a:rPr lang="en-US" smtClean="0"/>
              <a:t>‹#›</a:t>
            </a:fld>
            <a:endParaRPr lang="en-US"/>
          </a:p>
        </p:txBody>
      </p:sp>
    </p:spTree>
    <p:extLst>
      <p:ext uri="{BB962C8B-B14F-4D97-AF65-F5344CB8AC3E}">
        <p14:creationId xmlns:p14="http://schemas.microsoft.com/office/powerpoint/2010/main" val="376560502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ata.cms.gov/covid-19/covid-19-nursing-home-data" TargetMode="External"/><Relationship Id="rId7" Type="http://schemas.openxmlformats.org/officeDocument/2006/relationships/hyperlink" Target="http://ucpgno.org/wp-content/uploads/2015/03/reid-with-text.jpg" TargetMode="External"/><Relationship Id="rId2" Type="http://schemas.openxmlformats.org/officeDocument/2006/relationships/hyperlink" Target="https://www.christopherreeve.org/living-with-paralysis/for-caregivers/tips-and-resources-for-caregivers#:~:text=The%20Family%20Caregiver%20Alliance%20(FCA,%2D877%2D333%2D5885" TargetMode="External"/><Relationship Id="rId1" Type="http://schemas.openxmlformats.org/officeDocument/2006/relationships/slideLayout" Target="../slideLayouts/slideLayout2.xml"/><Relationship Id="rId6" Type="http://schemas.openxmlformats.org/officeDocument/2006/relationships/hyperlink" Target="https://www.nytimes.com/2020/05/17/opinion/nursing-home-coronavirus.html" TargetMode="External"/><Relationship Id="rId5" Type="http://schemas.openxmlformats.org/officeDocument/2006/relationships/hyperlink" Target="https://www.seniorliving.org/nursing-homes/costs/" TargetMode="External"/><Relationship Id="rId4" Type="http://schemas.openxmlformats.org/officeDocument/2006/relationships/hyperlink" Target="https://www.advocate.com/politics/2020/7/13/disabled-advocate-everyone-will-become-disabled-if-theyre-lucky"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Our Homes, Not Nursing Homes!: Benefits of Living In the Community Rather than In the Nursing Home</a:t>
            </a:r>
          </a:p>
        </p:txBody>
      </p:sp>
      <p:sp>
        <p:nvSpPr>
          <p:cNvPr id="3" name="Subtitle 2"/>
          <p:cNvSpPr>
            <a:spLocks noGrp="1"/>
          </p:cNvSpPr>
          <p:nvPr>
            <p:ph type="subTitle" idx="1"/>
          </p:nvPr>
        </p:nvSpPr>
        <p:spPr/>
        <p:txBody>
          <a:bodyPr>
            <a:noAutofit/>
          </a:bodyPr>
          <a:lstStyle/>
          <a:p>
            <a:r>
              <a:rPr lang="en-US" sz="4400" dirty="0">
                <a:latin typeface="Arial" panose="020B0604020202020204" pitchFamily="34" charset="0"/>
                <a:cs typeface="Arial" panose="020B0604020202020204" pitchFamily="34" charset="0"/>
              </a:rPr>
              <a:t>By Katrina Parsons</a:t>
            </a:r>
          </a:p>
          <a:p>
            <a:r>
              <a:rPr lang="en-US" sz="4400" dirty="0" err="1">
                <a:latin typeface="Arial" panose="020B0604020202020204" pitchFamily="34" charset="0"/>
                <a:cs typeface="Arial" panose="020B0604020202020204" pitchFamily="34" charset="0"/>
              </a:rPr>
              <a:t>disABILITY</a:t>
            </a:r>
            <a:r>
              <a:rPr lang="en-US" sz="4400" dirty="0">
                <a:latin typeface="Arial" panose="020B0604020202020204" pitchFamily="34" charset="0"/>
                <a:cs typeface="Arial" panose="020B0604020202020204" pitchFamily="34" charset="0"/>
              </a:rPr>
              <a:t> LINK</a:t>
            </a:r>
          </a:p>
          <a:p>
            <a:r>
              <a:rPr lang="en-US" sz="4400" dirty="0">
                <a:latin typeface="Arial" panose="020B0604020202020204" pitchFamily="34" charset="0"/>
                <a:cs typeface="Arial" panose="020B0604020202020204" pitchFamily="34" charset="0"/>
              </a:rPr>
              <a:t>Tucker,  GA </a:t>
            </a:r>
          </a:p>
        </p:txBody>
      </p:sp>
    </p:spTree>
    <p:extLst>
      <p:ext uri="{BB962C8B-B14F-4D97-AF65-F5344CB8AC3E}">
        <p14:creationId xmlns:p14="http://schemas.microsoft.com/office/powerpoint/2010/main" val="86419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Risk Factors for Going into a Nursing Home</a:t>
            </a:r>
          </a:p>
        </p:txBody>
      </p:sp>
      <p:sp>
        <p:nvSpPr>
          <p:cNvPr id="3" name="Content Placeholder 2"/>
          <p:cNvSpPr>
            <a:spLocks noGrp="1"/>
          </p:cNvSpPr>
          <p:nvPr>
            <p:ph idx="1"/>
          </p:nvPr>
        </p:nvSpPr>
        <p:spPr/>
        <p:txBody>
          <a:bodyPr/>
          <a:lstStyle/>
          <a:p>
            <a:r>
              <a:rPr lang="en-US" sz="4400" dirty="0">
                <a:latin typeface="Arial" panose="020B0604020202020204" pitchFamily="34" charset="0"/>
                <a:cs typeface="Arial" panose="020B0604020202020204" pitchFamily="34" charset="0"/>
              </a:rPr>
              <a:t>Age</a:t>
            </a:r>
          </a:p>
          <a:p>
            <a:r>
              <a:rPr lang="en-US" sz="4400" dirty="0">
                <a:latin typeface="Arial" panose="020B0604020202020204" pitchFamily="34" charset="0"/>
                <a:cs typeface="Arial" panose="020B0604020202020204" pitchFamily="34" charset="0"/>
              </a:rPr>
              <a:t>Little or no resources</a:t>
            </a:r>
          </a:p>
          <a:p>
            <a:r>
              <a:rPr lang="en-US" sz="4400" dirty="0">
                <a:latin typeface="Arial" panose="020B0604020202020204" pitchFamily="34" charset="0"/>
                <a:cs typeface="Arial" panose="020B0604020202020204" pitchFamily="34" charset="0"/>
              </a:rPr>
              <a:t>Severe physical or mental disability</a:t>
            </a:r>
          </a:p>
          <a:p>
            <a:pPr marL="0" indent="0">
              <a:buNone/>
            </a:pPr>
            <a:r>
              <a:rPr lang="en-US" sz="4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Photo is a patient in a 								bed surrounded by 								medical personnel</a:t>
            </a:r>
          </a:p>
          <a:p>
            <a:endParaRPr lang="en-US" sz="4400" dirty="0">
              <a:latin typeface="Arial" panose="020B0604020202020204" pitchFamily="34" charset="0"/>
              <a:cs typeface="Arial" panose="020B0604020202020204" pitchFamily="34" charset="0"/>
            </a:endParaRPr>
          </a:p>
          <a:p>
            <a:pPr lvl="8"/>
            <a:endParaRPr lang="en-US" dirty="0"/>
          </a:p>
        </p:txBody>
      </p:sp>
      <p:pic>
        <p:nvPicPr>
          <p:cNvPr id="1026" name="Picture 2" descr="Emergency medical technicians transporting a patient from a nursing home to an emergency room bed at St. Joseph's Hospital in Yonkers, N.Y., on April 20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09" y="3941713"/>
            <a:ext cx="5715000" cy="2764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457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Cons and Safety Issues of Nursing Homes</a:t>
            </a:r>
          </a:p>
        </p:txBody>
      </p:sp>
      <p:sp>
        <p:nvSpPr>
          <p:cNvPr id="3" name="Content Placeholder 2"/>
          <p:cNvSpPr>
            <a:spLocks noGrp="1"/>
          </p:cNvSpPr>
          <p:nvPr>
            <p:ph idx="1"/>
          </p:nvPr>
        </p:nvSpPr>
        <p:spPr>
          <a:xfrm>
            <a:off x="838200" y="1825625"/>
            <a:ext cx="10515600" cy="4702396"/>
          </a:xfrm>
        </p:spPr>
        <p:txBody>
          <a:bodyPr>
            <a:normAutofit/>
          </a:bodyPr>
          <a:lstStyle/>
          <a:p>
            <a:r>
              <a:rPr lang="en-US" dirty="0">
                <a:latin typeface="Arial" panose="020B0604020202020204" pitchFamily="34" charset="0"/>
                <a:cs typeface="Arial" panose="020B0604020202020204" pitchFamily="34" charset="0"/>
              </a:rPr>
              <a:t>Slow responses to calls </a:t>
            </a:r>
          </a:p>
          <a:p>
            <a:r>
              <a:rPr lang="en-US" dirty="0">
                <a:latin typeface="Arial" panose="020B0604020202020204" pitchFamily="34" charset="0"/>
                <a:cs typeface="Arial" panose="020B0604020202020204" pitchFamily="34" charset="0"/>
              </a:rPr>
              <a:t>Poor food quality</a:t>
            </a:r>
          </a:p>
          <a:p>
            <a:r>
              <a:rPr lang="en-US" dirty="0">
                <a:latin typeface="Arial" panose="020B0604020202020204" pitchFamily="34" charset="0"/>
                <a:cs typeface="Arial" panose="020B0604020202020204" pitchFamily="34" charset="0"/>
              </a:rPr>
              <a:t>Staff shortages</a:t>
            </a:r>
          </a:p>
          <a:p>
            <a:r>
              <a:rPr lang="en-US" dirty="0">
                <a:latin typeface="Arial" panose="020B0604020202020204" pitchFamily="34" charset="0"/>
                <a:cs typeface="Arial" panose="020B0604020202020204" pitchFamily="34" charset="0"/>
              </a:rPr>
              <a:t>Little social interaction</a:t>
            </a:r>
          </a:p>
          <a:p>
            <a:r>
              <a:rPr lang="en-US" dirty="0">
                <a:latin typeface="Arial" panose="020B0604020202020204" pitchFamily="34" charset="0"/>
                <a:cs typeface="Arial" panose="020B0604020202020204" pitchFamily="34" charset="0"/>
              </a:rPr>
              <a:t>Sleep disruptions</a:t>
            </a:r>
          </a:p>
          <a:p>
            <a:r>
              <a:rPr lang="en-US" dirty="0">
                <a:latin typeface="Arial" panose="020B0604020202020204" pitchFamily="34" charset="0"/>
                <a:cs typeface="Arial" panose="020B0604020202020204" pitchFamily="34" charset="0"/>
              </a:rPr>
              <a:t>Incorrect Medical Care</a:t>
            </a:r>
          </a:p>
          <a:p>
            <a:r>
              <a:rPr lang="en-US" dirty="0">
                <a:latin typeface="Arial" panose="020B0604020202020204" pitchFamily="34" charset="0"/>
                <a:cs typeface="Arial" panose="020B0604020202020204" pitchFamily="34" charset="0"/>
              </a:rPr>
              <a:t>“This place is terrible. They won’t take care of my catheter”.</a:t>
            </a:r>
          </a:p>
          <a:p>
            <a:r>
              <a:rPr lang="en-US" dirty="0">
                <a:latin typeface="Arial" panose="020B0604020202020204" pitchFamily="34" charset="0"/>
                <a:cs typeface="Arial" panose="020B0604020202020204" pitchFamily="34" charset="0"/>
              </a:rPr>
              <a:t>Abuse and Neglect</a:t>
            </a:r>
          </a:p>
          <a:p>
            <a:r>
              <a:rPr lang="en-US" dirty="0">
                <a:latin typeface="Arial" panose="020B0604020202020204" pitchFamily="34" charset="0"/>
                <a:cs typeface="Arial" panose="020B0604020202020204" pitchFamily="34" charset="0"/>
              </a:rPr>
              <a:t>High Infection Rates</a:t>
            </a:r>
          </a:p>
          <a:p>
            <a:endParaRPr lang="en-US" dirty="0"/>
          </a:p>
          <a:p>
            <a:endParaRPr lang="en-US" dirty="0"/>
          </a:p>
        </p:txBody>
      </p:sp>
    </p:spTree>
    <p:extLst>
      <p:ext uri="{BB962C8B-B14F-4D97-AF65-F5344CB8AC3E}">
        <p14:creationId xmlns:p14="http://schemas.microsoft.com/office/powerpoint/2010/main" val="55799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latin typeface="Arial" panose="020B0604020202020204" pitchFamily="34" charset="0"/>
                <a:cs typeface="Arial" panose="020B0604020202020204" pitchFamily="34" charset="0"/>
              </a:rPr>
              <a:t>Nursing Homes and COVID-19</a:t>
            </a:r>
          </a:p>
        </p:txBody>
      </p:sp>
      <p:sp>
        <p:nvSpPr>
          <p:cNvPr id="3" name="Content Placeholder 2"/>
          <p:cNvSpPr>
            <a:spLocks noGrp="1"/>
          </p:cNvSpPr>
          <p:nvPr>
            <p:ph idx="1"/>
          </p:nvPr>
        </p:nvSpPr>
        <p:spPr>
          <a:xfrm>
            <a:off x="838200" y="1526650"/>
            <a:ext cx="10515600" cy="4650313"/>
          </a:xfrm>
        </p:spPr>
        <p:txBody>
          <a:bodyPr>
            <a:noAutofit/>
          </a:bodyPr>
          <a:lstStyle/>
          <a:p>
            <a:r>
              <a:rPr lang="en-US" dirty="0">
                <a:latin typeface="Arial" panose="020B0604020202020204" pitchFamily="34" charset="0"/>
                <a:cs typeface="Arial" panose="020B0604020202020204" pitchFamily="34" charset="0"/>
              </a:rPr>
              <a:t>1,204,959 confirmed cases (according to Centers for Medicaid and Medicare)</a:t>
            </a:r>
          </a:p>
          <a:p>
            <a:r>
              <a:rPr lang="en-US" dirty="0">
                <a:latin typeface="Arial" panose="020B0604020202020204" pitchFamily="34" charset="0"/>
                <a:cs typeface="Arial" panose="020B0604020202020204" pitchFamily="34" charset="0"/>
              </a:rPr>
              <a:t>155,840 deaths</a:t>
            </a:r>
          </a:p>
          <a:p>
            <a:r>
              <a:rPr lang="en-US" dirty="0">
                <a:latin typeface="Arial" panose="020B0604020202020204" pitchFamily="34" charset="0"/>
                <a:cs typeface="Arial" panose="020B0604020202020204" pitchFamily="34" charset="0"/>
              </a:rPr>
              <a:t>More confirmed cases among staff than residents</a:t>
            </a:r>
          </a:p>
          <a:p>
            <a:r>
              <a:rPr lang="en-US" dirty="0">
                <a:latin typeface="Arial" panose="020B0604020202020204" pitchFamily="34" charset="0"/>
                <a:cs typeface="Arial" panose="020B0604020202020204" pitchFamily="34" charset="0"/>
              </a:rPr>
              <a:t>First identified COVID case in the US was at a nursing home in Washington State</a:t>
            </a:r>
          </a:p>
          <a:p>
            <a:r>
              <a:rPr lang="en-US" dirty="0">
                <a:latin typeface="Arial" panose="020B0604020202020204" pitchFamily="34" charset="0"/>
                <a:cs typeface="Arial" panose="020B0604020202020204" pitchFamily="34" charset="0"/>
              </a:rPr>
              <a:t>Reports of nursing home staff taking stimulus checks from residents and using them to pay for their stays</a:t>
            </a:r>
          </a:p>
          <a:p>
            <a:r>
              <a:rPr lang="en-US" dirty="0">
                <a:latin typeface="Arial" panose="020B0604020202020204" pitchFamily="34" charset="0"/>
                <a:cs typeface="Arial" panose="020B0604020202020204" pitchFamily="34" charset="0"/>
              </a:rPr>
              <a:t>Reports of vaccines that were being distributed to the nursing homes at first were given to wealthy donors instead of the residents</a:t>
            </a:r>
          </a:p>
        </p:txBody>
      </p:sp>
    </p:spTree>
    <p:extLst>
      <p:ext uri="{BB962C8B-B14F-4D97-AF65-F5344CB8AC3E}">
        <p14:creationId xmlns:p14="http://schemas.microsoft.com/office/powerpoint/2010/main" val="3851896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Programs that our CIL Uses to Transition in the Community</a:t>
            </a:r>
          </a:p>
        </p:txBody>
      </p:sp>
      <p:sp>
        <p:nvSpPr>
          <p:cNvPr id="3" name="Content Placeholder 2"/>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 Georgia Money Follows the Person (MFP)</a:t>
            </a:r>
          </a:p>
          <a:p>
            <a:r>
              <a:rPr lang="en-US" sz="3200" dirty="0">
                <a:latin typeface="Arial" panose="020B0604020202020204" pitchFamily="34" charset="0"/>
                <a:cs typeface="Arial" panose="020B0604020202020204" pitchFamily="34" charset="0"/>
              </a:rPr>
              <a:t>Georgia Nursing Home Transition  (NHT)</a:t>
            </a:r>
          </a:p>
          <a:p>
            <a:r>
              <a:rPr lang="en-US" sz="3200" dirty="0">
                <a:latin typeface="Arial" panose="020B0604020202020204" pitchFamily="34" charset="0"/>
                <a:cs typeface="Arial" panose="020B0604020202020204" pitchFamily="34" charset="0"/>
              </a:rPr>
              <a:t>Georgia Independent Care Waiver Program (ICWP)</a:t>
            </a:r>
          </a:p>
        </p:txBody>
      </p:sp>
    </p:spTree>
    <p:extLst>
      <p:ext uri="{BB962C8B-B14F-4D97-AF65-F5344CB8AC3E}">
        <p14:creationId xmlns:p14="http://schemas.microsoft.com/office/powerpoint/2010/main" val="382169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Services that Georgia MFP Provides</a:t>
            </a:r>
          </a:p>
        </p:txBody>
      </p:sp>
      <p:sp>
        <p:nvSpPr>
          <p:cNvPr id="3" name="Content Placeholder 2"/>
          <p:cNvSpPr>
            <a:spLocks noGrp="1"/>
          </p:cNvSpPr>
          <p:nvPr>
            <p:ph idx="1"/>
          </p:nvPr>
        </p:nvSpPr>
        <p:spPr/>
        <p:txBody>
          <a:bodyPr/>
          <a:lstStyle/>
          <a:p>
            <a:r>
              <a:rPr lang="en-US" sz="3200" dirty="0">
                <a:latin typeface="Arial" panose="020B0604020202020204" pitchFamily="34" charset="0"/>
                <a:cs typeface="Arial" panose="020B0604020202020204" pitchFamily="34" charset="0"/>
              </a:rPr>
              <a:t>Housing Search</a:t>
            </a:r>
          </a:p>
          <a:p>
            <a:r>
              <a:rPr lang="en-US" sz="3200" dirty="0">
                <a:latin typeface="Arial" panose="020B0604020202020204" pitchFamily="34" charset="0"/>
                <a:cs typeface="Arial" panose="020B0604020202020204" pitchFamily="34" charset="0"/>
              </a:rPr>
              <a:t>Furniture and other household furnishings</a:t>
            </a:r>
          </a:p>
          <a:p>
            <a:r>
              <a:rPr lang="en-US" sz="3200" dirty="0">
                <a:latin typeface="Arial" panose="020B0604020202020204" pitchFamily="34" charset="0"/>
                <a:cs typeface="Arial" panose="020B0604020202020204" pitchFamily="34" charset="0"/>
              </a:rPr>
              <a:t>Moving Expenses</a:t>
            </a:r>
          </a:p>
          <a:p>
            <a:r>
              <a:rPr lang="en-US" sz="3200" dirty="0">
                <a:latin typeface="Arial" panose="020B0604020202020204" pitchFamily="34" charset="0"/>
                <a:cs typeface="Arial" panose="020B0604020202020204" pitchFamily="34" charset="0"/>
              </a:rPr>
              <a:t>Security and Utility Deposits</a:t>
            </a:r>
          </a:p>
          <a:p>
            <a:pPr marL="0" indent="0">
              <a:buNone/>
            </a:pPr>
            <a:endParaRPr lang="en-US" dirty="0"/>
          </a:p>
          <a:p>
            <a:endParaRPr lang="en-US" dirty="0"/>
          </a:p>
        </p:txBody>
      </p:sp>
    </p:spTree>
    <p:extLst>
      <p:ext uri="{BB962C8B-B14F-4D97-AF65-F5344CB8AC3E}">
        <p14:creationId xmlns:p14="http://schemas.microsoft.com/office/powerpoint/2010/main" val="379427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latin typeface="Arial" panose="020B0604020202020204" pitchFamily="34" charset="0"/>
                <a:cs typeface="Arial" panose="020B0604020202020204" pitchFamily="34" charset="0"/>
              </a:rPr>
              <a:t>Services that Georgia MFP Provides (Cont.)</a:t>
            </a:r>
          </a:p>
        </p:txBody>
      </p:sp>
      <p:sp>
        <p:nvSpPr>
          <p:cNvPr id="3" name="Content Placeholder 2"/>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Caregiver Supports and Education</a:t>
            </a:r>
          </a:p>
          <a:p>
            <a:r>
              <a:rPr lang="en-US" sz="3200" dirty="0">
                <a:latin typeface="Arial" panose="020B0604020202020204" pitchFamily="34" charset="0"/>
                <a:cs typeface="Arial" panose="020B0604020202020204" pitchFamily="34" charset="0"/>
              </a:rPr>
              <a:t>Vehicle Adaptations</a:t>
            </a:r>
          </a:p>
          <a:p>
            <a:r>
              <a:rPr lang="en-US" sz="3200" dirty="0">
                <a:latin typeface="Arial" panose="020B0604020202020204" pitchFamily="34" charset="0"/>
                <a:cs typeface="Arial" panose="020B0604020202020204" pitchFamily="34" charset="0"/>
              </a:rPr>
              <a:t>Transportation from the Nursing Home</a:t>
            </a:r>
          </a:p>
          <a:p>
            <a:r>
              <a:rPr lang="en-US" sz="3200" dirty="0">
                <a:latin typeface="Arial" panose="020B0604020202020204" pitchFamily="34" charset="0"/>
                <a:cs typeface="Arial" panose="020B0604020202020204" pitchFamily="34" charset="0"/>
              </a:rPr>
              <a:t>Supported Employment </a:t>
            </a:r>
          </a:p>
        </p:txBody>
      </p:sp>
    </p:spTree>
    <p:extLst>
      <p:ext uri="{BB962C8B-B14F-4D97-AF65-F5344CB8AC3E}">
        <p14:creationId xmlns:p14="http://schemas.microsoft.com/office/powerpoint/2010/main" val="52699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latin typeface="Arial" panose="020B0604020202020204" pitchFamily="34" charset="0"/>
                <a:cs typeface="Arial" panose="020B0604020202020204" pitchFamily="34" charset="0"/>
              </a:rPr>
              <a:t>Services that Georgia NHT Provides</a:t>
            </a:r>
          </a:p>
        </p:txBody>
      </p:sp>
      <p:sp>
        <p:nvSpPr>
          <p:cNvPr id="3" name="Content Placeholder 2"/>
          <p:cNvSpPr>
            <a:spLocks noGrp="1"/>
          </p:cNvSpPr>
          <p:nvPr>
            <p:ph idx="1"/>
          </p:nvPr>
        </p:nvSpPr>
        <p:spPr/>
        <p:txBody>
          <a:bodyPr/>
          <a:lstStyle/>
          <a:p>
            <a:r>
              <a:rPr lang="en-US" sz="3200" dirty="0">
                <a:latin typeface="Arial" panose="020B0604020202020204" pitchFamily="34" charset="0"/>
                <a:cs typeface="Arial" panose="020B0604020202020204" pitchFamily="34" charset="0"/>
              </a:rPr>
              <a:t>$2000 budget limit</a:t>
            </a:r>
          </a:p>
          <a:p>
            <a:r>
              <a:rPr lang="en-US" sz="3200" dirty="0">
                <a:latin typeface="Arial" panose="020B0604020202020204" pitchFamily="34" charset="0"/>
                <a:cs typeface="Arial" panose="020B0604020202020204" pitchFamily="34" charset="0"/>
              </a:rPr>
              <a:t>1</a:t>
            </a:r>
            <a:r>
              <a:rPr lang="en-US" sz="3200" baseline="30000" dirty="0">
                <a:latin typeface="Arial" panose="020B0604020202020204" pitchFamily="34" charset="0"/>
                <a:cs typeface="Arial" panose="020B0604020202020204" pitchFamily="34" charset="0"/>
              </a:rPr>
              <a:t>st</a:t>
            </a:r>
            <a:r>
              <a:rPr lang="en-US" sz="3200" dirty="0">
                <a:latin typeface="Arial" panose="020B0604020202020204" pitchFamily="34" charset="0"/>
                <a:cs typeface="Arial" panose="020B0604020202020204" pitchFamily="34" charset="0"/>
              </a:rPr>
              <a:t> month’s rent</a:t>
            </a:r>
          </a:p>
          <a:p>
            <a:r>
              <a:rPr lang="en-US" sz="3200" dirty="0">
                <a:latin typeface="Arial" panose="020B0604020202020204" pitchFamily="34" charset="0"/>
                <a:cs typeface="Arial" panose="020B0604020202020204" pitchFamily="34" charset="0"/>
              </a:rPr>
              <a:t>Accessible/Adaptive Equipment</a:t>
            </a:r>
          </a:p>
          <a:p>
            <a:r>
              <a:rPr lang="en-US" sz="3200" dirty="0">
                <a:latin typeface="Arial" panose="020B0604020202020204" pitchFamily="34" charset="0"/>
                <a:cs typeface="Arial" panose="020B0604020202020204" pitchFamily="34" charset="0"/>
              </a:rPr>
              <a:t>Electricity</a:t>
            </a:r>
          </a:p>
          <a:p>
            <a:endParaRPr lang="en-US" dirty="0"/>
          </a:p>
          <a:p>
            <a:endParaRPr lang="en-US" dirty="0"/>
          </a:p>
        </p:txBody>
      </p:sp>
    </p:spTree>
    <p:extLst>
      <p:ext uri="{BB962C8B-B14F-4D97-AF65-F5344CB8AC3E}">
        <p14:creationId xmlns:p14="http://schemas.microsoft.com/office/powerpoint/2010/main" val="2520986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latin typeface="Arial" panose="020B0604020202020204" pitchFamily="34" charset="0"/>
                <a:cs typeface="Arial" panose="020B0604020202020204" pitchFamily="34" charset="0"/>
              </a:rPr>
              <a:t>HCBS Waivers in GA: A Preferred Alternative to Nursing Homes</a:t>
            </a:r>
          </a:p>
        </p:txBody>
      </p:sp>
      <p:sp>
        <p:nvSpPr>
          <p:cNvPr id="3" name="Content Placeholder 2"/>
          <p:cNvSpPr>
            <a:spLocks noGrp="1"/>
          </p:cNvSpPr>
          <p:nvPr>
            <p:ph idx="1"/>
          </p:nvPr>
        </p:nvSpPr>
        <p:spPr>
          <a:xfrm>
            <a:off x="838200" y="1825625"/>
            <a:ext cx="10515600" cy="4901746"/>
          </a:xfrm>
        </p:spPr>
        <p:txBody>
          <a:bodyPr/>
          <a:lstStyle/>
          <a:p>
            <a:r>
              <a:rPr lang="en-US" sz="3200" dirty="0">
                <a:latin typeface="Arial" panose="020B0604020202020204" pitchFamily="34" charset="0"/>
                <a:cs typeface="Arial" panose="020B0604020202020204" pitchFamily="34" charset="0"/>
              </a:rPr>
              <a:t>Independent Care Waiver Program (ICWP)</a:t>
            </a:r>
          </a:p>
          <a:p>
            <a:r>
              <a:rPr lang="en-US" sz="3200" dirty="0">
                <a:latin typeface="Arial" panose="020B0604020202020204" pitchFamily="34" charset="0"/>
                <a:cs typeface="Arial" panose="020B0604020202020204" pitchFamily="34" charset="0"/>
              </a:rPr>
              <a:t>Community Care Services Program (CCSP)</a:t>
            </a:r>
          </a:p>
          <a:p>
            <a:r>
              <a:rPr lang="en-US" sz="3200" dirty="0">
                <a:latin typeface="Arial" panose="020B0604020202020204" pitchFamily="34" charset="0"/>
                <a:cs typeface="Arial" panose="020B0604020202020204" pitchFamily="34" charset="0"/>
              </a:rPr>
              <a:t>Service Options Using a Community Waiver (SOURCE)</a:t>
            </a:r>
          </a:p>
          <a:p>
            <a:r>
              <a:rPr lang="en-US" sz="3200" dirty="0">
                <a:latin typeface="Arial" panose="020B0604020202020204" pitchFamily="34" charset="0"/>
                <a:cs typeface="Arial" panose="020B0604020202020204" pitchFamily="34" charset="0"/>
              </a:rPr>
              <a:t>NOW (New Options Waiver) </a:t>
            </a:r>
          </a:p>
          <a:p>
            <a:r>
              <a:rPr lang="en-US" sz="3200" dirty="0">
                <a:latin typeface="Arial" panose="020B0604020202020204" pitchFamily="34" charset="0"/>
                <a:cs typeface="Arial" panose="020B0604020202020204" pitchFamily="34" charset="0"/>
              </a:rPr>
              <a:t>Comprehensive Supports Waiver Program (COMP)</a:t>
            </a:r>
          </a:p>
          <a:p>
            <a:r>
              <a:rPr lang="en-US" sz="3200" dirty="0">
                <a:latin typeface="Arial" panose="020B0604020202020204" pitchFamily="34" charset="0"/>
                <a:cs typeface="Arial" panose="020B0604020202020204" pitchFamily="34" charset="0"/>
              </a:rPr>
              <a:t>Katie Beckett </a:t>
            </a:r>
          </a:p>
          <a:p>
            <a:r>
              <a:rPr lang="en-US" sz="3200" dirty="0">
                <a:latin typeface="Arial" panose="020B0604020202020204" pitchFamily="34" charset="0"/>
                <a:cs typeface="Arial" panose="020B0604020202020204" pitchFamily="34" charset="0"/>
              </a:rPr>
              <a:t>Georgia Pediatric Program (GAPP)</a:t>
            </a:r>
          </a:p>
          <a:p>
            <a:endParaRPr lang="en-US" sz="3200" dirty="0">
              <a:latin typeface="Arial" panose="020B0604020202020204" pitchFamily="34" charset="0"/>
              <a:cs typeface="Arial" panose="020B0604020202020204" pitchFamily="34" charset="0"/>
            </a:endParaRP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24864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75521" cy="1325563"/>
          </a:xfrm>
        </p:spPr>
        <p:txBody>
          <a:bodyPr>
            <a:noAutofit/>
          </a:bodyPr>
          <a:lstStyle/>
          <a:p>
            <a:pPr algn="ctr"/>
            <a:r>
              <a:rPr lang="en-US" sz="6000" dirty="0">
                <a:latin typeface="Arial" panose="020B0604020202020204" pitchFamily="34" charset="0"/>
                <a:cs typeface="Arial" panose="020B0604020202020204" pitchFamily="34" charset="0"/>
              </a:rPr>
              <a:t>Services Waivers Provide</a:t>
            </a:r>
          </a:p>
        </p:txBody>
      </p:sp>
      <p:sp>
        <p:nvSpPr>
          <p:cNvPr id="3" name="Content Placeholder 2"/>
          <p:cNvSpPr>
            <a:spLocks noGrp="1"/>
          </p:cNvSpPr>
          <p:nvPr>
            <p:ph idx="1"/>
          </p:nvPr>
        </p:nvSpPr>
        <p:spPr>
          <a:xfrm>
            <a:off x="838200" y="1825625"/>
            <a:ext cx="10515600" cy="4656818"/>
          </a:xfrm>
        </p:spPr>
        <p:txBody>
          <a:bodyPr>
            <a:normAutofit fontScale="92500" lnSpcReduction="10000"/>
          </a:bodyPr>
          <a:lstStyle/>
          <a:p>
            <a:r>
              <a:rPr lang="en-US" sz="3000" dirty="0">
                <a:latin typeface="Arial" panose="020B0604020202020204" pitchFamily="34" charset="0"/>
                <a:cs typeface="Arial" panose="020B0604020202020204" pitchFamily="34" charset="0"/>
              </a:rPr>
              <a:t>Support Coordination/Case Management</a:t>
            </a:r>
          </a:p>
          <a:p>
            <a:r>
              <a:rPr lang="en-US" sz="3000" dirty="0">
                <a:latin typeface="Arial" panose="020B0604020202020204" pitchFamily="34" charset="0"/>
                <a:cs typeface="Arial" panose="020B0604020202020204" pitchFamily="34" charset="0"/>
              </a:rPr>
              <a:t>Personal Support Services (Personal Care Attendant) to help with ADL’s.  </a:t>
            </a:r>
          </a:p>
          <a:p>
            <a:r>
              <a:rPr lang="en-US" sz="3000" dirty="0">
                <a:latin typeface="Arial" panose="020B0604020202020204" pitchFamily="34" charset="0"/>
                <a:cs typeface="Arial" panose="020B0604020202020204" pitchFamily="34" charset="0"/>
              </a:rPr>
              <a:t>Medical Supplies</a:t>
            </a:r>
          </a:p>
          <a:p>
            <a:r>
              <a:rPr lang="en-US" sz="3000" dirty="0">
                <a:latin typeface="Arial" panose="020B0604020202020204" pitchFamily="34" charset="0"/>
                <a:cs typeface="Arial" panose="020B0604020202020204" pitchFamily="34" charset="0"/>
              </a:rPr>
              <a:t>Home Modifications</a:t>
            </a:r>
          </a:p>
          <a:p>
            <a:r>
              <a:rPr lang="en-US" sz="3000" dirty="0">
                <a:latin typeface="Arial" panose="020B0604020202020204" pitchFamily="34" charset="0"/>
                <a:cs typeface="Arial" panose="020B0604020202020204" pitchFamily="34" charset="0"/>
              </a:rPr>
              <a:t>Emergency Response Systems</a:t>
            </a:r>
          </a:p>
          <a:p>
            <a:r>
              <a:rPr lang="en-US" sz="3000" dirty="0">
                <a:latin typeface="Arial" panose="020B0604020202020204" pitchFamily="34" charset="0"/>
                <a:cs typeface="Arial" panose="020B0604020202020204" pitchFamily="34" charset="0"/>
              </a:rPr>
              <a:t>Home Delivered Meals</a:t>
            </a:r>
          </a:p>
          <a:p>
            <a:r>
              <a:rPr lang="en-US" sz="3000" dirty="0">
                <a:latin typeface="Arial" panose="020B0604020202020204" pitchFamily="34" charset="0"/>
                <a:cs typeface="Arial" panose="020B0604020202020204" pitchFamily="34" charset="0"/>
              </a:rPr>
              <a:t>Skilled Nursing</a:t>
            </a:r>
          </a:p>
          <a:p>
            <a:r>
              <a:rPr lang="en-US" sz="3000" dirty="0">
                <a:latin typeface="Arial" panose="020B0604020202020204" pitchFamily="34" charset="0"/>
                <a:cs typeface="Arial" panose="020B0604020202020204" pitchFamily="34" charset="0"/>
              </a:rPr>
              <a:t>Respite</a:t>
            </a:r>
          </a:p>
          <a:p>
            <a:r>
              <a:rPr lang="en-US" sz="3000" dirty="0">
                <a:latin typeface="Arial" panose="020B0604020202020204" pitchFamily="34" charset="0"/>
                <a:cs typeface="Arial" panose="020B0604020202020204" pitchFamily="34" charset="0"/>
              </a:rPr>
              <a:t>Adult Day Program</a:t>
            </a:r>
          </a:p>
          <a:p>
            <a:pPr marL="0" indent="0">
              <a:buNone/>
            </a:pPr>
            <a:endParaRPr lang="en-US" dirty="0"/>
          </a:p>
        </p:txBody>
      </p:sp>
    </p:spTree>
    <p:extLst>
      <p:ext uri="{BB962C8B-B14F-4D97-AF65-F5344CB8AC3E}">
        <p14:creationId xmlns:p14="http://schemas.microsoft.com/office/powerpoint/2010/main" val="1048918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6700" dirty="0">
                <a:latin typeface="Arial" panose="020B0604020202020204" pitchFamily="34" charset="0"/>
                <a:cs typeface="Arial" panose="020B0604020202020204" pitchFamily="34" charset="0"/>
              </a:rPr>
            </a:br>
            <a:r>
              <a:rPr lang="en-US" sz="6700" dirty="0">
                <a:latin typeface="Arial" panose="020B0604020202020204" pitchFamily="34" charset="0"/>
                <a:cs typeface="Arial" panose="020B0604020202020204" pitchFamily="34" charset="0"/>
              </a:rPr>
              <a:t>Waivers include Personal Support Services</a:t>
            </a:r>
            <a:br>
              <a:rPr lang="en-US" dirty="0"/>
            </a:br>
            <a:endParaRPr lang="en-US" dirty="0"/>
          </a:p>
        </p:txBody>
      </p:sp>
      <p:sp>
        <p:nvSpPr>
          <p:cNvPr id="3" name="Content Placeholder 2"/>
          <p:cNvSpPr>
            <a:spLocks noGrp="1"/>
          </p:cNvSpPr>
          <p:nvPr>
            <p:ph idx="1"/>
          </p:nvPr>
        </p:nvSpPr>
        <p:spPr>
          <a:xfrm>
            <a:off x="838200" y="2016579"/>
            <a:ext cx="10515600" cy="4160384"/>
          </a:xfrm>
        </p:spPr>
        <p:txBody>
          <a:bodyPr>
            <a:normAutofit lnSpcReduction="10000"/>
          </a:bodyPr>
          <a:lstStyle/>
          <a:p>
            <a:r>
              <a:rPr lang="en-US" sz="3200" dirty="0">
                <a:latin typeface="Arial" panose="020B0604020202020204" pitchFamily="34" charset="0"/>
                <a:cs typeface="Arial" panose="020B0604020202020204" pitchFamily="34" charset="0"/>
              </a:rPr>
              <a:t>In GA, Personal support aides are not paid to provide 24 hour individual care.</a:t>
            </a:r>
          </a:p>
          <a:p>
            <a:r>
              <a:rPr lang="en-US" sz="3200" dirty="0">
                <a:latin typeface="Arial" panose="020B0604020202020204" pitchFamily="34" charset="0"/>
                <a:cs typeface="Arial" panose="020B0604020202020204" pitchFamily="34" charset="0"/>
              </a:rPr>
              <a:t>Crucial that individuals have informal support from family and close friends.</a:t>
            </a:r>
          </a:p>
          <a:p>
            <a:r>
              <a:rPr lang="en-US" sz="3200" dirty="0">
                <a:latin typeface="Arial" panose="020B0604020202020204" pitchFamily="34" charset="0"/>
                <a:cs typeface="Arial" panose="020B0604020202020204" pitchFamily="34" charset="0"/>
              </a:rPr>
              <a:t>On average, an individual living                                   out in the community with the                               waivers actually gets about 65-70%                         more care needed than if the individual                      was in a nursing home    </a:t>
            </a:r>
            <a:r>
              <a:rPr lang="en-US" sz="1800" dirty="0">
                <a:latin typeface="Arial Narrow" panose="020B0606020202030204" pitchFamily="34" charset="0"/>
                <a:cs typeface="Arial" panose="020B0604020202020204" pitchFamily="34" charset="0"/>
              </a:rPr>
              <a:t>Photo is of a wheelchair user in front of her home computer</a:t>
            </a:r>
            <a:r>
              <a:rPr lang="en-US" sz="3200" dirty="0">
                <a:latin typeface="Arial" panose="020B0604020202020204" pitchFamily="34" charset="0"/>
                <a:cs typeface="Arial" panose="020B0604020202020204" pitchFamily="34" charset="0"/>
              </a:rPr>
              <a:t>                           </a:t>
            </a:r>
          </a:p>
          <a:p>
            <a:endParaRPr lang="en-US" dirty="0"/>
          </a:p>
        </p:txBody>
      </p:sp>
      <p:pic>
        <p:nvPicPr>
          <p:cNvPr id="7" name="Picture 2" descr="reid-with-text.jpg (1999×13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48" y="3517469"/>
            <a:ext cx="3636172" cy="188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29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Introduction</a:t>
            </a:r>
          </a:p>
        </p:txBody>
      </p:sp>
      <p:sp>
        <p:nvSpPr>
          <p:cNvPr id="3" name="Content Placeholder 2"/>
          <p:cNvSpPr>
            <a:spLocks noGrp="1"/>
          </p:cNvSpPr>
          <p:nvPr>
            <p:ph idx="1"/>
          </p:nvPr>
        </p:nvSpPr>
        <p:spPr/>
        <p:txBody>
          <a:bodyPr>
            <a:noAutofit/>
          </a:bodyPr>
          <a:lstStyle/>
          <a:p>
            <a:r>
              <a:rPr lang="en-US" sz="4000" dirty="0">
                <a:latin typeface="Arial" panose="020B0604020202020204" pitchFamily="34" charset="0"/>
                <a:cs typeface="Arial" panose="020B0604020202020204" pitchFamily="34" charset="0"/>
              </a:rPr>
              <a:t>“Everyone will become disabled if they’re lucky enough.  Aging is a privilege.  Far too few of us get the opportunity to be a ripe old age.  And if you do get the opportunity, you will likely become disabled.” (Maria Town, President and CEO of the American Association of People with Disabilities).  </a:t>
            </a:r>
          </a:p>
        </p:txBody>
      </p:sp>
    </p:spTree>
    <p:extLst>
      <p:ext uri="{BB962C8B-B14F-4D97-AF65-F5344CB8AC3E}">
        <p14:creationId xmlns:p14="http://schemas.microsoft.com/office/powerpoint/2010/main" val="1100219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Cost Savings</a:t>
            </a:r>
          </a:p>
        </p:txBody>
      </p:sp>
      <p:sp>
        <p:nvSpPr>
          <p:cNvPr id="3" name="Content Placeholder 2"/>
          <p:cNvSpPr>
            <a:spLocks noGrp="1"/>
          </p:cNvSpPr>
          <p:nvPr>
            <p:ph idx="1"/>
          </p:nvPr>
        </p:nvSpPr>
        <p:spPr/>
        <p:txBody>
          <a:bodyPr>
            <a:normAutofit lnSpcReduction="10000"/>
          </a:bodyPr>
          <a:lstStyle/>
          <a:p>
            <a:r>
              <a:rPr lang="en-US" sz="4000" dirty="0">
                <a:latin typeface="Arial" panose="020B0604020202020204" pitchFamily="34" charset="0"/>
                <a:cs typeface="Arial" panose="020B0604020202020204" pitchFamily="34" charset="0"/>
              </a:rPr>
              <a:t>In Georgia, the average cost of a private room in a nursing facility is  $7,173 per month or $86,076 per year, which is below the national average. </a:t>
            </a:r>
          </a:p>
          <a:p>
            <a:r>
              <a:rPr lang="en-US" sz="4000" dirty="0">
                <a:latin typeface="Arial" panose="020B0604020202020204" pitchFamily="34" charset="0"/>
                <a:cs typeface="Arial" panose="020B0604020202020204" pitchFamily="34" charset="0"/>
              </a:rPr>
              <a:t>The average cost of at home care is $3,183 per month or $45,756 per year, which is below the national average</a:t>
            </a:r>
          </a:p>
          <a:p>
            <a:r>
              <a:rPr lang="en-US" sz="4000" dirty="0">
                <a:latin typeface="Arial" panose="020B0604020202020204" pitchFamily="34" charset="0"/>
                <a:cs typeface="Arial" panose="020B0604020202020204" pitchFamily="34" charset="0"/>
              </a:rPr>
              <a:t>$40,000 per year difference</a:t>
            </a:r>
          </a:p>
          <a:p>
            <a:endParaRPr lang="en-US" dirty="0"/>
          </a:p>
        </p:txBody>
      </p:sp>
    </p:spTree>
    <p:extLst>
      <p:ext uri="{BB962C8B-B14F-4D97-AF65-F5344CB8AC3E}">
        <p14:creationId xmlns:p14="http://schemas.microsoft.com/office/powerpoint/2010/main" val="3921769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Support for Caregivers</a:t>
            </a:r>
          </a:p>
        </p:txBody>
      </p:sp>
      <p:sp>
        <p:nvSpPr>
          <p:cNvPr id="3" name="Content Placeholder 2"/>
          <p:cNvSpPr>
            <a:spLocks noGrp="1"/>
          </p:cNvSpPr>
          <p:nvPr>
            <p:ph idx="1"/>
          </p:nvPr>
        </p:nvSpPr>
        <p:spPr>
          <a:xfrm>
            <a:off x="838200" y="1825624"/>
            <a:ext cx="10515600" cy="4845519"/>
          </a:xfrm>
        </p:spPr>
        <p:txBody>
          <a:bodyPr>
            <a:normAutofit/>
          </a:bodyPr>
          <a:lstStyle/>
          <a:p>
            <a:r>
              <a:rPr lang="en-US" sz="4000" dirty="0">
                <a:latin typeface="Arial" panose="020B0604020202020204" pitchFamily="34" charset="0"/>
                <a:cs typeface="Arial" panose="020B0604020202020204" pitchFamily="34" charset="0"/>
              </a:rPr>
              <a:t>Caregivers can experience extreme burnout</a:t>
            </a:r>
          </a:p>
          <a:p>
            <a:r>
              <a:rPr lang="en-US" sz="4000" dirty="0">
                <a:latin typeface="Arial" panose="020B0604020202020204" pitchFamily="34" charset="0"/>
                <a:cs typeface="Arial" panose="020B0604020202020204" pitchFamily="34" charset="0"/>
              </a:rPr>
              <a:t>Caregivers should reach out to others for support</a:t>
            </a:r>
          </a:p>
          <a:p>
            <a:r>
              <a:rPr lang="en-US" sz="4000" dirty="0">
                <a:latin typeface="Arial" panose="020B0604020202020204" pitchFamily="34" charset="0"/>
                <a:cs typeface="Arial" panose="020B0604020202020204" pitchFamily="34" charset="0"/>
              </a:rPr>
              <a:t>Should practice self-care</a:t>
            </a:r>
          </a:p>
          <a:p>
            <a:r>
              <a:rPr lang="en-US" sz="4000" dirty="0">
                <a:latin typeface="Arial" panose="020B0604020202020204" pitchFamily="34" charset="0"/>
                <a:cs typeface="Arial" panose="020B0604020202020204" pitchFamily="34" charset="0"/>
              </a:rPr>
              <a:t>Schedule down time</a:t>
            </a:r>
          </a:p>
          <a:p>
            <a:r>
              <a:rPr lang="en-US" sz="4000" dirty="0">
                <a:latin typeface="Arial" panose="020B0604020202020204" pitchFamily="34" charset="0"/>
                <a:cs typeface="Arial" panose="020B0604020202020204" pitchFamily="34" charset="0"/>
              </a:rPr>
              <a:t>Be an advocate for the people that they are caregiving</a:t>
            </a:r>
          </a:p>
          <a:p>
            <a:pPr marL="0" indent="0">
              <a:buNone/>
            </a:pPr>
            <a:endParaRPr lang="en-US" dirty="0"/>
          </a:p>
        </p:txBody>
      </p:sp>
    </p:spTree>
    <p:extLst>
      <p:ext uri="{BB962C8B-B14F-4D97-AF65-F5344CB8AC3E}">
        <p14:creationId xmlns:p14="http://schemas.microsoft.com/office/powerpoint/2010/main" val="3533632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Resources for Caregivers</a:t>
            </a:r>
          </a:p>
        </p:txBody>
      </p:sp>
      <p:sp>
        <p:nvSpPr>
          <p:cNvPr id="3" name="Content Placeholder 2"/>
          <p:cNvSpPr>
            <a:spLocks noGrp="1"/>
          </p:cNvSpPr>
          <p:nvPr>
            <p:ph idx="1"/>
          </p:nvPr>
        </p:nvSpPr>
        <p:spPr/>
        <p:txBody>
          <a:bodyPr>
            <a:normAutofit/>
          </a:bodyPr>
          <a:lstStyle/>
          <a:p>
            <a:r>
              <a:rPr lang="en-US" sz="4400" dirty="0">
                <a:latin typeface="Arial" panose="020B0604020202020204" pitchFamily="34" charset="0"/>
                <a:cs typeface="Arial" panose="020B0604020202020204" pitchFamily="34" charset="0"/>
              </a:rPr>
              <a:t>Elizabeth Dole Foundation</a:t>
            </a:r>
          </a:p>
          <a:p>
            <a:r>
              <a:rPr lang="en-US" sz="4400" dirty="0">
                <a:latin typeface="Arial" panose="020B0604020202020204" pitchFamily="34" charset="0"/>
                <a:cs typeface="Arial" panose="020B0604020202020204" pitchFamily="34" charset="0"/>
              </a:rPr>
              <a:t>National Alliance for Caregiving</a:t>
            </a:r>
          </a:p>
          <a:p>
            <a:r>
              <a:rPr lang="en-US" sz="4400" dirty="0">
                <a:latin typeface="Arial" panose="020B0604020202020204" pitchFamily="34" charset="0"/>
                <a:cs typeface="Arial" panose="020B0604020202020204" pitchFamily="34" charset="0"/>
              </a:rPr>
              <a:t>Rosalynn Carter Institute of Caregiving</a:t>
            </a:r>
          </a:p>
          <a:p>
            <a:r>
              <a:rPr lang="en-US" sz="4400" dirty="0">
                <a:latin typeface="Arial" panose="020B0604020202020204" pitchFamily="34" charset="0"/>
                <a:cs typeface="Arial" panose="020B0604020202020204" pitchFamily="34" charset="0"/>
              </a:rPr>
              <a:t>National Respite Coalition Network</a:t>
            </a:r>
          </a:p>
          <a:p>
            <a:pPr marL="0" indent="0">
              <a:buNone/>
            </a:pPr>
            <a:r>
              <a:rPr lang="en-US" sz="4400" dirty="0">
                <a:latin typeface="Arial" panose="020B0604020202020204" pitchFamily="34" charset="0"/>
                <a:cs typeface="Arial" panose="020B0604020202020204" pitchFamily="34" charset="0"/>
              </a:rPr>
              <a:t>AARP</a:t>
            </a:r>
          </a:p>
          <a:p>
            <a:r>
              <a:rPr lang="en-US" sz="4400" dirty="0">
                <a:latin typeface="Arial" panose="020B0604020202020204" pitchFamily="34" charset="0"/>
                <a:cs typeface="Arial" panose="020B0604020202020204" pitchFamily="34" charset="0"/>
              </a:rPr>
              <a:t>Christopher Reeves Foundation</a:t>
            </a:r>
          </a:p>
        </p:txBody>
      </p:sp>
    </p:spTree>
    <p:extLst>
      <p:ext uri="{BB962C8B-B14F-4D97-AF65-F5344CB8AC3E}">
        <p14:creationId xmlns:p14="http://schemas.microsoft.com/office/powerpoint/2010/main" val="2649927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Success Stories</a:t>
            </a:r>
          </a:p>
        </p:txBody>
      </p:sp>
      <p:sp>
        <p:nvSpPr>
          <p:cNvPr id="3" name="Content Placeholder 2"/>
          <p:cNvSpPr>
            <a:spLocks noGrp="1"/>
          </p:cNvSpPr>
          <p:nvPr>
            <p:ph idx="1"/>
          </p:nvPr>
        </p:nvSpPr>
        <p:spPr/>
        <p:txBody>
          <a:bodyPr>
            <a:normAutofit/>
          </a:bodyPr>
          <a:lstStyle/>
          <a:p>
            <a:r>
              <a:rPr lang="en-US" sz="4400" dirty="0">
                <a:latin typeface="Arial" panose="020B0604020202020204" pitchFamily="34" charset="0"/>
                <a:cs typeface="Arial" panose="020B0604020202020204" pitchFamily="34" charset="0"/>
              </a:rPr>
              <a:t>An individual who discharged at the beginning of the COVID -19 pandemic</a:t>
            </a:r>
          </a:p>
          <a:p>
            <a:r>
              <a:rPr lang="en-US" sz="4400" dirty="0">
                <a:latin typeface="Arial" panose="020B0604020202020204" pitchFamily="34" charset="0"/>
                <a:cs typeface="Arial" panose="020B0604020202020204" pitchFamily="34" charset="0"/>
              </a:rPr>
              <a:t>An individual who is doing more activities he likes to do since out of the nursing home</a:t>
            </a:r>
          </a:p>
        </p:txBody>
      </p:sp>
    </p:spTree>
    <p:extLst>
      <p:ext uri="{BB962C8B-B14F-4D97-AF65-F5344CB8AC3E}">
        <p14:creationId xmlns:p14="http://schemas.microsoft.com/office/powerpoint/2010/main" val="3586317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Final Thought</a:t>
            </a:r>
          </a:p>
        </p:txBody>
      </p:sp>
      <p:sp>
        <p:nvSpPr>
          <p:cNvPr id="3" name="Content Placeholder 2"/>
          <p:cNvSpPr>
            <a:spLocks noGrp="1"/>
          </p:cNvSpPr>
          <p:nvPr>
            <p:ph idx="1"/>
          </p:nvPr>
        </p:nvSpPr>
        <p:spPr/>
        <p:txBody>
          <a:bodyPr>
            <a:normAutofit/>
          </a:bodyPr>
          <a:lstStyle/>
          <a:p>
            <a:pPr marL="0" indent="0" algn="ctr">
              <a:buNone/>
            </a:pPr>
            <a:r>
              <a:rPr lang="en-US" sz="4800" dirty="0">
                <a:solidFill>
                  <a:schemeClr val="tx2">
                    <a:lumMod val="10000"/>
                  </a:schemeClr>
                </a:solidFill>
                <a:latin typeface="Arial" panose="020B0604020202020204" pitchFamily="34" charset="0"/>
                <a:cs typeface="Arial" panose="020B0604020202020204" pitchFamily="34" charset="0"/>
              </a:rPr>
              <a:t>Living in the community is more affordable, preferable, and provides more choices for people with severe disabilities.</a:t>
            </a:r>
          </a:p>
        </p:txBody>
      </p:sp>
    </p:spTree>
    <p:extLst>
      <p:ext uri="{BB962C8B-B14F-4D97-AF65-F5344CB8AC3E}">
        <p14:creationId xmlns:p14="http://schemas.microsoft.com/office/powerpoint/2010/main" val="2767992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4024"/>
          </a:xfrm>
        </p:spPr>
        <p:txBody>
          <a:bodyPr>
            <a:normAutofit/>
          </a:bodyPr>
          <a:lstStyle/>
          <a:p>
            <a:pPr algn="ctr"/>
            <a:r>
              <a:rPr lang="en-US" sz="6000" dirty="0">
                <a:latin typeface="Arial" panose="020B0604020202020204" pitchFamily="34" charset="0"/>
                <a:cs typeface="Arial" panose="020B0604020202020204" pitchFamily="34" charset="0"/>
              </a:rPr>
              <a:t>References</a:t>
            </a:r>
          </a:p>
        </p:txBody>
      </p:sp>
      <p:sp>
        <p:nvSpPr>
          <p:cNvPr id="3" name="Content Placeholder 2"/>
          <p:cNvSpPr>
            <a:spLocks noGrp="1"/>
          </p:cNvSpPr>
          <p:nvPr>
            <p:ph idx="1"/>
          </p:nvPr>
        </p:nvSpPr>
        <p:spPr>
          <a:xfrm>
            <a:off x="1035710" y="1481810"/>
            <a:ext cx="10507676" cy="4977512"/>
          </a:xfrm>
          <a:solidFill>
            <a:schemeClr val="tx1"/>
          </a:solidFill>
        </p:spPr>
        <p:txBody>
          <a:bodyPr>
            <a:normAutofit/>
          </a:bodyPr>
          <a:lstStyle/>
          <a:p>
            <a:r>
              <a:rPr lang="en-US" dirty="0">
                <a:solidFill>
                  <a:schemeClr val="bg1"/>
                </a:solidFill>
                <a:hlinkClick r:id="rId2"/>
              </a:rPr>
              <a:t>https://www.christopherreeve.org/living-with-paralysis/for-caregivers/tips-and-resources-for-caregivers#:~:text=The%20Family%20Caregiver%20Alliance%20(FCA,%2D877%2D333%2D5885</a:t>
            </a:r>
            <a:r>
              <a:rPr lang="en-US" dirty="0">
                <a:solidFill>
                  <a:schemeClr val="bg1"/>
                </a:solidFill>
              </a:rPr>
              <a:t>.</a:t>
            </a:r>
          </a:p>
          <a:p>
            <a:r>
              <a:rPr lang="en-US" dirty="0">
                <a:solidFill>
                  <a:schemeClr val="bg1"/>
                </a:solidFill>
                <a:hlinkClick r:id="rId3"/>
              </a:rPr>
              <a:t>https://data.cms.gov/covid-19/covid-19-nursing-home-data</a:t>
            </a:r>
            <a:endParaRPr lang="en-US" dirty="0">
              <a:solidFill>
                <a:schemeClr val="bg1"/>
              </a:solidFill>
            </a:endParaRPr>
          </a:p>
          <a:p>
            <a:r>
              <a:rPr lang="en-US" dirty="0">
                <a:solidFill>
                  <a:schemeClr val="bg1"/>
                </a:solidFill>
                <a:hlinkClick r:id="rId4"/>
              </a:rPr>
              <a:t>https://www.advocate.com/politics/2020/7/13/disabled-advocate-everyone-will-become-disabled-if-theyre-lucky</a:t>
            </a:r>
            <a:endParaRPr lang="en-US" dirty="0">
              <a:solidFill>
                <a:schemeClr val="bg1"/>
              </a:solidFill>
            </a:endParaRPr>
          </a:p>
          <a:p>
            <a:r>
              <a:rPr lang="en-US" dirty="0">
                <a:solidFill>
                  <a:schemeClr val="bg1"/>
                </a:solidFill>
                <a:hlinkClick r:id="rId5"/>
              </a:rPr>
              <a:t>https://www.seniorliving.org/nursing-homes/costs/</a:t>
            </a:r>
            <a:endParaRPr lang="en-US" dirty="0">
              <a:solidFill>
                <a:schemeClr val="bg1"/>
              </a:solidFill>
            </a:endParaRPr>
          </a:p>
          <a:p>
            <a:r>
              <a:rPr lang="en-US" dirty="0">
                <a:solidFill>
                  <a:schemeClr val="bg1"/>
                </a:solidFill>
                <a:hlinkClick r:id="rId6"/>
              </a:rPr>
              <a:t>https://www.nytimes.com/2020/05/17/opinion/nursing-home-coronavirus.html</a:t>
            </a:r>
            <a:endParaRPr lang="en-US" dirty="0">
              <a:solidFill>
                <a:schemeClr val="bg1"/>
              </a:solidFill>
            </a:endParaRPr>
          </a:p>
          <a:p>
            <a:r>
              <a:rPr lang="en-US" dirty="0">
                <a:solidFill>
                  <a:schemeClr val="bg1"/>
                </a:solidFill>
                <a:hlinkClick r:id="rId7"/>
              </a:rPr>
              <a:t>http://ucpgno.org/wp-content/uploads/2015/03/reid-with-text.jpg</a:t>
            </a:r>
            <a:endParaRPr lang="en-US" dirty="0">
              <a:solidFill>
                <a:schemeClr val="bg1"/>
              </a:solidFill>
            </a:endParaRPr>
          </a:p>
          <a:p>
            <a:endParaRPr lang="en-US" dirty="0">
              <a:solidFill>
                <a:schemeClr val="bg1"/>
              </a:solidFill>
            </a:endParaRPr>
          </a:p>
          <a:p>
            <a:endParaRPr lang="en-US" dirty="0"/>
          </a:p>
          <a:p>
            <a:endParaRPr lang="en-US" dirty="0"/>
          </a:p>
        </p:txBody>
      </p:sp>
    </p:spTree>
    <p:extLst>
      <p:ext uri="{BB962C8B-B14F-4D97-AF65-F5344CB8AC3E}">
        <p14:creationId xmlns:p14="http://schemas.microsoft.com/office/powerpoint/2010/main" val="3098778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Contact Information</a:t>
            </a:r>
          </a:p>
        </p:txBody>
      </p:sp>
      <p:sp>
        <p:nvSpPr>
          <p:cNvPr id="3" name="Content Placeholder 2"/>
          <p:cNvSpPr>
            <a:spLocks noGrp="1"/>
          </p:cNvSpPr>
          <p:nvPr>
            <p:ph idx="1"/>
          </p:nvPr>
        </p:nvSpPr>
        <p:spPr/>
        <p:txBody>
          <a:bodyPr>
            <a:normAutofit fontScale="40000" lnSpcReduction="20000"/>
          </a:bodyPr>
          <a:lstStyle/>
          <a:p>
            <a:pPr marL="0" indent="0">
              <a:buNone/>
            </a:pPr>
            <a:r>
              <a:rPr lang="en-US" sz="9300" dirty="0">
                <a:latin typeface="Arial" panose="020B0604020202020204" pitchFamily="34" charset="0"/>
                <a:cs typeface="Arial" panose="020B0604020202020204" pitchFamily="34" charset="0"/>
              </a:rPr>
              <a:t>Katrina Parsons</a:t>
            </a:r>
          </a:p>
          <a:p>
            <a:pPr marL="0" indent="0">
              <a:buNone/>
            </a:pPr>
            <a:r>
              <a:rPr lang="en-US" sz="9300" dirty="0">
                <a:solidFill>
                  <a:schemeClr val="bg1"/>
                </a:solidFill>
                <a:latin typeface="Arial" panose="020B0604020202020204" pitchFamily="34" charset="0"/>
                <a:cs typeface="Arial" panose="020B0604020202020204" pitchFamily="34" charset="0"/>
              </a:rPr>
              <a:t>kparsons@disabilitylink.org</a:t>
            </a:r>
          </a:p>
          <a:p>
            <a:pPr marL="0" indent="0">
              <a:buNone/>
            </a:pPr>
            <a:r>
              <a:rPr lang="en-US" sz="9300" dirty="0">
                <a:latin typeface="Arial" panose="020B0604020202020204" pitchFamily="34" charset="0"/>
                <a:cs typeface="Arial" panose="020B0604020202020204" pitchFamily="34" charset="0"/>
              </a:rPr>
              <a:t>   </a:t>
            </a:r>
            <a:endParaRPr lang="en-US" sz="9300" dirty="0">
              <a:solidFill>
                <a:schemeClr val="bg1">
                  <a:lumMod val="95000"/>
                  <a:lumOff val="5000"/>
                </a:schemeClr>
              </a:solidFill>
              <a:latin typeface="Arial" panose="020B0604020202020204" pitchFamily="34" charset="0"/>
              <a:cs typeface="Arial" panose="020B0604020202020204" pitchFamily="34" charset="0"/>
            </a:endParaRPr>
          </a:p>
          <a:p>
            <a:pPr marL="0" indent="0">
              <a:buNone/>
            </a:pPr>
            <a:r>
              <a:rPr lang="en-US" sz="9300" dirty="0">
                <a:latin typeface="Arial" panose="020B0604020202020204" pitchFamily="34" charset="0"/>
                <a:cs typeface="Arial" panose="020B0604020202020204" pitchFamily="34" charset="0"/>
              </a:rPr>
              <a:t>  </a:t>
            </a:r>
          </a:p>
          <a:p>
            <a:pPr marL="0" indent="0">
              <a:buNone/>
            </a:pPr>
            <a:r>
              <a:rPr lang="en-US" sz="9300" dirty="0">
                <a:latin typeface="Arial" panose="020B0604020202020204" pitchFamily="34" charset="0"/>
                <a:cs typeface="Arial" panose="020B0604020202020204" pitchFamily="34" charset="0"/>
              </a:rPr>
              <a:t>    </a:t>
            </a:r>
          </a:p>
          <a:p>
            <a:pPr marL="0" indent="0">
              <a:buNone/>
            </a:pPr>
            <a:endParaRPr lang="en-US" sz="9300" dirty="0">
              <a:latin typeface="Arial" panose="020B0604020202020204" pitchFamily="34" charset="0"/>
              <a:cs typeface="Arial" panose="020B0604020202020204" pitchFamily="34" charset="0"/>
            </a:endParaRPr>
          </a:p>
          <a:p>
            <a:pPr marL="0" indent="0">
              <a:buNone/>
            </a:pPr>
            <a:endParaRPr lang="en-US" sz="9300" dirty="0">
              <a:solidFill>
                <a:schemeClr val="bg1"/>
              </a:solidFill>
              <a:latin typeface="Arial" panose="020B0604020202020204" pitchFamily="34" charset="0"/>
              <a:cs typeface="Arial" panose="020B0604020202020204" pitchFamily="34" charset="0"/>
            </a:endParaRPr>
          </a:p>
          <a:p>
            <a:pPr marL="0" indent="0">
              <a:buNone/>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1763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Community Integration for Everyone</a:t>
            </a:r>
          </a:p>
        </p:txBody>
      </p:sp>
      <p:sp>
        <p:nvSpPr>
          <p:cNvPr id="3" name="Content Placeholder 2"/>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Olmstead Act:</a:t>
            </a:r>
          </a:p>
          <a:p>
            <a:pPr marL="0" indent="0">
              <a:buNone/>
            </a:pPr>
            <a:r>
              <a:rPr lang="en-US" dirty="0">
                <a:latin typeface="Arial" panose="020B0604020202020204" pitchFamily="34" charset="0"/>
                <a:cs typeface="Arial" panose="020B0604020202020204" pitchFamily="34" charset="0"/>
              </a:rPr>
              <a:t>The story of the Olmstead case begins with two women, Lois Curtis and Elaine Wilson, who had mental illness and developmental disabilities, and were voluntarily admitted to the psychiatric unit in the State-run Georgia Regional Hospital. Following the women's medical treatment there, mental health professionals stated that each was ready to move to a community-based program. However, the women remained confined in the institution, each for several years after the initial treatment was concluded. They filed suit under the Americans with Disabilities Act (ADA) for release from the hospital.</a:t>
            </a:r>
          </a:p>
        </p:txBody>
      </p:sp>
    </p:spTree>
    <p:extLst>
      <p:ext uri="{BB962C8B-B14F-4D97-AF65-F5344CB8AC3E}">
        <p14:creationId xmlns:p14="http://schemas.microsoft.com/office/powerpoint/2010/main" val="34787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The Decision</a:t>
            </a:r>
          </a:p>
        </p:txBody>
      </p:sp>
      <p:sp>
        <p:nvSpPr>
          <p:cNvPr id="3" name="Content Placeholder 2"/>
          <p:cNvSpPr>
            <a:spLocks noGrp="1"/>
          </p:cNvSpPr>
          <p:nvPr>
            <p:ph idx="1"/>
          </p:nvPr>
        </p:nvSpPr>
        <p:spPr>
          <a:xfrm>
            <a:off x="838200" y="2075290"/>
            <a:ext cx="10515600" cy="4675367"/>
          </a:xfrm>
        </p:spPr>
        <p:txBody>
          <a:bodyPr>
            <a:normAutofit fontScale="70000" lnSpcReduction="20000"/>
          </a:bodyPr>
          <a:lstStyle/>
          <a:p>
            <a:pPr marL="0" indent="0">
              <a:buNone/>
            </a:pPr>
            <a:r>
              <a:rPr lang="en-US" sz="4500" dirty="0">
                <a:latin typeface="Arial" panose="020B0604020202020204" pitchFamily="34" charset="0"/>
                <a:cs typeface="Arial" panose="020B0604020202020204" pitchFamily="34" charset="0"/>
              </a:rPr>
              <a:t>On June 22, 1999, the United States Supreme Court held in </a:t>
            </a:r>
            <a:r>
              <a:rPr lang="en-US" sz="4500" i="1" dirty="0">
                <a:latin typeface="Arial" panose="020B0604020202020204" pitchFamily="34" charset="0"/>
                <a:cs typeface="Arial" panose="020B0604020202020204" pitchFamily="34" charset="0"/>
              </a:rPr>
              <a:t>Olmstead v. L.C.</a:t>
            </a:r>
            <a:r>
              <a:rPr lang="en-US" sz="4500" dirty="0">
                <a:latin typeface="Arial" panose="020B0604020202020204" pitchFamily="34" charset="0"/>
                <a:cs typeface="Arial" panose="020B0604020202020204" pitchFamily="34" charset="0"/>
              </a:rPr>
              <a:t> that unjustified segregation of persons with disabilities constitutes discrimination in violation of title II of the Americans with Disabilities Act. The Court held that public entities must provide community-based services to persons with disabilities when (1) such services are appropriate; (2) the affected persons do not oppose community-based treatment; and (3) community-based services can be reasonably accommodated, taking into account the resources available to the public entity and the needs of others who are receiving disability services from the entity.</a:t>
            </a:r>
          </a:p>
          <a:p>
            <a:pPr marL="0" indent="0">
              <a:buNone/>
            </a:pPr>
            <a:br>
              <a:rPr lang="en-US" dirty="0"/>
            </a:br>
            <a:endParaRPr lang="en-US" dirty="0"/>
          </a:p>
        </p:txBody>
      </p:sp>
    </p:spTree>
    <p:extLst>
      <p:ext uri="{BB962C8B-B14F-4D97-AF65-F5344CB8AC3E}">
        <p14:creationId xmlns:p14="http://schemas.microsoft.com/office/powerpoint/2010/main" val="4019760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Olmstead Photo:</a:t>
            </a:r>
            <a:br>
              <a:rPr lang="en-US" dirty="0"/>
            </a:br>
            <a:endParaRPr lang="en-US" dirty="0"/>
          </a:p>
        </p:txBody>
      </p:sp>
      <p:sp>
        <p:nvSpPr>
          <p:cNvPr id="4" name="Text Placeholder 3"/>
          <p:cNvSpPr>
            <a:spLocks noGrp="1"/>
          </p:cNvSpPr>
          <p:nvPr>
            <p:ph type="body" sz="half" idx="2"/>
          </p:nvPr>
        </p:nvSpPr>
        <p:spPr/>
        <p:txBody>
          <a:bodyPr>
            <a:normAutofit/>
          </a:bodyPr>
          <a:lstStyle/>
          <a:p>
            <a:r>
              <a:rPr lang="en-US" sz="3600" dirty="0">
                <a:latin typeface="Arial" panose="020B0604020202020204" pitchFamily="34" charset="0"/>
                <a:cs typeface="Arial" panose="020B0604020202020204" pitchFamily="34" charset="0"/>
              </a:rPr>
              <a:t>Sue Jamieson, Lois Curtis and Elaine Wilson. </a:t>
            </a:r>
          </a:p>
        </p:txBody>
      </p:sp>
      <p:pic>
        <p:nvPicPr>
          <p:cNvPr id="5" name="Picture Placeholder 4" descr="Image of three people: Sue Jamieson, Lois Curtis, and Elaine Wilson."/>
          <p:cNvPicPr>
            <a:picLocks noGrp="1" noChangeAspect="1"/>
          </p:cNvPicPr>
          <p:nvPr>
            <p:ph type="pic" idx="1"/>
          </p:nvPr>
        </p:nvPicPr>
        <p:blipFill>
          <a:blip r:embed="rId2">
            <a:extLst>
              <a:ext uri="{28A0092B-C50C-407E-A947-70E740481C1C}">
                <a14:useLocalDpi xmlns:a14="http://schemas.microsoft.com/office/drawing/2010/main" val="0"/>
              </a:ext>
            </a:extLst>
          </a:blip>
          <a:srcRect l="608" r="608"/>
          <a:stretch>
            <a:fillRect/>
          </a:stretch>
        </p:blipFill>
        <p:spPr/>
      </p:pic>
    </p:spTree>
    <p:extLst>
      <p:ext uri="{BB962C8B-B14F-4D97-AF65-F5344CB8AC3E}">
        <p14:creationId xmlns:p14="http://schemas.microsoft.com/office/powerpoint/2010/main" val="1098049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What is a Nursing Home?</a:t>
            </a:r>
          </a:p>
        </p:txBody>
      </p:sp>
      <p:sp>
        <p:nvSpPr>
          <p:cNvPr id="3" name="Content Placeholder 2"/>
          <p:cNvSpPr>
            <a:spLocks noGrp="1"/>
          </p:cNvSpPr>
          <p:nvPr>
            <p:ph idx="1"/>
          </p:nvPr>
        </p:nvSpPr>
        <p:spPr/>
        <p:txBody>
          <a:bodyPr>
            <a:normAutofit fontScale="92500"/>
          </a:bodyPr>
          <a:lstStyle/>
          <a:p>
            <a:r>
              <a:rPr lang="en-US" sz="4400" dirty="0">
                <a:latin typeface="Arial" panose="020B0604020202020204" pitchFamily="34" charset="0"/>
                <a:cs typeface="Arial" panose="020B0604020202020204" pitchFamily="34" charset="0"/>
              </a:rPr>
              <a:t>A nursing home (or sometimes called nursing facility) is a residence for people with severe physical disabilities or psychological impairments that need total care with activities of daily living (ADL’s) such as grooming, cooking, cleaning, transferring, bathing, and hygiene</a:t>
            </a:r>
          </a:p>
          <a:p>
            <a:endParaRPr lang="en-US" dirty="0"/>
          </a:p>
        </p:txBody>
      </p:sp>
    </p:spTree>
    <p:extLst>
      <p:ext uri="{BB962C8B-B14F-4D97-AF65-F5344CB8AC3E}">
        <p14:creationId xmlns:p14="http://schemas.microsoft.com/office/powerpoint/2010/main" val="262860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Nursing Home Statistics</a:t>
            </a:r>
          </a:p>
        </p:txBody>
      </p:sp>
      <p:sp>
        <p:nvSpPr>
          <p:cNvPr id="3" name="Content Placeholder 2"/>
          <p:cNvSpPr>
            <a:spLocks noGrp="1"/>
          </p:cNvSpPr>
          <p:nvPr>
            <p:ph idx="1"/>
          </p:nvPr>
        </p:nvSpPr>
        <p:spPr>
          <a:xfrm>
            <a:off x="838200" y="1825624"/>
            <a:ext cx="10515600" cy="4694445"/>
          </a:xfrm>
        </p:spPr>
        <p:txBody>
          <a:bodyPr>
            <a:normAutofit fontScale="77500" lnSpcReduction="20000"/>
          </a:bodyPr>
          <a:lstStyle/>
          <a:p>
            <a:r>
              <a:rPr lang="en-US" sz="5200" dirty="0">
                <a:latin typeface="Arial" panose="020B0604020202020204" pitchFamily="34" charset="0"/>
                <a:cs typeface="Arial" panose="020B0604020202020204" pitchFamily="34" charset="0"/>
              </a:rPr>
              <a:t>Average age-  80 and older</a:t>
            </a:r>
          </a:p>
          <a:p>
            <a:r>
              <a:rPr lang="en-US" sz="5200" dirty="0">
                <a:latin typeface="Arial" panose="020B0604020202020204" pitchFamily="34" charset="0"/>
                <a:cs typeface="Arial" panose="020B0604020202020204" pitchFamily="34" charset="0"/>
              </a:rPr>
              <a:t>More women than men</a:t>
            </a:r>
          </a:p>
          <a:p>
            <a:r>
              <a:rPr lang="en-US" sz="5200" dirty="0">
                <a:latin typeface="Arial" panose="020B0604020202020204" pitchFamily="34" charset="0"/>
                <a:cs typeface="Arial" panose="020B0604020202020204" pitchFamily="34" charset="0"/>
              </a:rPr>
              <a:t>Majority of residents are single </a:t>
            </a:r>
          </a:p>
          <a:p>
            <a:r>
              <a:rPr lang="en-US" sz="5200" dirty="0">
                <a:latin typeface="Arial" panose="020B0604020202020204" pitchFamily="34" charset="0"/>
                <a:cs typeface="Arial" panose="020B0604020202020204" pitchFamily="34" charset="0"/>
              </a:rPr>
              <a:t>Dementia-  common disability found in residents even if not primary</a:t>
            </a:r>
          </a:p>
          <a:p>
            <a:r>
              <a:rPr lang="en-US" sz="5200" dirty="0">
                <a:latin typeface="Arial" panose="020B0604020202020204" pitchFamily="34" charset="0"/>
                <a:cs typeface="Arial" panose="020B0604020202020204" pitchFamily="34" charset="0"/>
              </a:rPr>
              <a:t>~ 25% of people admitted stay there for three months or less</a:t>
            </a:r>
          </a:p>
          <a:p>
            <a:r>
              <a:rPr lang="en-US" sz="5200" dirty="0">
                <a:latin typeface="Arial" panose="020B0604020202020204" pitchFamily="34" charset="0"/>
                <a:cs typeface="Arial" panose="020B0604020202020204" pitchFamily="34" charset="0"/>
              </a:rPr>
              <a:t>About ½ of them stay for a year or more</a:t>
            </a:r>
          </a:p>
          <a:p>
            <a:r>
              <a:rPr lang="en-US" sz="5200" dirty="0">
                <a:latin typeface="Arial" panose="020B0604020202020204" pitchFamily="34" charset="0"/>
                <a:cs typeface="Arial" panose="020B0604020202020204" pitchFamily="34" charset="0"/>
              </a:rPr>
              <a:t>About 20% of them stay for 5+ years</a:t>
            </a:r>
          </a:p>
          <a:p>
            <a:endParaRPr lang="en-US" dirty="0"/>
          </a:p>
          <a:p>
            <a:pPr marL="0" indent="0">
              <a:buNone/>
            </a:pPr>
            <a:endParaRPr lang="en-US" dirty="0"/>
          </a:p>
        </p:txBody>
      </p:sp>
    </p:spTree>
    <p:extLst>
      <p:ext uri="{BB962C8B-B14F-4D97-AF65-F5344CB8AC3E}">
        <p14:creationId xmlns:p14="http://schemas.microsoft.com/office/powerpoint/2010/main" val="386215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latin typeface="Arial" panose="020B0604020202020204" pitchFamily="34" charset="0"/>
                <a:cs typeface="Arial" panose="020B0604020202020204" pitchFamily="34" charset="0"/>
              </a:rPr>
              <a:t>Bringing it to Life</a:t>
            </a:r>
          </a:p>
        </p:txBody>
      </p:sp>
      <p:sp>
        <p:nvSpPr>
          <p:cNvPr id="3" name="Content Placeholder 2"/>
          <p:cNvSpPr>
            <a:spLocks noGrp="1"/>
          </p:cNvSpPr>
          <p:nvPr>
            <p:ph idx="1"/>
          </p:nvPr>
        </p:nvSpPr>
        <p:spPr/>
        <p:txBody>
          <a:bodyPr>
            <a:normAutofit lnSpcReduction="10000"/>
          </a:bodyPr>
          <a:lstStyle/>
          <a:p>
            <a:r>
              <a:rPr lang="en-US" sz="4400" dirty="0">
                <a:latin typeface="Arial" panose="020B0604020202020204" pitchFamily="34" charset="0"/>
                <a:cs typeface="Arial" panose="020B0604020202020204" pitchFamily="34" charset="0"/>
              </a:rPr>
              <a:t>Jimmy’s story</a:t>
            </a:r>
          </a:p>
          <a:p>
            <a:pPr lvl="1"/>
            <a:r>
              <a:rPr lang="en-US" sz="4400" dirty="0">
                <a:latin typeface="Arial" panose="020B0604020202020204" pitchFamily="34" charset="0"/>
                <a:cs typeface="Arial" panose="020B0604020202020204" pitchFamily="34" charset="0"/>
              </a:rPr>
              <a:t>Early age</a:t>
            </a:r>
          </a:p>
          <a:p>
            <a:pPr lvl="1"/>
            <a:r>
              <a:rPr lang="en-US" sz="4400" dirty="0">
                <a:latin typeface="Arial" panose="020B0604020202020204" pitchFamily="34" charset="0"/>
                <a:cs typeface="Arial" panose="020B0604020202020204" pitchFamily="34" charset="0"/>
              </a:rPr>
              <a:t>Working</a:t>
            </a:r>
          </a:p>
          <a:p>
            <a:pPr lvl="1"/>
            <a:r>
              <a:rPr lang="en-US" sz="4400" dirty="0">
                <a:latin typeface="Arial" panose="020B0604020202020204" pitchFamily="34" charset="0"/>
                <a:cs typeface="Arial" panose="020B0604020202020204" pitchFamily="34" charset="0"/>
              </a:rPr>
              <a:t>Transitioned</a:t>
            </a:r>
          </a:p>
          <a:p>
            <a:pPr lvl="1"/>
            <a:endParaRPr lang="en-US" sz="4400" dirty="0">
              <a:latin typeface="Arial" panose="020B0604020202020204" pitchFamily="34" charset="0"/>
              <a:cs typeface="Arial" panose="020B0604020202020204" pitchFamily="34" charset="0"/>
            </a:endParaRPr>
          </a:p>
          <a:p>
            <a:pPr marL="457200" lvl="1" indent="0">
              <a:buNone/>
            </a:pPr>
            <a:r>
              <a:rPr lang="en-US" sz="4400" dirty="0">
                <a:latin typeface="Arial" panose="020B0604020202020204" pitchFamily="34" charset="0"/>
                <a:cs typeface="Arial" panose="020B0604020202020204" pitchFamily="34" charset="0"/>
              </a:rPr>
              <a:t>Photo is Texas </a:t>
            </a:r>
          </a:p>
          <a:p>
            <a:pPr marL="457200" lvl="1" indent="0">
              <a:buNone/>
            </a:pPr>
            <a:r>
              <a:rPr lang="en-US" sz="4400" dirty="0">
                <a:latin typeface="Arial" panose="020B0604020202020204" pitchFamily="34" charset="0"/>
                <a:cs typeface="Arial" panose="020B0604020202020204" pitchFamily="34" charset="0"/>
              </a:rPr>
              <a:t>Adapt members</a:t>
            </a:r>
          </a:p>
        </p:txBody>
      </p:sp>
      <p:pic>
        <p:nvPicPr>
          <p:cNvPr id="4" name="Picture 3" descr="Image of three people. Two of whom are in wheelchairs wearing &quot;LEAD ON&quot; shirts. They are standing with a large white banner that says: Access is a Civil Right. Our Homes Not Nursing Homes. ADAPT. We will ride. ADA. Americans with Disabilities Ac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1578" y="2366963"/>
            <a:ext cx="6184900" cy="3810000"/>
          </a:xfrm>
          <a:prstGeom prst="rect">
            <a:avLst/>
          </a:prstGeom>
        </p:spPr>
      </p:pic>
    </p:spTree>
    <p:extLst>
      <p:ext uri="{BB962C8B-B14F-4D97-AF65-F5344CB8AC3E}">
        <p14:creationId xmlns:p14="http://schemas.microsoft.com/office/powerpoint/2010/main" val="53242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a:latin typeface="Arial" panose="020B0604020202020204" pitchFamily="34" charset="0"/>
                <a:cs typeface="Arial" panose="020B0604020202020204" pitchFamily="34" charset="0"/>
              </a:rPr>
              <a:t>Services Provided in a  Nursing Home</a:t>
            </a:r>
          </a:p>
        </p:txBody>
      </p:sp>
      <p:sp>
        <p:nvSpPr>
          <p:cNvPr id="3" name="Content Placeholder 2"/>
          <p:cNvSpPr>
            <a:spLocks noGrp="1"/>
          </p:cNvSpPr>
          <p:nvPr>
            <p:ph idx="1"/>
          </p:nvPr>
        </p:nvSpPr>
        <p:spPr>
          <a:xfrm>
            <a:off x="838200" y="1825625"/>
            <a:ext cx="10515600" cy="4837568"/>
          </a:xfrm>
        </p:spPr>
        <p:txBody>
          <a:bodyPr>
            <a:noAutofit/>
          </a:bodyPr>
          <a:lstStyle/>
          <a:p>
            <a:r>
              <a:rPr lang="en-US" sz="3600" dirty="0">
                <a:latin typeface="Arial" panose="020B0604020202020204" pitchFamily="34" charset="0"/>
                <a:cs typeface="Arial" panose="020B0604020202020204" pitchFamily="34" charset="0"/>
              </a:rPr>
              <a:t>Skilled Nursing Care</a:t>
            </a:r>
          </a:p>
          <a:p>
            <a:r>
              <a:rPr lang="en-US" sz="3600" dirty="0">
                <a:latin typeface="Arial" panose="020B0604020202020204" pitchFamily="34" charset="0"/>
                <a:cs typeface="Arial" panose="020B0604020202020204" pitchFamily="34" charset="0"/>
              </a:rPr>
              <a:t>Wound Care</a:t>
            </a:r>
          </a:p>
          <a:p>
            <a:r>
              <a:rPr lang="en-US" sz="3600" dirty="0">
                <a:latin typeface="Arial" panose="020B0604020202020204" pitchFamily="34" charset="0"/>
                <a:cs typeface="Arial" panose="020B0604020202020204" pitchFamily="34" charset="0"/>
              </a:rPr>
              <a:t>Breathing Treatments</a:t>
            </a:r>
          </a:p>
          <a:p>
            <a:r>
              <a:rPr lang="en-US" sz="3600" dirty="0">
                <a:latin typeface="Arial" panose="020B0604020202020204" pitchFamily="34" charset="0"/>
                <a:cs typeface="Arial" panose="020B0604020202020204" pitchFamily="34" charset="0"/>
              </a:rPr>
              <a:t>Physical, Occupational, or Speech Therapy</a:t>
            </a:r>
          </a:p>
          <a:p>
            <a:r>
              <a:rPr lang="en-US" sz="3600" dirty="0">
                <a:latin typeface="Arial" panose="020B0604020202020204" pitchFamily="34" charset="0"/>
                <a:cs typeface="Arial" panose="020B0604020202020204" pitchFamily="34" charset="0"/>
              </a:rPr>
              <a:t>Respite Care</a:t>
            </a:r>
          </a:p>
          <a:p>
            <a:r>
              <a:rPr lang="en-US" sz="3600" dirty="0">
                <a:latin typeface="Arial" panose="020B0604020202020204" pitchFamily="34" charset="0"/>
                <a:cs typeface="Arial" panose="020B0604020202020204" pitchFamily="34" charset="0"/>
              </a:rPr>
              <a:t>Orthopedic Care</a:t>
            </a:r>
          </a:p>
          <a:p>
            <a:r>
              <a:rPr lang="en-US" sz="3600" dirty="0">
                <a:latin typeface="Arial" panose="020B0604020202020204" pitchFamily="34" charset="0"/>
                <a:cs typeface="Arial" panose="020B0604020202020204" pitchFamily="34" charset="0"/>
              </a:rPr>
              <a:t>IV Care</a:t>
            </a:r>
          </a:p>
          <a:p>
            <a:r>
              <a:rPr lang="en-US" sz="3600" dirty="0">
                <a:latin typeface="Arial" panose="020B0604020202020204" pitchFamily="34" charset="0"/>
                <a:cs typeface="Arial" panose="020B0604020202020204" pitchFamily="34" charset="0"/>
              </a:rPr>
              <a:t>Assistance with ADL’s</a:t>
            </a:r>
          </a:p>
        </p:txBody>
      </p:sp>
    </p:spTree>
    <p:extLst>
      <p:ext uri="{BB962C8B-B14F-4D97-AF65-F5344CB8AC3E}">
        <p14:creationId xmlns:p14="http://schemas.microsoft.com/office/powerpoint/2010/main" val="908325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Benefits on Being in the Community Rather than a Nursing Home Powerpoint (1) (1)</Template>
  <TotalTime>15620</TotalTime>
  <Words>1199</Words>
  <Application>Microsoft Macintosh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Narrow</vt:lpstr>
      <vt:lpstr>Calibri</vt:lpstr>
      <vt:lpstr>Calibri Light</vt:lpstr>
      <vt:lpstr>Office Theme</vt:lpstr>
      <vt:lpstr>Our Homes, Not Nursing Homes!: Benefits of Living In the Community Rather than In the Nursing Home</vt:lpstr>
      <vt:lpstr>Introduction</vt:lpstr>
      <vt:lpstr>Community Integration for Everyone</vt:lpstr>
      <vt:lpstr>The Decision</vt:lpstr>
      <vt:lpstr>Olmstead Photo: </vt:lpstr>
      <vt:lpstr>What is a Nursing Home?</vt:lpstr>
      <vt:lpstr>Nursing Home Statistics</vt:lpstr>
      <vt:lpstr>Bringing it to Life</vt:lpstr>
      <vt:lpstr>Services Provided in a  Nursing Home</vt:lpstr>
      <vt:lpstr>Risk Factors for Going into a Nursing Home</vt:lpstr>
      <vt:lpstr>Cons and Safety Issues of Nursing Homes</vt:lpstr>
      <vt:lpstr>Nursing Homes and COVID-19</vt:lpstr>
      <vt:lpstr>Programs that our CIL Uses to Transition in the Community</vt:lpstr>
      <vt:lpstr>Services that Georgia MFP Provides</vt:lpstr>
      <vt:lpstr>Services that Georgia MFP Provides (Cont.)</vt:lpstr>
      <vt:lpstr>Services that Georgia NHT Provides</vt:lpstr>
      <vt:lpstr>HCBS Waivers in GA: A Preferred Alternative to Nursing Homes</vt:lpstr>
      <vt:lpstr>Services Waivers Provide</vt:lpstr>
      <vt:lpstr> Waivers include Personal Support Services </vt:lpstr>
      <vt:lpstr>Cost Savings</vt:lpstr>
      <vt:lpstr>Support for Caregivers</vt:lpstr>
      <vt:lpstr>Resources for Caregivers</vt:lpstr>
      <vt:lpstr>Success Stories</vt:lpstr>
      <vt:lpstr>Final Thought</vt:lpstr>
      <vt:lpstr>References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Homes, Not Nursing Homes!: Benefits of Living In the Community Rather than In the Nursing Home</dc:title>
  <dc:creator>Katrina Parsons</dc:creator>
  <cp:lastModifiedBy>Rachel Kaplan She/Her</cp:lastModifiedBy>
  <cp:revision>36</cp:revision>
  <dcterms:created xsi:type="dcterms:W3CDTF">2022-04-12T14:41:31Z</dcterms:created>
  <dcterms:modified xsi:type="dcterms:W3CDTF">2022-09-21T16:55:07Z</dcterms:modified>
</cp:coreProperties>
</file>