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alam Bold" panose="02000000000000000000" pitchFamily="2" charset="77"/>
      <p:regular r:id="rId18"/>
      <p:bold r:id="rId19"/>
    </p:embeddedFont>
    <p:embeddedFont>
      <p:font typeface="Kalam Light" panose="02000000000000000000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EA1FE-2E1D-9246-909A-C3BC1D3C72B4}" v="8432" dt="2022-09-12T20:06:25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95" autoAdjust="0"/>
  </p:normalViewPr>
  <p:slideViewPr>
    <p:cSldViewPr>
      <p:cViewPr varScale="1">
        <p:scale>
          <a:sx n="54" d="100"/>
          <a:sy n="54" d="100"/>
        </p:scale>
        <p:origin x="248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D5994-B272-BD47-8F7E-43EEAE5440F9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4A8C-EE6C-AD43-A577-F138DF28B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3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4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4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5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8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74A8C-EE6C-AD43-A577-F138DF28BA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4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E873EE-31A4-9883-0D66-31577214E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550" y="-1644867"/>
            <a:ext cx="8229600" cy="1143000"/>
          </a:xfrm>
        </p:spPr>
        <p:txBody>
          <a:bodyPr/>
          <a:lstStyle/>
          <a:p>
            <a:r>
              <a:rPr lang="en-US" dirty="0"/>
              <a:t>Making Visible Unseen Disabilities</a:t>
            </a:r>
          </a:p>
        </p:txBody>
      </p:sp>
      <p:grpSp>
        <p:nvGrpSpPr>
          <p:cNvPr id="2" name="Group 2" descr="Green background with text in white that says: Making Visible Unseen Disabilities. A talk about Mental Health."/>
          <p:cNvGrpSpPr/>
          <p:nvPr/>
        </p:nvGrpSpPr>
        <p:grpSpPr>
          <a:xfrm>
            <a:off x="2994598" y="1855621"/>
            <a:ext cx="12298804" cy="6605830"/>
            <a:chOff x="0" y="0"/>
            <a:chExt cx="16398406" cy="8807773"/>
          </a:xfrm>
        </p:grpSpPr>
        <p:sp>
          <p:nvSpPr>
            <p:cNvPr id="3" name="TextBox 3"/>
            <p:cNvSpPr txBox="1"/>
            <p:nvPr/>
          </p:nvSpPr>
          <p:spPr>
            <a:xfrm>
              <a:off x="0" y="133350"/>
              <a:ext cx="16398406" cy="728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90"/>
                </a:lnSpc>
              </a:pPr>
              <a:r>
                <a:rPr lang="en-US" sz="12900">
                  <a:solidFill>
                    <a:srgbClr val="FFFFFF"/>
                  </a:solidFill>
                  <a:latin typeface="Kalam Bold"/>
                </a:rPr>
                <a:t>Making Visible Unseen Disabilities</a:t>
              </a:r>
            </a:p>
          </p:txBody>
        </p:sp>
        <p:sp>
          <p:nvSpPr>
            <p:cNvPr id="4" name="TextBox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7936764"/>
              <a:ext cx="16398406" cy="871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Kalam Light"/>
                </a:rPr>
                <a:t> A talk about Mental Health</a:t>
              </a:r>
            </a:p>
          </p:txBody>
        </p:sp>
      </p:grp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4790" y="-3746425"/>
            <a:ext cx="8857785" cy="8525618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653687">
            <a:off x="10166505" y="4129872"/>
            <a:ext cx="9957653" cy="8663158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726396">
            <a:off x="-2425337" y="1479241"/>
            <a:ext cx="5318268" cy="8429531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88089">
            <a:off x="16062525" y="2478011"/>
            <a:ext cx="6565563" cy="10406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87C85A6-18D7-1C1E-E6AD-77F763ABA1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8521" y="-2171700"/>
            <a:ext cx="8229600" cy="1143000"/>
          </a:xfrm>
        </p:spPr>
        <p:txBody>
          <a:bodyPr/>
          <a:lstStyle/>
          <a:p>
            <a:r>
              <a:rPr lang="en-US" dirty="0"/>
              <a:t>Chance to Fail is a Chance to Grow</a:t>
            </a:r>
          </a:p>
        </p:txBody>
      </p:sp>
      <p:sp>
        <p:nvSpPr>
          <p:cNvPr id="10" name="TextBox 10" descr="Light green background with text that says: Chance to Fail is a Chance to Grow"/>
          <p:cNvSpPr txBox="1"/>
          <p:nvPr/>
        </p:nvSpPr>
        <p:spPr>
          <a:xfrm>
            <a:off x="2240421" y="445941"/>
            <a:ext cx="13807158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>
                <a:solidFill>
                  <a:srgbClr val="142414"/>
                </a:solidFill>
                <a:latin typeface="Kalam Bold"/>
              </a:rPr>
              <a:t>Chance to Fail </a:t>
            </a:r>
          </a:p>
          <a:p>
            <a:pPr algn="ctr">
              <a:lnSpc>
                <a:spcPts val="7799"/>
              </a:lnSpc>
            </a:pPr>
            <a:r>
              <a:rPr lang="en-US" sz="6499">
                <a:solidFill>
                  <a:srgbClr val="142414"/>
                </a:solidFill>
                <a:latin typeface="Kalam Bold"/>
              </a:rPr>
              <a:t>Is a</a:t>
            </a:r>
          </a:p>
          <a:p>
            <a:pPr algn="ctr">
              <a:lnSpc>
                <a:spcPts val="7799"/>
              </a:lnSpc>
            </a:pPr>
            <a:r>
              <a:rPr lang="en-US" sz="6499">
                <a:solidFill>
                  <a:srgbClr val="142414"/>
                </a:solidFill>
                <a:latin typeface="Kalam Bold"/>
              </a:rPr>
              <a:t>Chance to Grow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23550" y="3530201"/>
            <a:ext cx="7080521" cy="3540261"/>
            <a:chOff x="0" y="0"/>
            <a:chExt cx="6350000" cy="3175000"/>
          </a:xfrm>
        </p:grpSpPr>
        <p:sp>
          <p:nvSpPr>
            <p:cNvPr id="12" name="Freeform 12" descr="Image of a stove burner that is glowing red and very hot.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3"/>
              <a:stretch>
                <a:fillRect t="-50000" b="-50000"/>
              </a:stretch>
            </a:blipFill>
          </p:spPr>
        </p:sp>
      </p:grpSp>
      <p:grpSp>
        <p:nvGrpSpPr>
          <p:cNvPr id="3" name="Group 3" descr="Light green background with text that says: We learn through failure. No matter what our mom says we won't learn what a hot stove is until we touch it."/>
          <p:cNvGrpSpPr/>
          <p:nvPr/>
        </p:nvGrpSpPr>
        <p:grpSpPr>
          <a:xfrm>
            <a:off x="2327887" y="7531313"/>
            <a:ext cx="5871846" cy="2263546"/>
            <a:chOff x="0" y="0"/>
            <a:chExt cx="7829128" cy="3018061"/>
          </a:xfrm>
        </p:grpSpPr>
        <p:sp>
          <p:nvSpPr>
            <p:cNvPr id="4" name="TextBox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6"/>
              <a:ext cx="7829128" cy="2038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>
                  <a:solidFill>
                    <a:srgbClr val="142414"/>
                  </a:solidFill>
                  <a:latin typeface="Kalam Light"/>
                </a:rPr>
                <a:t>No matter what our mom says we wont learn what a hot stove is till we touch it!</a:t>
              </a:r>
            </a:p>
          </p:txBody>
        </p:sp>
        <p:sp>
          <p:nvSpPr>
            <p:cNvPr id="5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7829128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>
                  <a:solidFill>
                    <a:srgbClr val="142414"/>
                  </a:solidFill>
                  <a:latin typeface="Kalam Light"/>
                </a:rPr>
                <a:t>We learn through failure  </a:t>
              </a:r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335065" y="3530201"/>
            <a:ext cx="7080521" cy="3540261"/>
            <a:chOff x="0" y="0"/>
            <a:chExt cx="6350000" cy="3175000"/>
          </a:xfrm>
        </p:grpSpPr>
        <p:sp>
          <p:nvSpPr>
            <p:cNvPr id="14" name="Freeform 14" descr="Image of a rusted, broken down blue truck that has yellow flowers crowing out of it and underneath it.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4"/>
              <a:stretch>
                <a:fillRect t="-50000" b="-50000"/>
              </a:stretch>
            </a:blipFill>
          </p:spPr>
        </p:sp>
      </p:grpSp>
      <p:grpSp>
        <p:nvGrpSpPr>
          <p:cNvPr id="6" name="Group 6" descr="Light green background with text that says: There is no innovation and creativity without failure. Period. Brenee Brown (born 1965). Professor in social research."/>
          <p:cNvGrpSpPr/>
          <p:nvPr/>
        </p:nvGrpSpPr>
        <p:grpSpPr>
          <a:xfrm>
            <a:off x="9335065" y="7531387"/>
            <a:ext cx="6834672" cy="2263546"/>
            <a:chOff x="0" y="0"/>
            <a:chExt cx="9112895" cy="3018061"/>
          </a:xfrm>
        </p:grpSpPr>
        <p:sp>
          <p:nvSpPr>
            <p:cNvPr id="7" name="TextBox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677576"/>
              <a:ext cx="9112895" cy="1340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 err="1">
                  <a:solidFill>
                    <a:srgbClr val="142414"/>
                  </a:solidFill>
                  <a:latin typeface="Kalam Light"/>
                </a:rPr>
                <a:t>Brené</a:t>
              </a:r>
              <a:r>
                <a:rPr lang="en-US" sz="2799" dirty="0">
                  <a:solidFill>
                    <a:srgbClr val="142414"/>
                  </a:solidFill>
                  <a:latin typeface="Kalam Light"/>
                </a:rPr>
                <a:t> Brown (born 1965), Professor in social research</a:t>
              </a:r>
            </a:p>
          </p:txBody>
        </p:sp>
        <p:sp>
          <p:nvSpPr>
            <p:cNvPr id="8" name="TextBox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9112895" cy="1371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142414"/>
                  </a:solidFill>
                  <a:latin typeface="Kalam Light"/>
                </a:rPr>
                <a:t>“There is no innovation and creativity without failure. Period.“</a:t>
              </a:r>
            </a:p>
          </p:txBody>
        </p:sp>
      </p:grpSp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87978">
            <a:off x="13094258" y="-4595393"/>
            <a:ext cx="7755409" cy="12292435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68842">
            <a:off x="-4611311" y="-1362269"/>
            <a:ext cx="8901994" cy="10457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7BF837-B32F-C39F-8D83-408B5DE2B0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0544" y="-1977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you. Questions and Comments.</a:t>
            </a:r>
          </a:p>
        </p:txBody>
      </p:sp>
      <p:sp>
        <p:nvSpPr>
          <p:cNvPr id="2" name="TextBox 2" descr="Light green background with text that says: Thank you. Questions. Comments."/>
          <p:cNvSpPr txBox="1"/>
          <p:nvPr/>
        </p:nvSpPr>
        <p:spPr>
          <a:xfrm>
            <a:off x="2613570" y="3291470"/>
            <a:ext cx="1344990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142414"/>
                </a:solidFill>
                <a:latin typeface="Kalam Bold"/>
              </a:rPr>
              <a:t>Thank You</a:t>
            </a:r>
          </a:p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142414"/>
                </a:solidFill>
                <a:latin typeface="Kalam Bold"/>
              </a:rPr>
              <a:t>Questions / Comments </a:t>
            </a:r>
          </a:p>
        </p:txBody>
      </p:sp>
      <p:sp>
        <p:nvSpPr>
          <p:cNvPr id="6" name="TextBox 6" descr="Light green background with a contact email on it: ty.smith@coloradosilc.org"/>
          <p:cNvSpPr txBox="1"/>
          <p:nvPr/>
        </p:nvSpPr>
        <p:spPr>
          <a:xfrm>
            <a:off x="5825815" y="6934700"/>
            <a:ext cx="6636370" cy="54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259" dirty="0">
                <a:solidFill>
                  <a:srgbClr val="142414"/>
                </a:solidFill>
                <a:latin typeface="Kalam Light"/>
              </a:rPr>
              <a:t>TY.SMITH@COLORADOSILC.ORG</a:t>
            </a:r>
          </a:p>
        </p:txBody>
      </p: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16209">
            <a:off x="-890667" y="4921459"/>
            <a:ext cx="8901994" cy="10457555"/>
          </a:xfrm>
          <a:prstGeom prst="rect">
            <a:avLst/>
          </a:prstGeom>
        </p:spPr>
      </p:pic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862409">
            <a:off x="11443547" y="-3756415"/>
            <a:ext cx="8901994" cy="10457555"/>
          </a:xfrm>
          <a:prstGeom prst="rect">
            <a:avLst/>
          </a:prstGeom>
        </p:spPr>
      </p:pic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87978">
            <a:off x="10899035" y="-5125406"/>
            <a:ext cx="7755409" cy="12292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0A0560A-A83C-ADC3-CA35-EF3CEC2D51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778" y="-1534661"/>
            <a:ext cx="8229600" cy="1143000"/>
          </a:xfrm>
        </p:spPr>
        <p:txBody>
          <a:bodyPr/>
          <a:lstStyle/>
          <a:p>
            <a:r>
              <a:rPr lang="en-US" dirty="0"/>
              <a:t>Ty Smith</a:t>
            </a:r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06790" y="1085850"/>
            <a:ext cx="7295792" cy="8115300"/>
            <a:chOff x="554087" y="334976"/>
            <a:chExt cx="11148062" cy="12400280"/>
          </a:xfrm>
        </p:grpSpPr>
        <p:sp>
          <p:nvSpPr>
            <p:cNvPr id="5" name="Freeform 5" descr="Photo of Ty Smith, a white man with dark brown hair and facial hair. Ty is smiling at the camera and wearing a blue button down long-sleeve shirt."/>
            <p:cNvSpPr/>
            <p:nvPr/>
          </p:nvSpPr>
          <p:spPr>
            <a:xfrm>
              <a:off x="554087" y="334976"/>
              <a:ext cx="11148062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3"/>
              <a:stretch>
                <a:fillRect l="-6649" t="-3563" r="6649" b="-24645"/>
              </a:stretch>
            </a:blipFill>
          </p:spPr>
        </p:sp>
      </p:grpSp>
      <p:grpSp>
        <p:nvGrpSpPr>
          <p:cNvPr id="6" name="Group 6" descr="Light green background with the following text: Ty Smith. Grew up in systems: mental health, special education, juvenile justice and foster care. Started as a YAPS. Now has over 20 years as policy maker and peer employee. National consultant in Trauma Informed Care, international expert on Soteria House and Peer Respite, Peer CSX leader."/>
          <p:cNvGrpSpPr/>
          <p:nvPr/>
        </p:nvGrpSpPr>
        <p:grpSpPr>
          <a:xfrm>
            <a:off x="8400843" y="696551"/>
            <a:ext cx="8609074" cy="8893899"/>
            <a:chOff x="0" y="0"/>
            <a:chExt cx="11478765" cy="11858531"/>
          </a:xfrm>
        </p:grpSpPr>
        <p:sp>
          <p:nvSpPr>
            <p:cNvPr id="7" name="TextBox 7"/>
            <p:cNvSpPr txBox="1"/>
            <p:nvPr/>
          </p:nvSpPr>
          <p:spPr>
            <a:xfrm>
              <a:off x="0" y="2324640"/>
              <a:ext cx="8300476" cy="953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199">
                  <a:solidFill>
                    <a:srgbClr val="142414"/>
                  </a:solidFill>
                  <a:latin typeface="Kalam Light"/>
                </a:rPr>
                <a:t>Grew up in systems: Mental Health Special Education, Juvenile Justice &amp; Foster Care</a:t>
              </a:r>
            </a:p>
            <a:p>
              <a:pPr>
                <a:lnSpc>
                  <a:spcPts val="4799"/>
                </a:lnSpc>
              </a:pPr>
              <a:endParaRPr lang="en-US" sz="3199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r>
                <a:rPr lang="en-US" sz="3199">
                  <a:solidFill>
                    <a:srgbClr val="142414"/>
                  </a:solidFill>
                  <a:latin typeface="Kalam Light"/>
                </a:rPr>
                <a:t>Started as a Y.A.P.S. - Now, I have over 20 years as policy maker and peer employee </a:t>
              </a:r>
            </a:p>
            <a:p>
              <a:pPr>
                <a:lnSpc>
                  <a:spcPts val="4799"/>
                </a:lnSpc>
              </a:pPr>
              <a:endParaRPr lang="en-US" sz="3199">
                <a:solidFill>
                  <a:srgbClr val="142414"/>
                </a:solidFill>
                <a:latin typeface="Kalam Light"/>
              </a:endParaRPr>
            </a:p>
            <a:p>
              <a:pPr>
                <a:lnSpc>
                  <a:spcPts val="4799"/>
                </a:lnSpc>
              </a:pPr>
              <a:r>
                <a:rPr lang="en-US" sz="3199">
                  <a:solidFill>
                    <a:srgbClr val="142414"/>
                  </a:solidFill>
                  <a:latin typeface="Kalam Light"/>
                </a:rPr>
                <a:t>National consultant in Trauma Informed Care, international expert on Soteria House and Peer Respite, Peer CSX leader</a:t>
              </a:r>
            </a:p>
          </p:txBody>
        </p:sp>
        <p:sp>
          <p:nvSpPr>
            <p:cNvPr id="8" name="TextBox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0"/>
              <a:ext cx="11478765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600">
                  <a:solidFill>
                    <a:srgbClr val="142414"/>
                  </a:solidFill>
                  <a:latin typeface="Kalam Bold"/>
                </a:rPr>
                <a:t>Ty Smith</a:t>
              </a:r>
            </a:p>
          </p:txBody>
        </p:sp>
      </p:grp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6209">
            <a:off x="-890667" y="4921459"/>
            <a:ext cx="8901994" cy="10457555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62409">
            <a:off x="12992700" y="-3537343"/>
            <a:ext cx="8901994" cy="10457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E6A284-6994-3C3C-5F38-6C34B6BD2F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3200" y="-2030463"/>
            <a:ext cx="8229600" cy="1143000"/>
          </a:xfrm>
        </p:spPr>
        <p:txBody>
          <a:bodyPr/>
          <a:lstStyle/>
          <a:p>
            <a:r>
              <a:rPr lang="en-US" dirty="0"/>
              <a:t>Outline of Topics to be Covered</a:t>
            </a:r>
          </a:p>
        </p:txBody>
      </p:sp>
      <p:pic>
        <p:nvPicPr>
          <p:cNvPr id="2" name="Picture 2" descr="Dark green background that says Outlin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91298" y="-1838102"/>
            <a:ext cx="13958156" cy="134347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414838"/>
            <a:ext cx="6910589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FFFFFF"/>
                </a:solidFill>
                <a:latin typeface="Kalam Bold"/>
              </a:rPr>
              <a:t>Outline</a:t>
            </a:r>
          </a:p>
        </p:txBody>
      </p:sp>
      <p:grpSp>
        <p:nvGrpSpPr>
          <p:cNvPr id="5" name="Group 5" descr="Light green background with following text: Topics Covered. Diagnoses, Labels, and Systems, Oh My! History - the dark site and the pursuit for a cure. Co-occurring - physical health and behavioral health. Peer support and self determination."/>
          <p:cNvGrpSpPr/>
          <p:nvPr/>
        </p:nvGrpSpPr>
        <p:grpSpPr>
          <a:xfrm>
            <a:off x="10066858" y="1127228"/>
            <a:ext cx="7830143" cy="6035750"/>
            <a:chOff x="0" y="0"/>
            <a:chExt cx="10440190" cy="8047666"/>
          </a:xfrm>
        </p:grpSpPr>
        <p:sp>
          <p:nvSpPr>
            <p:cNvPr id="6" name="TextBox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668177"/>
              <a:ext cx="9404974" cy="74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42414"/>
                  </a:solidFill>
                  <a:latin typeface="Kalam Light"/>
                </a:rPr>
                <a:t>Diagnoses, Labels, and Systems, Oh My!  </a:t>
              </a:r>
            </a:p>
          </p:txBody>
        </p:sp>
        <p:sp>
          <p:nvSpPr>
            <p:cNvPr id="7" name="TextBox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4622" y="5161709"/>
              <a:ext cx="9404974" cy="1558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42414"/>
                  </a:solidFill>
                  <a:latin typeface="Kalam Light"/>
                </a:rPr>
                <a:t>Co-Occurrin</a:t>
              </a:r>
              <a:r>
                <a:rPr lang="en-US" sz="3200" u="sng">
                  <a:solidFill>
                    <a:srgbClr val="142414"/>
                  </a:solidFill>
                  <a:latin typeface="Kalam Light"/>
                </a:rPr>
                <a:t>g</a:t>
              </a:r>
              <a:r>
                <a:rPr lang="en-US" sz="3200">
                  <a:solidFill>
                    <a:srgbClr val="142414"/>
                  </a:solidFill>
                  <a:latin typeface="Kalam Light"/>
                </a:rPr>
                <a:t>: Physical Health and Behavioral Health</a:t>
              </a:r>
            </a:p>
          </p:txBody>
        </p:sp>
        <p:sp>
          <p:nvSpPr>
            <p:cNvPr id="8" name="TextBox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3008543"/>
              <a:ext cx="9404974" cy="1558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>
                  <a:solidFill>
                    <a:srgbClr val="142414"/>
                  </a:solidFill>
                  <a:latin typeface="Kalam Light"/>
                </a:rPr>
                <a:t>History -The Dark Side and the Pursuit for a Cure </a:t>
              </a:r>
            </a:p>
          </p:txBody>
        </p:sp>
        <p:sp>
          <p:nvSpPr>
            <p:cNvPr id="9" name="TextBox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4622" y="7314875"/>
              <a:ext cx="9404974" cy="732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199">
                  <a:solidFill>
                    <a:srgbClr val="142414"/>
                  </a:solidFill>
                  <a:latin typeface="Kalam Light"/>
                </a:rPr>
                <a:t>Peer Support and Self Determination</a:t>
              </a:r>
            </a:p>
          </p:txBody>
        </p:sp>
        <p:sp>
          <p:nvSpPr>
            <p:cNvPr id="10" name="TextBox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95250"/>
              <a:ext cx="10440190" cy="100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en-US" sz="4500">
                  <a:solidFill>
                    <a:srgbClr val="142414"/>
                  </a:solidFill>
                  <a:latin typeface="Kalam Bold"/>
                </a:rPr>
                <a:t>Topics Covered</a:t>
              </a:r>
            </a:p>
          </p:txBody>
        </p:sp>
      </p:grp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05215">
            <a:off x="7503112" y="3339439"/>
            <a:ext cx="8946815" cy="14180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0039E6-FCA5-57FA-EAA6-5A5136E0F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9602" y="-1839880"/>
            <a:ext cx="8229600" cy="1143000"/>
          </a:xfrm>
        </p:spPr>
        <p:txBody>
          <a:bodyPr/>
          <a:lstStyle/>
          <a:p>
            <a:r>
              <a:rPr lang="en-US" dirty="0"/>
              <a:t>More</a:t>
            </a:r>
            <a:r>
              <a:rPr lang="en-US" baseline="0" dirty="0"/>
              <a:t> Than A Diagnosis</a:t>
            </a:r>
            <a:endParaRPr lang="en-US" dirty="0"/>
          </a:p>
        </p:txBody>
      </p:sp>
      <p:grpSp>
        <p:nvGrpSpPr>
          <p:cNvPr id="4" name="Group 4" descr="Light green background with the text:I'm more than a diagnosis. I'm a person but my treatment is limited by my diagnoses."/>
          <p:cNvGrpSpPr/>
          <p:nvPr/>
        </p:nvGrpSpPr>
        <p:grpSpPr>
          <a:xfrm>
            <a:off x="866187" y="2968263"/>
            <a:ext cx="8115300" cy="4350474"/>
            <a:chOff x="0" y="0"/>
            <a:chExt cx="10820400" cy="5800631"/>
          </a:xfrm>
        </p:grpSpPr>
        <p:sp>
          <p:nvSpPr>
            <p:cNvPr id="5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4267740"/>
              <a:ext cx="10820400" cy="1532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r>
                <a:rPr lang="en-US" sz="3199">
                  <a:solidFill>
                    <a:srgbClr val="FFFFFF"/>
                  </a:solidFill>
                  <a:latin typeface="Kalam Light"/>
                </a:rPr>
                <a:t>I'm a person but my treatment is limited by my diagnoses.</a:t>
              </a:r>
            </a:p>
          </p:txBody>
        </p:sp>
        <p:sp>
          <p:nvSpPr>
            <p:cNvPr id="6" name="TextBox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0"/>
              <a:ext cx="10820400" cy="3886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600">
                  <a:solidFill>
                    <a:srgbClr val="FFFFFF"/>
                  </a:solidFill>
                  <a:latin typeface="Kalam Bold"/>
                </a:rPr>
                <a:t>I'm more then a Diagnosis </a:t>
              </a:r>
            </a:p>
          </p:txBody>
        </p:sp>
      </p:grpSp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243551">
            <a:off x="6526536" y="4794885"/>
            <a:ext cx="5915271" cy="9375789"/>
          </a:xfrm>
          <a:prstGeom prst="rect">
            <a:avLst/>
          </a:prstGeom>
        </p:spPr>
      </p:pic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75407" y="-3636889"/>
            <a:ext cx="8857785" cy="8525618"/>
          </a:xfrm>
          <a:prstGeom prst="rect">
            <a:avLst/>
          </a:prstGeom>
        </p:spPr>
      </p:pic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362418">
            <a:off x="9322613" y="420577"/>
            <a:ext cx="8491977" cy="9445848"/>
            <a:chOff x="685915" y="236735"/>
            <a:chExt cx="11148061" cy="12400280"/>
          </a:xfrm>
        </p:grpSpPr>
        <p:sp>
          <p:nvSpPr>
            <p:cNvPr id="8" name="Freeform 8" descr="Black and white pencil drawing of an image of a woman with thick dark black hair this is looking down expressing sad physical features. Around herded are unreadable pieces of written papers - receipts or journal entries."/>
            <p:cNvSpPr/>
            <p:nvPr/>
          </p:nvSpPr>
          <p:spPr>
            <a:xfrm>
              <a:off x="685915" y="236735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7"/>
              <a:stretch>
                <a:fillRect l="-6649" t="-2044" r="-10565" b="2044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1302585E-2795-8BB4-8CB0-9A1F507460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5062" y="-2216170"/>
            <a:ext cx="8229600" cy="1143000"/>
          </a:xfrm>
        </p:spPr>
        <p:txBody>
          <a:bodyPr/>
          <a:lstStyle/>
          <a:p>
            <a:r>
              <a:rPr lang="en-US" dirty="0"/>
              <a:t>Unseen System Impact</a:t>
            </a:r>
          </a:p>
        </p:txBody>
      </p: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97105">
            <a:off x="13934912" y="679843"/>
            <a:ext cx="5191729" cy="604129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504449">
            <a:off x="-993398" y="679843"/>
            <a:ext cx="5191729" cy="604129"/>
          </a:xfrm>
          <a:prstGeom prst="rect">
            <a:avLst/>
          </a:prstGeom>
        </p:spPr>
      </p:pic>
      <p:sp>
        <p:nvSpPr>
          <p:cNvPr id="4" name="TextBox 4" descr="Unseen System Impact"/>
          <p:cNvSpPr txBox="1"/>
          <p:nvPr/>
        </p:nvSpPr>
        <p:spPr>
          <a:xfrm>
            <a:off x="3155062" y="470343"/>
            <a:ext cx="11977875" cy="121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80"/>
              </a:lnSpc>
            </a:pPr>
            <a:r>
              <a:rPr lang="en-US" sz="7600" dirty="0">
                <a:solidFill>
                  <a:srgbClr val="FFFFFF"/>
                </a:solidFill>
                <a:latin typeface="Kalam Bold"/>
              </a:rPr>
              <a:t>Unseen System Impact</a:t>
            </a:r>
          </a:p>
        </p:txBody>
      </p:sp>
      <p:sp>
        <p:nvSpPr>
          <p:cNvPr id="17" name="TextBox 17" descr="Scenario: Audience Participation Time!"/>
          <p:cNvSpPr txBox="1"/>
          <p:nvPr/>
        </p:nvSpPr>
        <p:spPr>
          <a:xfrm>
            <a:off x="1679845" y="1625187"/>
            <a:ext cx="14928310" cy="98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Scenario: Audience Participation Time!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5062" y="2911061"/>
            <a:ext cx="11977875" cy="98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FFFFFF"/>
                </a:solidFill>
                <a:latin typeface="Kalam Bold"/>
              </a:rPr>
              <a:t>Normal Consequences</a:t>
            </a:r>
          </a:p>
        </p:txBody>
      </p:sp>
      <p:sp>
        <p:nvSpPr>
          <p:cNvPr id="5" name="TextBox 5" descr="Question marks"/>
          <p:cNvSpPr txBox="1"/>
          <p:nvPr/>
        </p:nvSpPr>
        <p:spPr>
          <a:xfrm>
            <a:off x="1028700" y="3911184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6" name="TextBox 6" descr="Question marks"/>
          <p:cNvSpPr txBox="1"/>
          <p:nvPr/>
        </p:nvSpPr>
        <p:spPr>
          <a:xfrm>
            <a:off x="6510690" y="3911184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7" name="TextBox 7" descr="Question marks"/>
          <p:cNvSpPr txBox="1"/>
          <p:nvPr/>
        </p:nvSpPr>
        <p:spPr>
          <a:xfrm>
            <a:off x="11992681" y="3911184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6" name="TextBox 16" descr="System Involved Consequences"/>
          <p:cNvSpPr txBox="1"/>
          <p:nvPr/>
        </p:nvSpPr>
        <p:spPr>
          <a:xfrm>
            <a:off x="1602467" y="5076825"/>
            <a:ext cx="14928310" cy="98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System Involved Consequences</a:t>
            </a:r>
          </a:p>
        </p:txBody>
      </p:sp>
      <p:sp>
        <p:nvSpPr>
          <p:cNvPr id="13" name="TextBox 13" descr="Question marks"/>
          <p:cNvSpPr txBox="1"/>
          <p:nvPr/>
        </p:nvSpPr>
        <p:spPr>
          <a:xfrm>
            <a:off x="1287553" y="6076949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4" name="TextBox 14" descr="Question marks"/>
          <p:cNvSpPr txBox="1"/>
          <p:nvPr/>
        </p:nvSpPr>
        <p:spPr>
          <a:xfrm>
            <a:off x="6769543" y="6076949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5" name="TextBox 15" descr="Question marks"/>
          <p:cNvSpPr txBox="1"/>
          <p:nvPr/>
        </p:nvSpPr>
        <p:spPr>
          <a:xfrm>
            <a:off x="12251534" y="6076949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2" name="TextBox 12" descr="Long-Term Impacts of These Consequences"/>
          <p:cNvSpPr txBox="1"/>
          <p:nvPr/>
        </p:nvSpPr>
        <p:spPr>
          <a:xfrm>
            <a:off x="1602467" y="7286624"/>
            <a:ext cx="14928310" cy="98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dirty="0">
                <a:solidFill>
                  <a:srgbClr val="FFFFFF"/>
                </a:solidFill>
                <a:latin typeface="Kalam Bold"/>
              </a:rPr>
              <a:t>Long-term Impacts of These Consequences</a:t>
            </a:r>
          </a:p>
        </p:txBody>
      </p:sp>
      <p:sp>
        <p:nvSpPr>
          <p:cNvPr id="9" name="TextBox 9" descr="Question marks"/>
          <p:cNvSpPr txBox="1"/>
          <p:nvPr/>
        </p:nvSpPr>
        <p:spPr>
          <a:xfrm>
            <a:off x="1028700" y="8286747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0" name="TextBox 10" descr="Question marks"/>
          <p:cNvSpPr txBox="1"/>
          <p:nvPr/>
        </p:nvSpPr>
        <p:spPr>
          <a:xfrm>
            <a:off x="6510690" y="8286747"/>
            <a:ext cx="5266619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  <p:sp>
        <p:nvSpPr>
          <p:cNvPr id="11" name="TextBox 11" descr="Question marks"/>
          <p:cNvSpPr txBox="1"/>
          <p:nvPr/>
        </p:nvSpPr>
        <p:spPr>
          <a:xfrm>
            <a:off x="11992681" y="8286747"/>
            <a:ext cx="526661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  <a:p>
            <a:pPr algn="ctr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Kalam Light"/>
              </a:rPr>
              <a:t>??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5DAD7B-5B64-6EEC-C2EA-78EFA7BB9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0626" y="-2033324"/>
            <a:ext cx="8229600" cy="114300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31187" y="732682"/>
            <a:ext cx="8857785" cy="8525618"/>
          </a:xfrm>
          <a:prstGeom prst="rect">
            <a:avLst/>
          </a:prstGeom>
        </p:spPr>
      </p:pic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350" y="0"/>
            <a:ext cx="17259300" cy="5410454"/>
            <a:chOff x="0" y="0"/>
            <a:chExt cx="23012400" cy="7213939"/>
          </a:xfrm>
        </p:grpSpPr>
        <p:pic>
          <p:nvPicPr>
            <p:cNvPr id="4" name="Picture 4" descr="Abstract oil painting of humans and animals behind bars and in cages. Both entities are on both sides of the bars - both viewing those on display and those looking at bystanders."/>
            <p:cNvPicPr>
              <a:picLocks noChangeAspect="1"/>
            </p:cNvPicPr>
            <p:nvPr/>
          </p:nvPicPr>
          <p:blipFill>
            <a:blip r:embed="rId5"/>
            <a:srcRect t="42182" b="26469"/>
            <a:stretch>
              <a:fillRect/>
            </a:stretch>
          </p:blipFill>
          <p:spPr>
            <a:xfrm>
              <a:off x="0" y="0"/>
              <a:ext cx="23012400" cy="7213939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28700" y="5995966"/>
            <a:ext cx="8609074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142414"/>
                </a:solidFill>
                <a:latin typeface="Kalam Bold"/>
              </a:rPr>
              <a:t>History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59713" y="5900716"/>
            <a:ext cx="7799587" cy="417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A trip to the Asylum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Focal Infections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The Ice Pick Lobotomist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Chemical Imbalance </a:t>
            </a:r>
          </a:p>
          <a:p>
            <a:pPr>
              <a:lnSpc>
                <a:spcPts val="4799"/>
              </a:lnSpc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The Serotonin Theory of Depression: a Systematic Umbrella Review of the Evidence</a:t>
            </a:r>
          </a:p>
          <a:p>
            <a:pPr>
              <a:lnSpc>
                <a:spcPts val="4799"/>
              </a:lnSpc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Joanna Moncrieff and others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E0207F7-328D-B3D9-B488-D503D41EE3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8366" y="-1562100"/>
            <a:ext cx="8229600" cy="1143000"/>
          </a:xfrm>
        </p:spPr>
        <p:txBody>
          <a:bodyPr/>
          <a:lstStyle/>
          <a:p>
            <a:r>
              <a:rPr lang="en-US" dirty="0"/>
              <a:t>Dr. Henry Cotton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61061" y="1282411"/>
            <a:ext cx="10315044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9600">
                <a:solidFill>
                  <a:srgbClr val="142414"/>
                </a:solidFill>
                <a:latin typeface="Kalam Bold"/>
              </a:rPr>
              <a:t>Dr. Henry Cotton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61061" y="2644486"/>
            <a:ext cx="9931280" cy="71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 Focal Infectious Disease Theory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 By 1923, he was claiming cure rates as high as 85% among those who survived. His postsurgical mortality rates, however, were 30% and higher for colon resections. 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Falsified Data</a:t>
            </a: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Self treatment</a:t>
            </a:r>
          </a:p>
          <a:p>
            <a:pPr>
              <a:lnSpc>
                <a:spcPts val="4799"/>
              </a:lnSpc>
            </a:pPr>
            <a:endParaRPr lang="en-US" sz="3199">
              <a:solidFill>
                <a:srgbClr val="142414"/>
              </a:solidFill>
              <a:latin typeface="Kalam Light"/>
            </a:endParaRPr>
          </a:p>
          <a:p>
            <a:pPr marL="690876" lvl="1" indent="-345438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Phyllis Greenacre</a:t>
            </a:r>
          </a:p>
          <a:p>
            <a:pPr>
              <a:lnSpc>
                <a:spcPts val="4799"/>
              </a:lnSpc>
            </a:pPr>
            <a:endParaRPr lang="en-US" sz="3199">
              <a:solidFill>
                <a:srgbClr val="142414"/>
              </a:solidFill>
              <a:latin typeface="Kalam Light"/>
            </a:endParaRPr>
          </a:p>
          <a:p>
            <a:pPr>
              <a:lnSpc>
                <a:spcPts val="4799"/>
              </a:lnSpc>
            </a:pPr>
            <a:r>
              <a:rPr lang="en-US" sz="3199">
                <a:solidFill>
                  <a:srgbClr val="142414"/>
                </a:solidFill>
                <a:latin typeface="Kalam Light"/>
              </a:rPr>
              <a:t>Scull, A. (2007). Madhouse: A Tragic Tale of Megalomania and Modern Medicine. Yale University Press.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65270" y="1143000"/>
            <a:ext cx="7295791" cy="8115300"/>
            <a:chOff x="687070" y="247650"/>
            <a:chExt cx="11148060" cy="12400280"/>
          </a:xfrm>
        </p:grpSpPr>
        <p:sp>
          <p:nvSpPr>
            <p:cNvPr id="7" name="Freeform 7" descr="Black and white horror image close-up of a person's mouth where they have multiple rows of sharp teeth showing within an eery smile.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3"/>
              <a:stretch>
                <a:fillRect l="-15257" t="-2044" r="-1957" b="2044"/>
              </a:stretch>
            </a:blipFill>
          </p:spPr>
        </p:sp>
      </p:grpSp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6209">
            <a:off x="-890667" y="4921459"/>
            <a:ext cx="8901994" cy="10457555"/>
          </a:xfrm>
          <a:prstGeom prst="rect">
            <a:avLst/>
          </a:prstGeom>
        </p:spPr>
      </p:pic>
      <p:pic>
        <p:nvPicPr>
          <p:cNvPr id="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62409">
            <a:off x="12992700" y="-3537343"/>
            <a:ext cx="8901994" cy="10457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CA70F2-04C8-E5F4-C4CC-DCACDE3523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440" y="-1727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Statistics of Disability and Mental Distress</a:t>
            </a:r>
          </a:p>
        </p:txBody>
      </p:sp>
      <p:grpSp>
        <p:nvGrpSpPr>
          <p:cNvPr id="2" name="Group 2" descr="Dark green background with the text: 32.9%. In 2018 an estimated 17.4 million adults with disabilities experienced frequent mental distress. 4.6x higher. The frequency is almost 5 times more as compared to adults without disabilities."/>
          <p:cNvGrpSpPr/>
          <p:nvPr/>
        </p:nvGrpSpPr>
        <p:grpSpPr>
          <a:xfrm>
            <a:off x="5587393" y="853440"/>
            <a:ext cx="7113213" cy="6646573"/>
            <a:chOff x="0" y="0"/>
            <a:chExt cx="9484284" cy="8862098"/>
          </a:xfrm>
        </p:grpSpPr>
        <p:sp>
          <p:nvSpPr>
            <p:cNvPr id="3" name="TextBox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970576"/>
              <a:ext cx="9484284" cy="2332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>
                  <a:solidFill>
                    <a:srgbClr val="FFFFFF"/>
                  </a:solidFill>
                  <a:latin typeface="Kalam Light"/>
                </a:rPr>
                <a:t>In 2018, an estimated 17.4 million adults with disabilities experienced frequent mental distress</a:t>
              </a:r>
            </a:p>
          </p:txBody>
        </p:sp>
        <p:sp>
          <p:nvSpPr>
            <p:cNvPr id="4" name="TextBox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0"/>
              <a:ext cx="9484284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>
                  <a:solidFill>
                    <a:srgbClr val="FFFFFF"/>
                  </a:solidFill>
                  <a:latin typeface="Kalam Bold"/>
                </a:rPr>
                <a:t>(32.9%)</a:t>
              </a:r>
            </a:p>
          </p:txBody>
        </p:sp>
        <p:sp>
          <p:nvSpPr>
            <p:cNvPr id="5" name="TextBox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7329207"/>
              <a:ext cx="9484284" cy="1532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>
                  <a:solidFill>
                    <a:srgbClr val="FFFFFF"/>
                  </a:solidFill>
                  <a:latin typeface="Kalam Light"/>
                </a:rPr>
                <a:t>The frequency is almost 5 times more as compared to adults without disabilities.</a:t>
              </a:r>
            </a:p>
          </p:txBody>
        </p:sp>
        <p:sp>
          <p:nvSpPr>
            <p:cNvPr id="6" name="TextBox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5358631"/>
              <a:ext cx="9484284" cy="1943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600">
                  <a:solidFill>
                    <a:srgbClr val="FFFFFF"/>
                  </a:solidFill>
                  <a:latin typeface="Kalam Bold"/>
                </a:rPr>
                <a:t>4.6x higher</a:t>
              </a:r>
            </a:p>
          </p:txBody>
        </p:sp>
      </p:grpSp>
      <p:sp>
        <p:nvSpPr>
          <p:cNvPr id="9" name="TextBox 9" descr="Dark green background with the text: frequent mental distress among adults by disability status, disability type, and selected characteristic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77040" y="7913368"/>
            <a:ext cx="9333919" cy="117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199" dirty="0">
                <a:solidFill>
                  <a:srgbClr val="FFFFFF"/>
                </a:solidFill>
                <a:latin typeface="Kalam Light"/>
              </a:rPr>
              <a:t> Frequent Mental Distress Among Adults by Disability Status, Disability Type, and Selected Characteristics </a:t>
            </a:r>
          </a:p>
        </p:txBody>
      </p:sp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595009">
            <a:off x="11667807" y="-2491199"/>
            <a:ext cx="10836480" cy="7395897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921556">
            <a:off x="-4140673" y="6036990"/>
            <a:ext cx="10836480" cy="73958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772030D-2EF5-3099-667E-D58EAD55C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4352" y="-1615633"/>
            <a:ext cx="8229600" cy="1143000"/>
          </a:xfrm>
        </p:spPr>
        <p:txBody>
          <a:bodyPr/>
          <a:lstStyle/>
          <a:p>
            <a:r>
              <a:rPr lang="en-US" dirty="0"/>
              <a:t>Peer Support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117547" y="1384330"/>
            <a:ext cx="3662889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 dirty="0">
                <a:solidFill>
                  <a:srgbClr val="FFFFFF"/>
                </a:solidFill>
                <a:latin typeface="Kalam Bold"/>
              </a:rPr>
              <a:t>Peer Support!</a:t>
            </a:r>
          </a:p>
        </p:txBody>
      </p:sp>
      <p:grpSp>
        <p:nvGrpSpPr>
          <p:cNvPr id="15" name="Group 15" descr="Dark green background with text that says: Peer Run Respite. My dream career."/>
          <p:cNvGrpSpPr/>
          <p:nvPr/>
        </p:nvGrpSpPr>
        <p:grpSpPr>
          <a:xfrm>
            <a:off x="5493401" y="6809245"/>
            <a:ext cx="3455295" cy="1215796"/>
            <a:chOff x="0" y="0"/>
            <a:chExt cx="4607060" cy="1621061"/>
          </a:xfrm>
        </p:grpSpPr>
        <p:sp>
          <p:nvSpPr>
            <p:cNvPr id="16" name="TextBox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6"/>
              <a:ext cx="4607060" cy="641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Kalam Light"/>
                </a:rPr>
                <a:t>My dream career</a:t>
              </a:r>
            </a:p>
          </p:txBody>
        </p:sp>
        <p:sp>
          <p:nvSpPr>
            <p:cNvPr id="17" name="TextBox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460706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Kalam Light"/>
                </a:rPr>
                <a:t>Peer Run Respite </a:t>
              </a:r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374768" y="1497565"/>
            <a:ext cx="3589539" cy="4823792"/>
            <a:chOff x="0" y="0"/>
            <a:chExt cx="3663950" cy="4923790"/>
          </a:xfrm>
        </p:grpSpPr>
        <p:sp>
          <p:nvSpPr>
            <p:cNvPr id="7" name="Freeform 7" descr="Image of a large blue cottage with red roof in the country surrounded by grass and blue skies with white clouds.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17477" r="-17477"/>
              </a:stretch>
            </a:blipFill>
          </p:spPr>
        </p: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4F674F"/>
            </a:solidFill>
          </p:spPr>
        </p:sp>
      </p:grpSp>
      <p:grpSp>
        <p:nvGrpSpPr>
          <p:cNvPr id="18" name="Group 18" descr="Dark green background with text that says: Peer Specialist. What we gained and at what cost."/>
          <p:cNvGrpSpPr/>
          <p:nvPr/>
        </p:nvGrpSpPr>
        <p:grpSpPr>
          <a:xfrm>
            <a:off x="9551051" y="6809245"/>
            <a:ext cx="3455295" cy="1739671"/>
            <a:chOff x="0" y="0"/>
            <a:chExt cx="4607060" cy="2319561"/>
          </a:xfrm>
        </p:grpSpPr>
        <p:sp>
          <p:nvSpPr>
            <p:cNvPr id="19" name="TextBox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6"/>
              <a:ext cx="4607060" cy="1340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Kalam Light"/>
                </a:rPr>
                <a:t>What we gained and at what cost?</a:t>
              </a:r>
            </a:p>
          </p:txBody>
        </p:sp>
        <p:sp>
          <p:nvSpPr>
            <p:cNvPr id="20" name="TextBox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460706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Kalam Light"/>
                </a:rPr>
                <a:t>Peer Specialist</a:t>
              </a:r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483928" y="1497565"/>
            <a:ext cx="3589539" cy="4823792"/>
            <a:chOff x="0" y="0"/>
            <a:chExt cx="3663950" cy="4923790"/>
          </a:xfrm>
        </p:grpSpPr>
        <p:sp>
          <p:nvSpPr>
            <p:cNvPr id="10" name="Freeform 10" descr="Abstract image of statues or beings holding up, supporting, and enmeshed in a large ball that is rainbow colored and prismed with rainbow light.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17477" r="-1747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4F674F"/>
            </a:solidFill>
          </p:spPr>
        </p:sp>
      </p:grpSp>
      <p:grpSp>
        <p:nvGrpSpPr>
          <p:cNvPr id="21" name="Group 21" descr="Dark green background with text that says: Civil rights. Forced treatment is a failure of the system."/>
          <p:cNvGrpSpPr/>
          <p:nvPr/>
        </p:nvGrpSpPr>
        <p:grpSpPr>
          <a:xfrm>
            <a:off x="13608701" y="6809245"/>
            <a:ext cx="3455295" cy="1739671"/>
            <a:chOff x="0" y="0"/>
            <a:chExt cx="4607060" cy="2319561"/>
          </a:xfrm>
        </p:grpSpPr>
        <p:sp>
          <p:nvSpPr>
            <p:cNvPr id="22" name="TextBox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979076"/>
              <a:ext cx="4607060" cy="1340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Kalam Light"/>
                </a:rPr>
                <a:t>Forced treatment is a failure of the system</a:t>
              </a:r>
            </a:p>
          </p:txBody>
        </p:sp>
        <p:sp>
          <p:nvSpPr>
            <p:cNvPr id="23" name="TextBox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-28575"/>
              <a:ext cx="4607060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Kalam Light"/>
                </a:rPr>
                <a:t>Civil Rights</a:t>
              </a:r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3608701" y="1497565"/>
            <a:ext cx="3589539" cy="4823792"/>
            <a:chOff x="0" y="0"/>
            <a:chExt cx="3663950" cy="4923790"/>
          </a:xfrm>
        </p:grpSpPr>
        <p:sp>
          <p:nvSpPr>
            <p:cNvPr id="13" name="Freeform 13" descr="Oil painting image of people holding signs and protesting as they walk toward the Capitol building. Sky is cloudy and overcast.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5"/>
              <a:stretch>
                <a:fillRect l="-17477" r="-1747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4F674F"/>
            </a:solidFill>
          </p:spPr>
        </p:sp>
      </p:grpSp>
      <p:pic>
        <p:nvPicPr>
          <p:cNvPr id="24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849591" y="5642381"/>
            <a:ext cx="8857785" cy="8525618"/>
          </a:xfrm>
          <a:prstGeom prst="rect">
            <a:avLst/>
          </a:prstGeom>
        </p:spPr>
      </p:pic>
      <p:pic>
        <p:nvPicPr>
          <p:cNvPr id="25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743839">
            <a:off x="-2596254" y="4920069"/>
            <a:ext cx="5915271" cy="9375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465</Words>
  <Application>Microsoft Macintosh PowerPoint</Application>
  <PresentationFormat>Custom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Kalam Bold</vt:lpstr>
      <vt:lpstr>Kalam Light</vt:lpstr>
      <vt:lpstr>Office Theme</vt:lpstr>
      <vt:lpstr>Making Visible Unseen Disabilities</vt:lpstr>
      <vt:lpstr>Ty Smith</vt:lpstr>
      <vt:lpstr>Outline of Topics to be Covered</vt:lpstr>
      <vt:lpstr>More Than A Diagnosis</vt:lpstr>
      <vt:lpstr>Unseen System Impact</vt:lpstr>
      <vt:lpstr>History</vt:lpstr>
      <vt:lpstr>Dr. Henry Cotton</vt:lpstr>
      <vt:lpstr>Statistics of Disability and Mental Distress</vt:lpstr>
      <vt:lpstr>Peer Support</vt:lpstr>
      <vt:lpstr>Chance to Fail is a Chance to Grow</vt:lpstr>
      <vt:lpstr>Thank you. Questions and Comments.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Visible Unseen Disabilities</dc:title>
  <cp:lastModifiedBy>Rachel Kaplan She/Her</cp:lastModifiedBy>
  <cp:revision>2</cp:revision>
  <dcterms:created xsi:type="dcterms:W3CDTF">2006-08-16T00:00:00Z</dcterms:created>
  <dcterms:modified xsi:type="dcterms:W3CDTF">2022-09-12T20:06:37Z</dcterms:modified>
  <dc:identifier>DAFLMHyBTXw</dc:identifier>
</cp:coreProperties>
</file>