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8" r:id="rId2"/>
  </p:sldMasterIdLst>
  <p:notesMasterIdLst>
    <p:notesMasterId r:id="rId19"/>
  </p:notesMasterIdLst>
  <p:sldIdLst>
    <p:sldId id="285" r:id="rId3"/>
    <p:sldId id="261" r:id="rId4"/>
    <p:sldId id="286" r:id="rId5"/>
    <p:sldId id="289" r:id="rId6"/>
    <p:sldId id="259" r:id="rId7"/>
    <p:sldId id="282" r:id="rId8"/>
    <p:sldId id="284" r:id="rId9"/>
    <p:sldId id="260" r:id="rId10"/>
    <p:sldId id="263" r:id="rId11"/>
    <p:sldId id="265" r:id="rId12"/>
    <p:sldId id="277" r:id="rId13"/>
    <p:sldId id="266" r:id="rId14"/>
    <p:sldId id="267" r:id="rId15"/>
    <p:sldId id="269" r:id="rId16"/>
    <p:sldId id="276" r:id="rId17"/>
    <p:sldId id="271" r:id="rId1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6E789-7EF1-7842-B6C5-AB68FAC849C2}" v="281" dt="2022-09-28T01:38:50.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2" autoAdjust="0"/>
    <p:restoredTop sz="86395" autoAdjust="0"/>
  </p:normalViewPr>
  <p:slideViewPr>
    <p:cSldViewPr>
      <p:cViewPr varScale="1">
        <p:scale>
          <a:sx n="106" d="100"/>
          <a:sy n="106" d="100"/>
        </p:scale>
        <p:origin x="184"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8D9A3-3E4D-4A06-853E-08F2503F5F5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C724820E-E322-411E-BA06-2EA867D5AFBC}">
      <dgm:prSet/>
      <dgm:spPr/>
      <dgm:t>
        <a:bodyPr/>
        <a:lstStyle/>
        <a:p>
          <a:r>
            <a:rPr lang="en-US"/>
            <a:t>Several similar programs prior to establishment of AgrAbility at federal level</a:t>
          </a:r>
        </a:p>
      </dgm:t>
    </dgm:pt>
    <dgm:pt modelId="{D8B1D588-227D-44CA-83F1-81C100FDA071}" type="parTrans" cxnId="{774B9795-58D2-476F-910F-AA377B28B0F2}">
      <dgm:prSet/>
      <dgm:spPr/>
      <dgm:t>
        <a:bodyPr/>
        <a:lstStyle/>
        <a:p>
          <a:endParaRPr lang="en-US"/>
        </a:p>
      </dgm:t>
    </dgm:pt>
    <dgm:pt modelId="{B034FA47-B47E-45DA-9878-F93E50CFDCC8}" type="sibTrans" cxnId="{774B9795-58D2-476F-910F-AA377B28B0F2}">
      <dgm:prSet/>
      <dgm:spPr/>
      <dgm:t>
        <a:bodyPr/>
        <a:lstStyle/>
        <a:p>
          <a:endParaRPr lang="en-US"/>
        </a:p>
      </dgm:t>
    </dgm:pt>
    <dgm:pt modelId="{0547F5F9-612C-4B2A-A230-82BFD089A94A}">
      <dgm:prSet/>
      <dgm:spPr/>
      <dgm:t>
        <a:bodyPr/>
        <a:lstStyle/>
        <a:p>
          <a:r>
            <a:rPr lang="en-US"/>
            <a:t>AgrAbility began through the 1990 Farm Bill with funding starting in 1991 </a:t>
          </a:r>
        </a:p>
      </dgm:t>
    </dgm:pt>
    <dgm:pt modelId="{A53F32D1-B819-441B-9FDE-064A4674B04C}" type="parTrans" cxnId="{FC2168B5-0C8D-4BB6-97C1-D4FA827F72F9}">
      <dgm:prSet/>
      <dgm:spPr/>
      <dgm:t>
        <a:bodyPr/>
        <a:lstStyle/>
        <a:p>
          <a:endParaRPr lang="en-US"/>
        </a:p>
      </dgm:t>
    </dgm:pt>
    <dgm:pt modelId="{370AF8A6-08D2-47C5-A4B7-169569DFFD92}" type="sibTrans" cxnId="{FC2168B5-0C8D-4BB6-97C1-D4FA827F72F9}">
      <dgm:prSet/>
      <dgm:spPr/>
      <dgm:t>
        <a:bodyPr/>
        <a:lstStyle/>
        <a:p>
          <a:endParaRPr lang="en-US"/>
        </a:p>
      </dgm:t>
    </dgm:pt>
    <dgm:pt modelId="{04FEDD21-45B2-4B96-81EF-EF590B981E44}">
      <dgm:prSet/>
      <dgm:spPr/>
      <dgm:t>
        <a:bodyPr/>
        <a:lstStyle/>
        <a:p>
          <a:r>
            <a:rPr lang="en-US"/>
            <a:t>In 1991, there were 8 funded state and regional AgrAbility projects (SRAPS); as of 2022, there are 21 SRAPs and several previously-funded affiliate projects</a:t>
          </a:r>
        </a:p>
      </dgm:t>
    </dgm:pt>
    <dgm:pt modelId="{75272A55-2C5B-48FB-99F3-EBB073987BE8}" type="parTrans" cxnId="{0CE83070-BE64-4BA1-8503-D9383A1DCF90}">
      <dgm:prSet/>
      <dgm:spPr/>
      <dgm:t>
        <a:bodyPr/>
        <a:lstStyle/>
        <a:p>
          <a:endParaRPr lang="en-US"/>
        </a:p>
      </dgm:t>
    </dgm:pt>
    <dgm:pt modelId="{47C632D1-579A-42BE-8E40-7B9FD8B4F32F}" type="sibTrans" cxnId="{0CE83070-BE64-4BA1-8503-D9383A1DCF90}">
      <dgm:prSet/>
      <dgm:spPr/>
      <dgm:t>
        <a:bodyPr/>
        <a:lstStyle/>
        <a:p>
          <a:endParaRPr lang="en-US"/>
        </a:p>
      </dgm:t>
    </dgm:pt>
    <dgm:pt modelId="{796955D8-92D0-4706-9452-630CD4F8FC87}">
      <dgm:prSet/>
      <dgm:spPr/>
      <dgm:t>
        <a:bodyPr/>
        <a:lstStyle/>
        <a:p>
          <a:r>
            <a:rPr lang="en-US"/>
            <a:t>One National AgrAbility Project (NAP) supports the SRAPs</a:t>
          </a:r>
        </a:p>
      </dgm:t>
    </dgm:pt>
    <dgm:pt modelId="{8EA432E7-CA29-449A-9CE8-0E35D1EA2D55}" type="parTrans" cxnId="{93CA8EBE-DEA1-4359-9D90-140A77370EB3}">
      <dgm:prSet/>
      <dgm:spPr/>
      <dgm:t>
        <a:bodyPr/>
        <a:lstStyle/>
        <a:p>
          <a:endParaRPr lang="en-US"/>
        </a:p>
      </dgm:t>
    </dgm:pt>
    <dgm:pt modelId="{F8371F06-A09C-43F4-A033-5213B4E8ADF4}" type="sibTrans" cxnId="{93CA8EBE-DEA1-4359-9D90-140A77370EB3}">
      <dgm:prSet/>
      <dgm:spPr/>
      <dgm:t>
        <a:bodyPr/>
        <a:lstStyle/>
        <a:p>
          <a:endParaRPr lang="en-US"/>
        </a:p>
      </dgm:t>
    </dgm:pt>
    <dgm:pt modelId="{62DB2BD1-56C4-4B1A-9C23-0E7A566D2B10}" type="pres">
      <dgm:prSet presAssocID="{2968D9A3-3E4D-4A06-853E-08F2503F5F5A}" presName="vert0" presStyleCnt="0">
        <dgm:presLayoutVars>
          <dgm:dir/>
          <dgm:animOne val="branch"/>
          <dgm:animLvl val="lvl"/>
        </dgm:presLayoutVars>
      </dgm:prSet>
      <dgm:spPr/>
    </dgm:pt>
    <dgm:pt modelId="{B5858C20-3004-4003-9B81-5773A469FF38}" type="pres">
      <dgm:prSet presAssocID="{C724820E-E322-411E-BA06-2EA867D5AFBC}" presName="thickLine" presStyleLbl="alignNode1" presStyleIdx="0" presStyleCnt="4"/>
      <dgm:spPr/>
    </dgm:pt>
    <dgm:pt modelId="{3C66A4F9-EE08-4A74-97CE-83241509FC29}" type="pres">
      <dgm:prSet presAssocID="{C724820E-E322-411E-BA06-2EA867D5AFBC}" presName="horz1" presStyleCnt="0"/>
      <dgm:spPr/>
    </dgm:pt>
    <dgm:pt modelId="{33EE9CF0-6BA9-425C-86BB-F6C3157E1724}" type="pres">
      <dgm:prSet presAssocID="{C724820E-E322-411E-BA06-2EA867D5AFBC}" presName="tx1" presStyleLbl="revTx" presStyleIdx="0" presStyleCnt="4"/>
      <dgm:spPr/>
    </dgm:pt>
    <dgm:pt modelId="{A4926E17-3C64-4493-B8E2-F7B41D139DEF}" type="pres">
      <dgm:prSet presAssocID="{C724820E-E322-411E-BA06-2EA867D5AFBC}" presName="vert1" presStyleCnt="0"/>
      <dgm:spPr/>
    </dgm:pt>
    <dgm:pt modelId="{0133645B-E517-41CB-A29B-1D7B77CAAEED}" type="pres">
      <dgm:prSet presAssocID="{0547F5F9-612C-4B2A-A230-82BFD089A94A}" presName="thickLine" presStyleLbl="alignNode1" presStyleIdx="1" presStyleCnt="4"/>
      <dgm:spPr/>
    </dgm:pt>
    <dgm:pt modelId="{F54477B9-C66B-4CBB-B4F5-F867CDC0EF2C}" type="pres">
      <dgm:prSet presAssocID="{0547F5F9-612C-4B2A-A230-82BFD089A94A}" presName="horz1" presStyleCnt="0"/>
      <dgm:spPr/>
    </dgm:pt>
    <dgm:pt modelId="{E118E775-A358-4217-A7D0-0D3CE25362AB}" type="pres">
      <dgm:prSet presAssocID="{0547F5F9-612C-4B2A-A230-82BFD089A94A}" presName="tx1" presStyleLbl="revTx" presStyleIdx="1" presStyleCnt="4"/>
      <dgm:spPr/>
    </dgm:pt>
    <dgm:pt modelId="{5D71F461-C190-4DAC-9FA5-810F199E8326}" type="pres">
      <dgm:prSet presAssocID="{0547F5F9-612C-4B2A-A230-82BFD089A94A}" presName="vert1" presStyleCnt="0"/>
      <dgm:spPr/>
    </dgm:pt>
    <dgm:pt modelId="{A6BB5E63-0195-481C-A025-D6AFAC03D556}" type="pres">
      <dgm:prSet presAssocID="{04FEDD21-45B2-4B96-81EF-EF590B981E44}" presName="thickLine" presStyleLbl="alignNode1" presStyleIdx="2" presStyleCnt="4"/>
      <dgm:spPr/>
    </dgm:pt>
    <dgm:pt modelId="{9A4AA00E-E998-4E5E-9906-C616DA6F372D}" type="pres">
      <dgm:prSet presAssocID="{04FEDD21-45B2-4B96-81EF-EF590B981E44}" presName="horz1" presStyleCnt="0"/>
      <dgm:spPr/>
    </dgm:pt>
    <dgm:pt modelId="{598547F9-B3C1-4B82-AB59-5FFFC5EB57DA}" type="pres">
      <dgm:prSet presAssocID="{04FEDD21-45B2-4B96-81EF-EF590B981E44}" presName="tx1" presStyleLbl="revTx" presStyleIdx="2" presStyleCnt="4"/>
      <dgm:spPr/>
    </dgm:pt>
    <dgm:pt modelId="{E55920C3-A91A-4E51-85F0-47D6DE08B4A4}" type="pres">
      <dgm:prSet presAssocID="{04FEDD21-45B2-4B96-81EF-EF590B981E44}" presName="vert1" presStyleCnt="0"/>
      <dgm:spPr/>
    </dgm:pt>
    <dgm:pt modelId="{D6D3B365-9769-4D66-BFF1-FC72B7EB4E4F}" type="pres">
      <dgm:prSet presAssocID="{796955D8-92D0-4706-9452-630CD4F8FC87}" presName="thickLine" presStyleLbl="alignNode1" presStyleIdx="3" presStyleCnt="4"/>
      <dgm:spPr/>
    </dgm:pt>
    <dgm:pt modelId="{7AFE8DEF-F393-428A-B694-C27C534B0C25}" type="pres">
      <dgm:prSet presAssocID="{796955D8-92D0-4706-9452-630CD4F8FC87}" presName="horz1" presStyleCnt="0"/>
      <dgm:spPr/>
    </dgm:pt>
    <dgm:pt modelId="{047F3777-EECB-4C05-BA47-955D595F909D}" type="pres">
      <dgm:prSet presAssocID="{796955D8-92D0-4706-9452-630CD4F8FC87}" presName="tx1" presStyleLbl="revTx" presStyleIdx="3" presStyleCnt="4"/>
      <dgm:spPr/>
    </dgm:pt>
    <dgm:pt modelId="{D4782F21-FE71-400C-994F-DD5993309D9E}" type="pres">
      <dgm:prSet presAssocID="{796955D8-92D0-4706-9452-630CD4F8FC87}" presName="vert1" presStyleCnt="0"/>
      <dgm:spPr/>
    </dgm:pt>
  </dgm:ptLst>
  <dgm:cxnLst>
    <dgm:cxn modelId="{0D0A4002-54BD-4E76-8C0C-71D82CC91667}" type="presOf" srcId="{04FEDD21-45B2-4B96-81EF-EF590B981E44}" destId="{598547F9-B3C1-4B82-AB59-5FFFC5EB57DA}" srcOrd="0" destOrd="0" presId="urn:microsoft.com/office/officeart/2008/layout/LinedList"/>
    <dgm:cxn modelId="{5CDE9B0B-C493-4BF8-96AD-B82B1AAB0E6D}" type="presOf" srcId="{2968D9A3-3E4D-4A06-853E-08F2503F5F5A}" destId="{62DB2BD1-56C4-4B1A-9C23-0E7A566D2B10}" srcOrd="0" destOrd="0" presId="urn:microsoft.com/office/officeart/2008/layout/LinedList"/>
    <dgm:cxn modelId="{256C7622-4A49-452B-90A8-73DE2D1BEEA2}" type="presOf" srcId="{0547F5F9-612C-4B2A-A230-82BFD089A94A}" destId="{E118E775-A358-4217-A7D0-0D3CE25362AB}" srcOrd="0" destOrd="0" presId="urn:microsoft.com/office/officeart/2008/layout/LinedList"/>
    <dgm:cxn modelId="{5FDDA33D-F56E-4005-8CCF-650159067C1B}" type="presOf" srcId="{C724820E-E322-411E-BA06-2EA867D5AFBC}" destId="{33EE9CF0-6BA9-425C-86BB-F6C3157E1724}" srcOrd="0" destOrd="0" presId="urn:microsoft.com/office/officeart/2008/layout/LinedList"/>
    <dgm:cxn modelId="{0CE83070-BE64-4BA1-8503-D9383A1DCF90}" srcId="{2968D9A3-3E4D-4A06-853E-08F2503F5F5A}" destId="{04FEDD21-45B2-4B96-81EF-EF590B981E44}" srcOrd="2" destOrd="0" parTransId="{75272A55-2C5B-48FB-99F3-EBB073987BE8}" sibTransId="{47C632D1-579A-42BE-8E40-7B9FD8B4F32F}"/>
    <dgm:cxn modelId="{774B9795-58D2-476F-910F-AA377B28B0F2}" srcId="{2968D9A3-3E4D-4A06-853E-08F2503F5F5A}" destId="{C724820E-E322-411E-BA06-2EA867D5AFBC}" srcOrd="0" destOrd="0" parTransId="{D8B1D588-227D-44CA-83F1-81C100FDA071}" sibTransId="{B034FA47-B47E-45DA-9878-F93E50CFDCC8}"/>
    <dgm:cxn modelId="{7A633F99-3E43-4D0D-ACC2-834D1052B98F}" type="presOf" srcId="{796955D8-92D0-4706-9452-630CD4F8FC87}" destId="{047F3777-EECB-4C05-BA47-955D595F909D}" srcOrd="0" destOrd="0" presId="urn:microsoft.com/office/officeart/2008/layout/LinedList"/>
    <dgm:cxn modelId="{FC2168B5-0C8D-4BB6-97C1-D4FA827F72F9}" srcId="{2968D9A3-3E4D-4A06-853E-08F2503F5F5A}" destId="{0547F5F9-612C-4B2A-A230-82BFD089A94A}" srcOrd="1" destOrd="0" parTransId="{A53F32D1-B819-441B-9FDE-064A4674B04C}" sibTransId="{370AF8A6-08D2-47C5-A4B7-169569DFFD92}"/>
    <dgm:cxn modelId="{93CA8EBE-DEA1-4359-9D90-140A77370EB3}" srcId="{2968D9A3-3E4D-4A06-853E-08F2503F5F5A}" destId="{796955D8-92D0-4706-9452-630CD4F8FC87}" srcOrd="3" destOrd="0" parTransId="{8EA432E7-CA29-449A-9CE8-0E35D1EA2D55}" sibTransId="{F8371F06-A09C-43F4-A033-5213B4E8ADF4}"/>
    <dgm:cxn modelId="{EE6A73FD-BB49-4217-B5AC-293B97DB66F4}" type="presParOf" srcId="{62DB2BD1-56C4-4B1A-9C23-0E7A566D2B10}" destId="{B5858C20-3004-4003-9B81-5773A469FF38}" srcOrd="0" destOrd="0" presId="urn:microsoft.com/office/officeart/2008/layout/LinedList"/>
    <dgm:cxn modelId="{F29B57B7-B45F-42C2-AE89-2F26B736519D}" type="presParOf" srcId="{62DB2BD1-56C4-4B1A-9C23-0E7A566D2B10}" destId="{3C66A4F9-EE08-4A74-97CE-83241509FC29}" srcOrd="1" destOrd="0" presId="urn:microsoft.com/office/officeart/2008/layout/LinedList"/>
    <dgm:cxn modelId="{CC36F270-590D-438B-A69C-E09A2F62A706}" type="presParOf" srcId="{3C66A4F9-EE08-4A74-97CE-83241509FC29}" destId="{33EE9CF0-6BA9-425C-86BB-F6C3157E1724}" srcOrd="0" destOrd="0" presId="urn:microsoft.com/office/officeart/2008/layout/LinedList"/>
    <dgm:cxn modelId="{4BF95D3E-D5BE-49D0-A6FB-ED44FE328C3B}" type="presParOf" srcId="{3C66A4F9-EE08-4A74-97CE-83241509FC29}" destId="{A4926E17-3C64-4493-B8E2-F7B41D139DEF}" srcOrd="1" destOrd="0" presId="urn:microsoft.com/office/officeart/2008/layout/LinedList"/>
    <dgm:cxn modelId="{141A9B6C-FFF8-4D0A-96FF-C6F6E460A17E}" type="presParOf" srcId="{62DB2BD1-56C4-4B1A-9C23-0E7A566D2B10}" destId="{0133645B-E517-41CB-A29B-1D7B77CAAEED}" srcOrd="2" destOrd="0" presId="urn:microsoft.com/office/officeart/2008/layout/LinedList"/>
    <dgm:cxn modelId="{F4464F47-8C18-4BE8-BDA6-4EBE57FF8995}" type="presParOf" srcId="{62DB2BD1-56C4-4B1A-9C23-0E7A566D2B10}" destId="{F54477B9-C66B-4CBB-B4F5-F867CDC0EF2C}" srcOrd="3" destOrd="0" presId="urn:microsoft.com/office/officeart/2008/layout/LinedList"/>
    <dgm:cxn modelId="{45399068-1BEB-4C88-A6FE-E97C557779BD}" type="presParOf" srcId="{F54477B9-C66B-4CBB-B4F5-F867CDC0EF2C}" destId="{E118E775-A358-4217-A7D0-0D3CE25362AB}" srcOrd="0" destOrd="0" presId="urn:microsoft.com/office/officeart/2008/layout/LinedList"/>
    <dgm:cxn modelId="{4796BE45-3381-4FE7-9E27-844A2533759D}" type="presParOf" srcId="{F54477B9-C66B-4CBB-B4F5-F867CDC0EF2C}" destId="{5D71F461-C190-4DAC-9FA5-810F199E8326}" srcOrd="1" destOrd="0" presId="urn:microsoft.com/office/officeart/2008/layout/LinedList"/>
    <dgm:cxn modelId="{E0E8EE6F-15A4-423A-8DE8-84E362E4667A}" type="presParOf" srcId="{62DB2BD1-56C4-4B1A-9C23-0E7A566D2B10}" destId="{A6BB5E63-0195-481C-A025-D6AFAC03D556}" srcOrd="4" destOrd="0" presId="urn:microsoft.com/office/officeart/2008/layout/LinedList"/>
    <dgm:cxn modelId="{F6BB3165-F4F2-43D6-85BA-BF34232C312B}" type="presParOf" srcId="{62DB2BD1-56C4-4B1A-9C23-0E7A566D2B10}" destId="{9A4AA00E-E998-4E5E-9906-C616DA6F372D}" srcOrd="5" destOrd="0" presId="urn:microsoft.com/office/officeart/2008/layout/LinedList"/>
    <dgm:cxn modelId="{8331EFFF-0BF8-4B18-9D68-8EEC02B35980}" type="presParOf" srcId="{9A4AA00E-E998-4E5E-9906-C616DA6F372D}" destId="{598547F9-B3C1-4B82-AB59-5FFFC5EB57DA}" srcOrd="0" destOrd="0" presId="urn:microsoft.com/office/officeart/2008/layout/LinedList"/>
    <dgm:cxn modelId="{AB8AB987-CCEE-472C-8686-4A6671FB8E26}" type="presParOf" srcId="{9A4AA00E-E998-4E5E-9906-C616DA6F372D}" destId="{E55920C3-A91A-4E51-85F0-47D6DE08B4A4}" srcOrd="1" destOrd="0" presId="urn:microsoft.com/office/officeart/2008/layout/LinedList"/>
    <dgm:cxn modelId="{9E473A68-1C18-48D8-9A95-0805667FA904}" type="presParOf" srcId="{62DB2BD1-56C4-4B1A-9C23-0E7A566D2B10}" destId="{D6D3B365-9769-4D66-BFF1-FC72B7EB4E4F}" srcOrd="6" destOrd="0" presId="urn:microsoft.com/office/officeart/2008/layout/LinedList"/>
    <dgm:cxn modelId="{06F586CC-BBF0-41F2-AF73-A075FDAE0BE5}" type="presParOf" srcId="{62DB2BD1-56C4-4B1A-9C23-0E7A566D2B10}" destId="{7AFE8DEF-F393-428A-B694-C27C534B0C25}" srcOrd="7" destOrd="0" presId="urn:microsoft.com/office/officeart/2008/layout/LinedList"/>
    <dgm:cxn modelId="{A3392790-290F-4333-89B9-EC37D0598FEE}" type="presParOf" srcId="{7AFE8DEF-F393-428A-B694-C27C534B0C25}" destId="{047F3777-EECB-4C05-BA47-955D595F909D}" srcOrd="0" destOrd="0" presId="urn:microsoft.com/office/officeart/2008/layout/LinedList"/>
    <dgm:cxn modelId="{C0155644-F03A-4628-AD7A-E924B575831A}" type="presParOf" srcId="{7AFE8DEF-F393-428A-B694-C27C534B0C25}" destId="{D4782F21-FE71-400C-994F-DD5993309D9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58C20-3004-4003-9B81-5773A469FF38}">
      <dsp:nvSpPr>
        <dsp:cNvPr id="0" name=""/>
        <dsp:cNvSpPr/>
      </dsp:nvSpPr>
      <dsp:spPr>
        <a:xfrm>
          <a:off x="0" y="0"/>
          <a:ext cx="7213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E9CF0-6BA9-425C-86BB-F6C3157E1724}">
      <dsp:nvSpPr>
        <dsp:cNvPr id="0" name=""/>
        <dsp:cNvSpPr/>
      </dsp:nvSpPr>
      <dsp:spPr>
        <a:xfrm>
          <a:off x="0" y="0"/>
          <a:ext cx="7213600" cy="102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Several similar programs prior to establishment of AgrAbility at federal level</a:t>
          </a:r>
        </a:p>
      </dsp:txBody>
      <dsp:txXfrm>
        <a:off x="0" y="0"/>
        <a:ext cx="7213600" cy="1023370"/>
      </dsp:txXfrm>
    </dsp:sp>
    <dsp:sp modelId="{0133645B-E517-41CB-A29B-1D7B77CAAEED}">
      <dsp:nvSpPr>
        <dsp:cNvPr id="0" name=""/>
        <dsp:cNvSpPr/>
      </dsp:nvSpPr>
      <dsp:spPr>
        <a:xfrm>
          <a:off x="0" y="1023370"/>
          <a:ext cx="7213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8E775-A358-4217-A7D0-0D3CE25362AB}">
      <dsp:nvSpPr>
        <dsp:cNvPr id="0" name=""/>
        <dsp:cNvSpPr/>
      </dsp:nvSpPr>
      <dsp:spPr>
        <a:xfrm>
          <a:off x="0" y="1023370"/>
          <a:ext cx="7213600" cy="102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AgrAbility began through the 1990 Farm Bill with funding starting in 1991 </a:t>
          </a:r>
        </a:p>
      </dsp:txBody>
      <dsp:txXfrm>
        <a:off x="0" y="1023370"/>
        <a:ext cx="7213600" cy="1023370"/>
      </dsp:txXfrm>
    </dsp:sp>
    <dsp:sp modelId="{A6BB5E63-0195-481C-A025-D6AFAC03D556}">
      <dsp:nvSpPr>
        <dsp:cNvPr id="0" name=""/>
        <dsp:cNvSpPr/>
      </dsp:nvSpPr>
      <dsp:spPr>
        <a:xfrm>
          <a:off x="0" y="2046741"/>
          <a:ext cx="7213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8547F9-B3C1-4B82-AB59-5FFFC5EB57DA}">
      <dsp:nvSpPr>
        <dsp:cNvPr id="0" name=""/>
        <dsp:cNvSpPr/>
      </dsp:nvSpPr>
      <dsp:spPr>
        <a:xfrm>
          <a:off x="0" y="2046741"/>
          <a:ext cx="7213600" cy="102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In 1991, there were 8 funded state and regional AgrAbility projects (SRAPS); as of 2022, there are 21 SRAPs and several previously-funded affiliate projects</a:t>
          </a:r>
        </a:p>
      </dsp:txBody>
      <dsp:txXfrm>
        <a:off x="0" y="2046741"/>
        <a:ext cx="7213600" cy="1023370"/>
      </dsp:txXfrm>
    </dsp:sp>
    <dsp:sp modelId="{D6D3B365-9769-4D66-BFF1-FC72B7EB4E4F}">
      <dsp:nvSpPr>
        <dsp:cNvPr id="0" name=""/>
        <dsp:cNvSpPr/>
      </dsp:nvSpPr>
      <dsp:spPr>
        <a:xfrm>
          <a:off x="0" y="3070111"/>
          <a:ext cx="7213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F3777-EECB-4C05-BA47-955D595F909D}">
      <dsp:nvSpPr>
        <dsp:cNvPr id="0" name=""/>
        <dsp:cNvSpPr/>
      </dsp:nvSpPr>
      <dsp:spPr>
        <a:xfrm>
          <a:off x="0" y="3070111"/>
          <a:ext cx="7213600" cy="102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One National AgrAbility Project (NAP) supports the SRAPs</a:t>
          </a:r>
        </a:p>
      </dsp:txBody>
      <dsp:txXfrm>
        <a:off x="0" y="3070111"/>
        <a:ext cx="7213600" cy="10233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smtClean="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smtClean="0"/>
            </a:lvl1pPr>
          </a:lstStyle>
          <a:p>
            <a:pPr>
              <a:defRPr/>
            </a:pPr>
            <a:fld id="{4D5F3686-412E-4CD3-81E8-B7198CCEC5E0}" type="slidenum">
              <a:rPr lang="en-US"/>
              <a:pPr>
                <a:defRPr/>
              </a:pPr>
              <a:t>‹#›</a:t>
            </a:fld>
            <a:endParaRPr lang="en-US"/>
          </a:p>
        </p:txBody>
      </p:sp>
    </p:spTree>
    <p:extLst>
      <p:ext uri="{BB962C8B-B14F-4D97-AF65-F5344CB8AC3E}">
        <p14:creationId xmlns:p14="http://schemas.microsoft.com/office/powerpoint/2010/main" val="3241055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in 1990 Farm Bill;</a:t>
            </a:r>
            <a:r>
              <a:rPr lang="en-US" baseline="0" dirty="0"/>
              <a:t> funded in 1991. Other pre-AgrAbility models existed in Vermont and Iowa. Maximum number of funded AgrAbility projects was 23 covering 25 states – reduced since 2013.</a:t>
            </a:r>
          </a:p>
          <a:p>
            <a:endParaRPr lang="en-US" baseline="0" dirty="0"/>
          </a:p>
          <a:p>
            <a:pPr algn="l"/>
            <a:r>
              <a:rPr lang="en-US" b="0" i="0" dirty="0">
                <a:solidFill>
                  <a:srgbClr val="434343"/>
                </a:solidFill>
                <a:effectLst/>
                <a:latin typeface="Fira Sans" panose="020B0604020202020204" pitchFamily="34" charset="0"/>
              </a:rPr>
              <a:t>The vision of </a:t>
            </a:r>
            <a:r>
              <a:rPr lang="en-US" b="0" i="0" dirty="0" err="1">
                <a:solidFill>
                  <a:srgbClr val="434343"/>
                </a:solidFill>
                <a:effectLst/>
                <a:latin typeface="Fira Sans" panose="020B0604020202020204" pitchFamily="34" charset="0"/>
              </a:rPr>
              <a:t>AgrAbility</a:t>
            </a:r>
            <a:r>
              <a:rPr lang="en-US" b="0" i="0" dirty="0">
                <a:solidFill>
                  <a:srgbClr val="434343"/>
                </a:solidFill>
                <a:effectLst/>
                <a:latin typeface="Fira Sans" panose="020B0604020202020204" pitchFamily="34" charset="0"/>
              </a:rPr>
              <a:t> is to enhance quality of life for farmers, ranchers, and other agricultural workers with disabilities, so that they, their families, and their communities continue to succeed in rural America. For this target audience, “success” may be defined by many parameters, including: gainful employment in production agriculture or a related occupation; access to appropriate assistive technology needed for work and daily living activities; evidence-based information related to the treatment and rehabilitation of disabling conditions; and targeted support for family caregivers of </a:t>
            </a:r>
            <a:r>
              <a:rPr lang="en-US" b="0" i="0" dirty="0" err="1">
                <a:solidFill>
                  <a:srgbClr val="434343"/>
                </a:solidFill>
                <a:effectLst/>
                <a:latin typeface="Fira Sans" panose="020B0604020202020204" pitchFamily="34" charset="0"/>
              </a:rPr>
              <a:t>AgrAbility</a:t>
            </a:r>
            <a:r>
              <a:rPr lang="en-US" b="0" i="0" dirty="0">
                <a:solidFill>
                  <a:srgbClr val="434343"/>
                </a:solidFill>
                <a:effectLst/>
                <a:latin typeface="Fira Sans" panose="020B0604020202020204" pitchFamily="34" charset="0"/>
              </a:rPr>
              <a:t> customers. </a:t>
            </a:r>
            <a:r>
              <a:rPr lang="en-US" b="0" i="0" dirty="0" err="1">
                <a:solidFill>
                  <a:srgbClr val="434343"/>
                </a:solidFill>
                <a:effectLst/>
                <a:latin typeface="Fira Sans" panose="020B0604020202020204" pitchFamily="34" charset="0"/>
              </a:rPr>
              <a:t>AgrAbility</a:t>
            </a:r>
            <a:r>
              <a:rPr lang="en-US" b="0" i="0" dirty="0">
                <a:solidFill>
                  <a:srgbClr val="434343"/>
                </a:solidFill>
                <a:effectLst/>
                <a:latin typeface="Fira Sans" panose="020B0604020202020204" pitchFamily="34" charset="0"/>
              </a:rPr>
              <a:t> addresses a wide variety of disabling conditions in agriculture, including, but not limited to:</a:t>
            </a:r>
          </a:p>
          <a:p>
            <a:pPr algn="l">
              <a:buFont typeface="Arial" panose="020B0604020202020204" pitchFamily="34" charset="0"/>
              <a:buChar char="•"/>
            </a:pPr>
            <a:r>
              <a:rPr lang="en-US" b="0" i="0" dirty="0">
                <a:solidFill>
                  <a:srgbClr val="434343"/>
                </a:solidFill>
                <a:effectLst/>
                <a:latin typeface="Fira Sans" panose="020B0604020202020204" pitchFamily="34" charset="0"/>
              </a:rPr>
              <a:t>Arthritis</a:t>
            </a:r>
          </a:p>
          <a:p>
            <a:pPr algn="l">
              <a:buFont typeface="Arial" panose="020B0604020202020204" pitchFamily="34" charset="0"/>
              <a:buChar char="•"/>
            </a:pPr>
            <a:r>
              <a:rPr lang="en-US" b="0" i="0" dirty="0">
                <a:solidFill>
                  <a:srgbClr val="434343"/>
                </a:solidFill>
                <a:effectLst/>
                <a:latin typeface="Fira Sans" panose="020B0604020202020204" pitchFamily="34" charset="0"/>
              </a:rPr>
              <a:t>Spinal cord injuries/paralysis</a:t>
            </a:r>
          </a:p>
          <a:p>
            <a:pPr algn="l">
              <a:buFont typeface="Arial" panose="020B0604020202020204" pitchFamily="34" charset="0"/>
              <a:buChar char="•"/>
            </a:pPr>
            <a:r>
              <a:rPr lang="en-US" b="0" i="0" dirty="0">
                <a:solidFill>
                  <a:srgbClr val="434343"/>
                </a:solidFill>
                <a:effectLst/>
                <a:latin typeface="Fira Sans" panose="020B0604020202020204" pitchFamily="34" charset="0"/>
              </a:rPr>
              <a:t>Back impairments</a:t>
            </a:r>
          </a:p>
          <a:p>
            <a:pPr algn="l">
              <a:buFont typeface="Arial" panose="020B0604020202020204" pitchFamily="34" charset="0"/>
              <a:buChar char="•"/>
            </a:pPr>
            <a:r>
              <a:rPr lang="en-US" b="0" i="0" dirty="0">
                <a:solidFill>
                  <a:srgbClr val="434343"/>
                </a:solidFill>
                <a:effectLst/>
                <a:latin typeface="Fira Sans" panose="020B0604020202020204" pitchFamily="34" charset="0"/>
              </a:rPr>
              <a:t>Amputations</a:t>
            </a:r>
          </a:p>
          <a:p>
            <a:pPr algn="l">
              <a:buFont typeface="Arial" panose="020B0604020202020204" pitchFamily="34" charset="0"/>
              <a:buChar char="•"/>
            </a:pPr>
            <a:r>
              <a:rPr lang="en-US" b="0" i="0" dirty="0">
                <a:solidFill>
                  <a:srgbClr val="434343"/>
                </a:solidFill>
                <a:effectLst/>
                <a:latin typeface="Fira Sans" panose="020B0604020202020204" pitchFamily="34" charset="0"/>
              </a:rPr>
              <a:t>Brain injury</a:t>
            </a:r>
          </a:p>
          <a:p>
            <a:pPr algn="l">
              <a:buFont typeface="Arial" panose="020B0604020202020204" pitchFamily="34" charset="0"/>
              <a:buChar char="•"/>
            </a:pPr>
            <a:r>
              <a:rPr lang="en-US" b="0" i="0" dirty="0">
                <a:solidFill>
                  <a:srgbClr val="434343"/>
                </a:solidFill>
                <a:effectLst/>
                <a:latin typeface="Fira Sans" panose="020B0604020202020204" pitchFamily="34" charset="0"/>
              </a:rPr>
              <a:t>Visual impairments</a:t>
            </a:r>
          </a:p>
          <a:p>
            <a:pPr algn="l">
              <a:buFont typeface="Arial" panose="020B0604020202020204" pitchFamily="34" charset="0"/>
              <a:buChar char="•"/>
            </a:pPr>
            <a:r>
              <a:rPr lang="en-US" b="0" i="0" dirty="0">
                <a:solidFill>
                  <a:srgbClr val="434343"/>
                </a:solidFill>
                <a:effectLst/>
                <a:latin typeface="Fira Sans" panose="020B0604020202020204" pitchFamily="34" charset="0"/>
              </a:rPr>
              <a:t>Hearing impairments</a:t>
            </a:r>
          </a:p>
          <a:p>
            <a:pPr algn="l">
              <a:buFont typeface="Arial" panose="020B0604020202020204" pitchFamily="34" charset="0"/>
              <a:buChar char="•"/>
            </a:pPr>
            <a:r>
              <a:rPr lang="en-US" b="0" i="0" dirty="0">
                <a:solidFill>
                  <a:srgbClr val="434343"/>
                </a:solidFill>
                <a:effectLst/>
                <a:latin typeface="Fira Sans" panose="020B0604020202020204" pitchFamily="34" charset="0"/>
              </a:rPr>
              <a:t>Disabling diseases</a:t>
            </a:r>
          </a:p>
          <a:p>
            <a:pPr algn="l">
              <a:buFont typeface="Arial" panose="020B0604020202020204" pitchFamily="34" charset="0"/>
              <a:buChar char="•"/>
            </a:pPr>
            <a:r>
              <a:rPr lang="en-US" b="0" i="0" dirty="0">
                <a:solidFill>
                  <a:srgbClr val="434343"/>
                </a:solidFill>
                <a:effectLst/>
                <a:latin typeface="Fira Sans" panose="020B0604020202020204" pitchFamily="34" charset="0"/>
              </a:rPr>
              <a:t>Cerebral palsy</a:t>
            </a:r>
          </a:p>
          <a:p>
            <a:pPr algn="l">
              <a:buFont typeface="Arial" panose="020B0604020202020204" pitchFamily="34" charset="0"/>
              <a:buChar char="•"/>
            </a:pPr>
            <a:r>
              <a:rPr lang="en-US" b="0" i="0" dirty="0">
                <a:solidFill>
                  <a:srgbClr val="434343"/>
                </a:solidFill>
                <a:effectLst/>
                <a:latin typeface="Fira Sans" panose="020B0604020202020204" pitchFamily="34" charset="0"/>
              </a:rPr>
              <a:t>Respiratory impairments</a:t>
            </a:r>
          </a:p>
          <a:p>
            <a:pPr algn="l">
              <a:buFont typeface="Arial" panose="020B0604020202020204" pitchFamily="34" charset="0"/>
              <a:buChar char="•"/>
            </a:pPr>
            <a:r>
              <a:rPr lang="en-US" b="0" i="0" dirty="0">
                <a:solidFill>
                  <a:srgbClr val="434343"/>
                </a:solidFill>
                <a:effectLst/>
                <a:latin typeface="Fira Sans" panose="020B0604020202020204" pitchFamily="34" charset="0"/>
              </a:rPr>
              <a:t>Head injury</a:t>
            </a:r>
          </a:p>
          <a:p>
            <a:endParaRPr lang="en-US" dirty="0"/>
          </a:p>
        </p:txBody>
      </p:sp>
      <p:sp>
        <p:nvSpPr>
          <p:cNvPr id="4" name="Slide Number Placeholder 3"/>
          <p:cNvSpPr>
            <a:spLocks noGrp="1"/>
          </p:cNvSpPr>
          <p:nvPr>
            <p:ph type="sldNum" sz="quarter" idx="10"/>
          </p:nvPr>
        </p:nvSpPr>
        <p:spPr/>
        <p:txBody>
          <a:bodyPr/>
          <a:lstStyle/>
          <a:p>
            <a:fld id="{0482CAE5-A73A-46EA-B9D0-2DC3099EB38C}" type="slidenum">
              <a:rPr lang="en-US" smtClean="0"/>
              <a:pPr/>
              <a:t>2</a:t>
            </a:fld>
            <a:endParaRPr lang="en-US" dirty="0"/>
          </a:p>
        </p:txBody>
      </p:sp>
    </p:spTree>
    <p:extLst>
      <p:ext uri="{BB962C8B-B14F-4D97-AF65-F5344CB8AC3E}">
        <p14:creationId xmlns:p14="http://schemas.microsoft.com/office/powerpoint/2010/main" val="6051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Immigrant farm workers</a:t>
            </a:r>
          </a:p>
          <a:p>
            <a:r>
              <a:rPr lang="en-US" dirty="0"/>
              <a:t>H2A workers</a:t>
            </a:r>
          </a:p>
          <a:p>
            <a:endParaRPr lang="en-US" dirty="0"/>
          </a:p>
          <a:p>
            <a:r>
              <a:rPr lang="en-US" dirty="0"/>
              <a:t>Undocumented</a:t>
            </a:r>
          </a:p>
          <a:p>
            <a:r>
              <a:rPr lang="en-US" dirty="0"/>
              <a:t>Citizens</a:t>
            </a:r>
          </a:p>
          <a:p>
            <a:r>
              <a:rPr lang="en-US" dirty="0"/>
              <a:t>H2A visas</a:t>
            </a:r>
          </a:p>
          <a:p>
            <a:r>
              <a:rPr lang="en-US" dirty="0"/>
              <a:t>Latino and other immigrants and communities</a:t>
            </a:r>
          </a:p>
          <a:p>
            <a:endParaRPr lang="en-US" dirty="0"/>
          </a:p>
        </p:txBody>
      </p:sp>
      <p:sp>
        <p:nvSpPr>
          <p:cNvPr id="4" name="Slide Number Placeholder 3"/>
          <p:cNvSpPr>
            <a:spLocks noGrp="1"/>
          </p:cNvSpPr>
          <p:nvPr>
            <p:ph type="sldNum" sz="quarter" idx="5"/>
          </p:nvPr>
        </p:nvSpPr>
        <p:spPr/>
        <p:txBody>
          <a:bodyPr/>
          <a:lstStyle/>
          <a:p>
            <a:pPr>
              <a:defRPr/>
            </a:pPr>
            <a:fld id="{4D5F3686-412E-4CD3-81E8-B7198CCEC5E0}" type="slidenum">
              <a:rPr lang="en-US" smtClean="0"/>
              <a:pPr>
                <a:defRPr/>
              </a:pPr>
              <a:t>3</a:t>
            </a:fld>
            <a:endParaRPr lang="en-US"/>
          </a:p>
        </p:txBody>
      </p:sp>
    </p:spTree>
    <p:extLst>
      <p:ext uri="{BB962C8B-B14F-4D97-AF65-F5344CB8AC3E}">
        <p14:creationId xmlns:p14="http://schemas.microsoft.com/office/powerpoint/2010/main" val="313411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type in chat box what they know about farm workers and comment</a:t>
            </a:r>
          </a:p>
        </p:txBody>
      </p:sp>
      <p:sp>
        <p:nvSpPr>
          <p:cNvPr id="4" name="Slide Number Placeholder 3"/>
          <p:cNvSpPr>
            <a:spLocks noGrp="1"/>
          </p:cNvSpPr>
          <p:nvPr>
            <p:ph type="sldNum" sz="quarter" idx="5"/>
          </p:nvPr>
        </p:nvSpPr>
        <p:spPr/>
        <p:txBody>
          <a:bodyPr/>
          <a:lstStyle/>
          <a:p>
            <a:pPr>
              <a:defRPr/>
            </a:pPr>
            <a:fld id="{4D5F3686-412E-4CD3-81E8-B7198CCEC5E0}" type="slidenum">
              <a:rPr lang="en-US" smtClean="0"/>
              <a:pPr>
                <a:defRPr/>
              </a:pPr>
              <a:t>4</a:t>
            </a:fld>
            <a:endParaRPr lang="en-US"/>
          </a:p>
        </p:txBody>
      </p:sp>
    </p:spTree>
    <p:extLst>
      <p:ext uri="{BB962C8B-B14F-4D97-AF65-F5344CB8AC3E}">
        <p14:creationId xmlns:p14="http://schemas.microsoft.com/office/powerpoint/2010/main" val="782922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barriers</a:t>
            </a:r>
          </a:p>
          <a:p>
            <a:r>
              <a:rPr lang="en-US" dirty="0"/>
              <a:t>Fear of the system</a:t>
            </a:r>
          </a:p>
          <a:p>
            <a:r>
              <a:rPr lang="en-US" dirty="0"/>
              <a:t>Undetected disabilities</a:t>
            </a:r>
          </a:p>
        </p:txBody>
      </p:sp>
      <p:sp>
        <p:nvSpPr>
          <p:cNvPr id="4" name="Slide Number Placeholder 3"/>
          <p:cNvSpPr>
            <a:spLocks noGrp="1"/>
          </p:cNvSpPr>
          <p:nvPr>
            <p:ph type="sldNum" sz="quarter" idx="5"/>
          </p:nvPr>
        </p:nvSpPr>
        <p:spPr/>
        <p:txBody>
          <a:bodyPr/>
          <a:lstStyle/>
          <a:p>
            <a:pPr>
              <a:defRPr/>
            </a:pPr>
            <a:fld id="{4D5F3686-412E-4CD3-81E8-B7198CCEC5E0}" type="slidenum">
              <a:rPr lang="en-US" smtClean="0"/>
              <a:pPr>
                <a:defRPr/>
              </a:pPr>
              <a:t>5</a:t>
            </a:fld>
            <a:endParaRPr lang="en-US"/>
          </a:p>
        </p:txBody>
      </p:sp>
    </p:spTree>
    <p:extLst>
      <p:ext uri="{BB962C8B-B14F-4D97-AF65-F5344CB8AC3E}">
        <p14:creationId xmlns:p14="http://schemas.microsoft.com/office/powerpoint/2010/main" val="432312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D5F3686-412E-4CD3-81E8-B7198CCEC5E0}" type="slidenum">
              <a:rPr lang="en-US" smtClean="0"/>
              <a:pPr>
                <a:defRPr/>
              </a:pPr>
              <a:t>9</a:t>
            </a:fld>
            <a:endParaRPr lang="en-US"/>
          </a:p>
        </p:txBody>
      </p:sp>
    </p:spTree>
    <p:extLst>
      <p:ext uri="{BB962C8B-B14F-4D97-AF65-F5344CB8AC3E}">
        <p14:creationId xmlns:p14="http://schemas.microsoft.com/office/powerpoint/2010/main" val="117505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D5F3686-412E-4CD3-81E8-B7198CCEC5E0}" type="slidenum">
              <a:rPr lang="en-US" smtClean="0"/>
              <a:pPr>
                <a:defRPr/>
              </a:pPr>
              <a:t>11</a:t>
            </a:fld>
            <a:endParaRPr lang="en-US"/>
          </a:p>
        </p:txBody>
      </p:sp>
    </p:spTree>
    <p:extLst>
      <p:ext uri="{BB962C8B-B14F-4D97-AF65-F5344CB8AC3E}">
        <p14:creationId xmlns:p14="http://schemas.microsoft.com/office/powerpoint/2010/main" val="215354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D5F3686-412E-4CD3-81E8-B7198CCEC5E0}" type="slidenum">
              <a:rPr lang="en-US" smtClean="0"/>
              <a:pPr>
                <a:defRPr/>
              </a:pPr>
              <a:t>13</a:t>
            </a:fld>
            <a:endParaRPr lang="en-US"/>
          </a:p>
        </p:txBody>
      </p:sp>
    </p:spTree>
    <p:extLst>
      <p:ext uri="{BB962C8B-B14F-4D97-AF65-F5344CB8AC3E}">
        <p14:creationId xmlns:p14="http://schemas.microsoft.com/office/powerpoint/2010/main" val="33390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D5F3686-412E-4CD3-81E8-B7198CCEC5E0}" type="slidenum">
              <a:rPr lang="en-US" smtClean="0"/>
              <a:pPr>
                <a:defRPr/>
              </a:pPr>
              <a:t>14</a:t>
            </a:fld>
            <a:endParaRPr lang="en-US"/>
          </a:p>
        </p:txBody>
      </p:sp>
    </p:spTree>
    <p:extLst>
      <p:ext uri="{BB962C8B-B14F-4D97-AF65-F5344CB8AC3E}">
        <p14:creationId xmlns:p14="http://schemas.microsoft.com/office/powerpoint/2010/main" val="193637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86025EE-7E76-4CE7-987D-792EBEE12F85}" type="datetimeFigureOut">
              <a:rPr lang="en-US" smtClean="0"/>
              <a:pPr/>
              <a:t>9/27/22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C9FD308-9196-4660-9041-DF11D5C1FA4B}"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41963818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6025EE-7E76-4CE7-987D-792EBEE12F85}" type="datetimeFigureOut">
              <a:rPr lang="en-US" smtClean="0">
                <a:solidFill>
                  <a:srgbClr val="775F55"/>
                </a:solidFill>
              </a:rPr>
              <a:pPr/>
              <a:t>9/27/22</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8C9FD308-9196-4660-9041-DF11D5C1FA4B}" type="slidenum">
              <a:rPr lang="en-US" smtClean="0"/>
              <a:pPr/>
              <a:t>‹#›</a:t>
            </a:fld>
            <a:endParaRPr lang="en-US"/>
          </a:p>
        </p:txBody>
      </p:sp>
    </p:spTree>
    <p:extLst>
      <p:ext uri="{BB962C8B-B14F-4D97-AF65-F5344CB8AC3E}">
        <p14:creationId xmlns:p14="http://schemas.microsoft.com/office/powerpoint/2010/main" val="223656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86025EE-7E76-4CE7-987D-792EBEE12F85}" type="datetimeFigureOut">
              <a:rPr lang="en-US" smtClean="0">
                <a:solidFill>
                  <a:srgbClr val="775F55"/>
                </a:solidFill>
              </a:rPr>
              <a:pPr/>
              <a:t>9/27/22</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8C9FD308-9196-4660-9041-DF11D5C1FA4B}" type="slidenum">
              <a:rPr lang="en-US" smtClean="0"/>
              <a:pPr/>
              <a:t>‹#›</a:t>
            </a:fld>
            <a:endParaRPr lang="en-US"/>
          </a:p>
        </p:txBody>
      </p:sp>
    </p:spTree>
    <p:extLst>
      <p:ext uri="{BB962C8B-B14F-4D97-AF65-F5344CB8AC3E}">
        <p14:creationId xmlns:p14="http://schemas.microsoft.com/office/powerpoint/2010/main" val="42276370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E563-E776-4E87-B987-A2684159A85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9045D37-3B85-43E4-97B8-3DE8037EA87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CBB5046-6908-47C2-93FA-96696097268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1C2BFFC-C4CE-4F24-A0D0-0A63E269CA9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91C7523-679A-4FAB-9D98-140026BAEB0D}"/>
              </a:ext>
            </a:extLst>
          </p:cNvPr>
          <p:cNvSpPr>
            <a:spLocks noGrp="1"/>
          </p:cNvSpPr>
          <p:nvPr>
            <p:ph type="sldNum" sz="quarter" idx="12"/>
          </p:nvPr>
        </p:nvSpPr>
        <p:spPr/>
        <p:txBody>
          <a:bodyPr/>
          <a:lstStyle/>
          <a:p>
            <a:pPr>
              <a:defRPr/>
            </a:pPr>
            <a:fld id="{91CEE997-DA01-4EBA-98CB-D723CA1AC11B}" type="slidenum">
              <a:rPr lang="en-US" smtClean="0"/>
              <a:pPr>
                <a:defRPr/>
              </a:pPr>
              <a:t>‹#›</a:t>
            </a:fld>
            <a:endParaRPr lang="en-US"/>
          </a:p>
        </p:txBody>
      </p:sp>
    </p:spTree>
    <p:extLst>
      <p:ext uri="{BB962C8B-B14F-4D97-AF65-F5344CB8AC3E}">
        <p14:creationId xmlns:p14="http://schemas.microsoft.com/office/powerpoint/2010/main" val="2300095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1E60-DF5B-4904-BC9C-ECBDA0CC54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53382A-ABDE-4934-975D-B4559684B2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F0D71-4743-48D4-9A4D-2C07CC6FEA5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C417919-8B80-4B61-83D3-EE6C236E237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FAA819C-7FE0-4073-8A61-436B4EDAED23}"/>
              </a:ext>
            </a:extLst>
          </p:cNvPr>
          <p:cNvSpPr>
            <a:spLocks noGrp="1"/>
          </p:cNvSpPr>
          <p:nvPr>
            <p:ph type="sldNum" sz="quarter" idx="12"/>
          </p:nvPr>
        </p:nvSpPr>
        <p:spPr/>
        <p:txBody>
          <a:bodyPr/>
          <a:lstStyle/>
          <a:p>
            <a:pPr>
              <a:defRPr/>
            </a:pPr>
            <a:fld id="{AFDAA973-A1FA-46C4-91FB-02FD1DEF231F}" type="slidenum">
              <a:rPr lang="en-US" smtClean="0"/>
              <a:pPr>
                <a:defRPr/>
              </a:pPr>
              <a:t>‹#›</a:t>
            </a:fld>
            <a:endParaRPr lang="en-US"/>
          </a:p>
        </p:txBody>
      </p:sp>
    </p:spTree>
    <p:extLst>
      <p:ext uri="{BB962C8B-B14F-4D97-AF65-F5344CB8AC3E}">
        <p14:creationId xmlns:p14="http://schemas.microsoft.com/office/powerpoint/2010/main" val="34831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7E3A-71EE-4024-869A-BFE5756C31B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A8DCCE0-3257-485B-AB1C-91D07DC9123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F5017F-462F-4A8A-AE11-5D27DAE5E8F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3FA0646-3927-47D3-BC23-82399DA9D56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47DD8BF-080B-4BE3-AD08-83604056EC78}"/>
              </a:ext>
            </a:extLst>
          </p:cNvPr>
          <p:cNvSpPr>
            <a:spLocks noGrp="1"/>
          </p:cNvSpPr>
          <p:nvPr>
            <p:ph type="sldNum" sz="quarter" idx="12"/>
          </p:nvPr>
        </p:nvSpPr>
        <p:spPr/>
        <p:txBody>
          <a:bodyPr/>
          <a:lstStyle/>
          <a:p>
            <a:pPr>
              <a:defRPr/>
            </a:pPr>
            <a:fld id="{2B56C31E-81A0-4CFC-A8F5-1CE8A5BBD7D7}" type="slidenum">
              <a:rPr lang="en-US" smtClean="0"/>
              <a:pPr>
                <a:defRPr/>
              </a:pPr>
              <a:t>‹#›</a:t>
            </a:fld>
            <a:endParaRPr lang="en-US"/>
          </a:p>
        </p:txBody>
      </p:sp>
    </p:spTree>
    <p:extLst>
      <p:ext uri="{BB962C8B-B14F-4D97-AF65-F5344CB8AC3E}">
        <p14:creationId xmlns:p14="http://schemas.microsoft.com/office/powerpoint/2010/main" val="3730236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E86D-8ACB-4B40-8BEE-ACA0215EE9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1152B-8AE6-45B6-8B57-341FF2662B6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2CDEF8-E467-4865-819D-F40B8A85A57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1FB2DE-94D2-410F-81A0-1BCD8FB31CD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504AE6F-A5BD-4672-B232-0F81B064ADF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8B27D8B-38A2-4DE6-AEA8-60BDD9EDC774}"/>
              </a:ext>
            </a:extLst>
          </p:cNvPr>
          <p:cNvSpPr>
            <a:spLocks noGrp="1"/>
          </p:cNvSpPr>
          <p:nvPr>
            <p:ph type="sldNum" sz="quarter" idx="12"/>
          </p:nvPr>
        </p:nvSpPr>
        <p:spPr/>
        <p:txBody>
          <a:bodyPr/>
          <a:lstStyle/>
          <a:p>
            <a:pPr>
              <a:defRPr/>
            </a:pPr>
            <a:fld id="{5DE2AE89-D335-4E24-B451-1B5779B75410}" type="slidenum">
              <a:rPr lang="en-US" smtClean="0"/>
              <a:pPr>
                <a:defRPr/>
              </a:pPr>
              <a:t>‹#›</a:t>
            </a:fld>
            <a:endParaRPr lang="en-US"/>
          </a:p>
        </p:txBody>
      </p:sp>
    </p:spTree>
    <p:extLst>
      <p:ext uri="{BB962C8B-B14F-4D97-AF65-F5344CB8AC3E}">
        <p14:creationId xmlns:p14="http://schemas.microsoft.com/office/powerpoint/2010/main" val="3905631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503-4F16-4FD8-9B79-C409422C754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DD97CD-4396-4D6C-9262-B7FE08ED8E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4B596-193B-42B4-911F-B1E31AF1753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B34BEB-BF20-4A99-93B1-38444D4E6E0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633A66-50E4-41A4-A0B4-EED1FCDA422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49C5A1-2ADD-4704-BC39-D4ADB3ED561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F2B7D21A-102C-446D-89D7-8359233A4F2E}"/>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3287C4D0-9193-497A-8473-E2FCF7A99C6E}"/>
              </a:ext>
            </a:extLst>
          </p:cNvPr>
          <p:cNvSpPr>
            <a:spLocks noGrp="1"/>
          </p:cNvSpPr>
          <p:nvPr>
            <p:ph type="sldNum" sz="quarter" idx="12"/>
          </p:nvPr>
        </p:nvSpPr>
        <p:spPr/>
        <p:txBody>
          <a:bodyPr/>
          <a:lstStyle/>
          <a:p>
            <a:pPr>
              <a:defRPr/>
            </a:pPr>
            <a:fld id="{613C4F00-73B8-4E2C-8A07-82CCBC529BC4}" type="slidenum">
              <a:rPr lang="en-US" smtClean="0"/>
              <a:pPr>
                <a:defRPr/>
              </a:pPr>
              <a:t>‹#›</a:t>
            </a:fld>
            <a:endParaRPr lang="en-US"/>
          </a:p>
        </p:txBody>
      </p:sp>
    </p:spTree>
    <p:extLst>
      <p:ext uri="{BB962C8B-B14F-4D97-AF65-F5344CB8AC3E}">
        <p14:creationId xmlns:p14="http://schemas.microsoft.com/office/powerpoint/2010/main" val="239573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B244-1D11-4E3B-AA23-6DC9B52BFE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28853-7401-417C-A903-EAF5A1F84EA1}"/>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08827B3-E9EB-4E10-B850-474C3259E1C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4854CF3B-B65A-45D6-917A-F61537CFC3D4}"/>
              </a:ext>
            </a:extLst>
          </p:cNvPr>
          <p:cNvSpPr>
            <a:spLocks noGrp="1"/>
          </p:cNvSpPr>
          <p:nvPr>
            <p:ph type="sldNum" sz="quarter" idx="12"/>
          </p:nvPr>
        </p:nvSpPr>
        <p:spPr/>
        <p:txBody>
          <a:bodyPr/>
          <a:lstStyle/>
          <a:p>
            <a:pPr>
              <a:defRPr/>
            </a:pPr>
            <a:fld id="{2410D538-D870-4076-84EE-20753A3E4344}" type="slidenum">
              <a:rPr lang="en-US" smtClean="0"/>
              <a:pPr>
                <a:defRPr/>
              </a:pPr>
              <a:t>‹#›</a:t>
            </a:fld>
            <a:endParaRPr lang="en-US"/>
          </a:p>
        </p:txBody>
      </p:sp>
    </p:spTree>
    <p:extLst>
      <p:ext uri="{BB962C8B-B14F-4D97-AF65-F5344CB8AC3E}">
        <p14:creationId xmlns:p14="http://schemas.microsoft.com/office/powerpoint/2010/main" val="341249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33A105-C6D2-4B41-A444-455CC104C750}"/>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B8A9EF0F-ADD9-4D42-A31D-378B9379D673}"/>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F337D05D-3DC4-47A9-AC30-F1004890E3F7}"/>
              </a:ext>
            </a:extLst>
          </p:cNvPr>
          <p:cNvSpPr>
            <a:spLocks noGrp="1"/>
          </p:cNvSpPr>
          <p:nvPr>
            <p:ph type="sldNum" sz="quarter" idx="12"/>
          </p:nvPr>
        </p:nvSpPr>
        <p:spPr/>
        <p:txBody>
          <a:bodyPr/>
          <a:lstStyle/>
          <a:p>
            <a:pPr>
              <a:defRPr/>
            </a:pPr>
            <a:fld id="{8F7D2CBF-8599-4CEB-B998-590CF866B45A}" type="slidenum">
              <a:rPr lang="en-US" smtClean="0"/>
              <a:pPr>
                <a:defRPr/>
              </a:pPr>
              <a:t>‹#›</a:t>
            </a:fld>
            <a:endParaRPr lang="en-US"/>
          </a:p>
        </p:txBody>
      </p:sp>
    </p:spTree>
    <p:extLst>
      <p:ext uri="{BB962C8B-B14F-4D97-AF65-F5344CB8AC3E}">
        <p14:creationId xmlns:p14="http://schemas.microsoft.com/office/powerpoint/2010/main" val="3753919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ECF0-892E-4115-A704-166E50FD826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2EA4691-D254-4DDF-80E1-7535FDD200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EBCCEF-327B-4D6A-BBF4-8DE69DB748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00BA12-6AFE-4A16-8104-DAC4E3310C75}"/>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207437A-DD6B-4B03-972C-63769E48274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836A3B4-621D-4769-A318-96F81A90DBBC}"/>
              </a:ext>
            </a:extLst>
          </p:cNvPr>
          <p:cNvSpPr>
            <a:spLocks noGrp="1"/>
          </p:cNvSpPr>
          <p:nvPr>
            <p:ph type="sldNum" sz="quarter" idx="12"/>
          </p:nvPr>
        </p:nvSpPr>
        <p:spPr/>
        <p:txBody>
          <a:bodyPr/>
          <a:lstStyle/>
          <a:p>
            <a:pPr>
              <a:defRPr/>
            </a:pPr>
            <a:fld id="{B50A0566-31D5-4BBA-880E-CD464F5159C6}" type="slidenum">
              <a:rPr lang="en-US" smtClean="0"/>
              <a:pPr>
                <a:defRPr/>
              </a:pPr>
              <a:t>‹#›</a:t>
            </a:fld>
            <a:endParaRPr lang="en-US"/>
          </a:p>
        </p:txBody>
      </p:sp>
    </p:spTree>
    <p:extLst>
      <p:ext uri="{BB962C8B-B14F-4D97-AF65-F5344CB8AC3E}">
        <p14:creationId xmlns:p14="http://schemas.microsoft.com/office/powerpoint/2010/main" val="405464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6025EE-7E76-4CE7-987D-792EBEE12F85}" type="datetimeFigureOut">
              <a:rPr lang="en-US" smtClean="0">
                <a:solidFill>
                  <a:srgbClr val="775F55"/>
                </a:solidFill>
              </a:rPr>
              <a:pPr/>
              <a:t>9/27/22</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C9FD308-9196-4660-9041-DF11D5C1FA4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8223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6869-40B4-4A33-931D-C83F1D8B86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5FAF913-B30E-45E5-AF3A-E7D35F07D14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3779D8D-776E-476F-A45A-A766495907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8975671-90ED-4231-B34E-DCA978822675}"/>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00E1B13-F839-4AFC-81BC-D54C60BE1DB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6E90E68-DFF6-4A94-A0C4-A3966ABFC211}"/>
              </a:ext>
            </a:extLst>
          </p:cNvPr>
          <p:cNvSpPr>
            <a:spLocks noGrp="1"/>
          </p:cNvSpPr>
          <p:nvPr>
            <p:ph type="sldNum" sz="quarter" idx="12"/>
          </p:nvPr>
        </p:nvSpPr>
        <p:spPr/>
        <p:txBody>
          <a:bodyPr/>
          <a:lstStyle/>
          <a:p>
            <a:pPr>
              <a:defRPr/>
            </a:pPr>
            <a:fld id="{E48D84FD-7C07-4E30-AAA7-F553747BE56E}" type="slidenum">
              <a:rPr lang="en-US" smtClean="0"/>
              <a:pPr>
                <a:defRPr/>
              </a:pPr>
              <a:t>‹#›</a:t>
            </a:fld>
            <a:endParaRPr lang="en-US"/>
          </a:p>
        </p:txBody>
      </p:sp>
    </p:spTree>
    <p:extLst>
      <p:ext uri="{BB962C8B-B14F-4D97-AF65-F5344CB8AC3E}">
        <p14:creationId xmlns:p14="http://schemas.microsoft.com/office/powerpoint/2010/main" val="175010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FDDA-2C7D-4DE9-990C-86C918D11F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E182B-BED7-44F0-B088-1D3D072079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0FD69-49AF-44DC-B0E6-9D038549D79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5A0774F-DD9E-4272-AA34-E5DA40C9361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0B4372D-0369-46F4-A2AF-78C995E6EF9A}"/>
              </a:ext>
            </a:extLst>
          </p:cNvPr>
          <p:cNvSpPr>
            <a:spLocks noGrp="1"/>
          </p:cNvSpPr>
          <p:nvPr>
            <p:ph type="sldNum" sz="quarter" idx="12"/>
          </p:nvPr>
        </p:nvSpPr>
        <p:spPr/>
        <p:txBody>
          <a:bodyPr/>
          <a:lstStyle/>
          <a:p>
            <a:pPr>
              <a:defRPr/>
            </a:pPr>
            <a:fld id="{38DF0F8D-0BD1-4980-890F-8540342CDB63}" type="slidenum">
              <a:rPr lang="en-US" smtClean="0"/>
              <a:pPr>
                <a:defRPr/>
              </a:pPr>
              <a:t>‹#›</a:t>
            </a:fld>
            <a:endParaRPr lang="en-US"/>
          </a:p>
        </p:txBody>
      </p:sp>
    </p:spTree>
    <p:extLst>
      <p:ext uri="{BB962C8B-B14F-4D97-AF65-F5344CB8AC3E}">
        <p14:creationId xmlns:p14="http://schemas.microsoft.com/office/powerpoint/2010/main" val="290212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F579A-DEAC-4945-9A35-44F3ABF80DA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4B02F2-EEF4-425C-B462-E83D9117F87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DCCFB-6B24-4E30-B386-7F82A00ED7B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020987F-F9F7-4BA7-8FF7-B879133A3E5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E10CF14-CB64-4872-8EA8-91EC93B99B3F}"/>
              </a:ext>
            </a:extLst>
          </p:cNvPr>
          <p:cNvSpPr>
            <a:spLocks noGrp="1"/>
          </p:cNvSpPr>
          <p:nvPr>
            <p:ph type="sldNum" sz="quarter" idx="12"/>
          </p:nvPr>
        </p:nvSpPr>
        <p:spPr/>
        <p:txBody>
          <a:bodyPr/>
          <a:lstStyle/>
          <a:p>
            <a:pPr>
              <a:defRPr/>
            </a:pPr>
            <a:fld id="{1BFF28FF-C052-4CF5-9E55-7F0E5D9D9633}" type="slidenum">
              <a:rPr lang="en-US" smtClean="0"/>
              <a:pPr>
                <a:defRPr/>
              </a:pPr>
              <a:t>‹#›</a:t>
            </a:fld>
            <a:endParaRPr lang="en-US"/>
          </a:p>
        </p:txBody>
      </p:sp>
    </p:spTree>
    <p:extLst>
      <p:ext uri="{BB962C8B-B14F-4D97-AF65-F5344CB8AC3E}">
        <p14:creationId xmlns:p14="http://schemas.microsoft.com/office/powerpoint/2010/main" val="239289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6025EE-7E76-4CE7-987D-792EBEE12F85}" type="datetimeFigureOut">
              <a:rPr lang="en-US" smtClean="0">
                <a:solidFill>
                  <a:srgbClr val="775F55"/>
                </a:solidFill>
              </a:rPr>
              <a:pPr/>
              <a:t>9/27/22</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C9FD308-9196-4660-9041-DF11D5C1FA4B}"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2153859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6025EE-7E76-4CE7-987D-792EBEE12F85}" type="datetimeFigureOut">
              <a:rPr lang="en-US" smtClean="0">
                <a:solidFill>
                  <a:srgbClr val="775F55"/>
                </a:solidFill>
              </a:rPr>
              <a:pPr/>
              <a:t>9/27/22</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8C9FD308-9196-4660-9041-DF11D5C1FA4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9074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6025EE-7E76-4CE7-987D-792EBEE12F85}" type="datetimeFigureOut">
              <a:rPr lang="en-US" smtClean="0">
                <a:solidFill>
                  <a:srgbClr val="775F55"/>
                </a:solidFill>
              </a:rPr>
              <a:pPr/>
              <a:t>9/27/22</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8C9FD308-9196-4660-9041-DF11D5C1FA4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17623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6025EE-7E76-4CE7-987D-792EBEE12F85}" type="datetimeFigureOut">
              <a:rPr lang="en-US" smtClean="0">
                <a:solidFill>
                  <a:srgbClr val="775F55"/>
                </a:solidFill>
              </a:rPr>
              <a:pPr/>
              <a:t>9/27/22</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C9FD308-9196-4660-9041-DF11D5C1FA4B}" type="slidenum">
              <a:rPr lang="en-US" smtClean="0"/>
              <a:pPr/>
              <a:t>‹#›</a:t>
            </a:fld>
            <a:endParaRPr lang="en-US"/>
          </a:p>
        </p:txBody>
      </p:sp>
    </p:spTree>
    <p:extLst>
      <p:ext uri="{BB962C8B-B14F-4D97-AF65-F5344CB8AC3E}">
        <p14:creationId xmlns:p14="http://schemas.microsoft.com/office/powerpoint/2010/main" val="161162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025EE-7E76-4CE7-987D-792EBEE12F85}" type="datetimeFigureOut">
              <a:rPr lang="en-US" smtClean="0">
                <a:solidFill>
                  <a:srgbClr val="775F55"/>
                </a:solidFill>
              </a:rPr>
              <a:pPr/>
              <a:t>9/27/22</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C9FD308-9196-4660-9041-DF11D5C1FA4B}"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70792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6025EE-7E76-4CE7-987D-792EBEE12F85}" type="datetimeFigureOut">
              <a:rPr lang="en-US" smtClean="0">
                <a:solidFill>
                  <a:srgbClr val="775F55"/>
                </a:solidFill>
              </a:rPr>
              <a:pPr/>
              <a:t>9/27/22</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C9FD308-9196-4660-9041-DF11D5C1FA4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0330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F86025EE-7E76-4CE7-987D-792EBEE12F85}" type="datetimeFigureOut">
              <a:rPr lang="en-US" smtClean="0">
                <a:solidFill>
                  <a:srgbClr val="775F55"/>
                </a:solidFill>
              </a:rPr>
              <a:pPr/>
              <a:t>9/27/22</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C9FD308-9196-4660-9041-DF11D5C1FA4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014976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F86025EE-7E76-4CE7-987D-792EBEE12F85}" type="datetimeFigureOut">
              <a:rPr lang="en-US" smtClean="0">
                <a:solidFill>
                  <a:srgbClr val="775F55"/>
                </a:solidFill>
                <a:latin typeface="Tw Cen MT"/>
                <a:cs typeface="Arial" charset="0"/>
              </a:rPr>
              <a:pPr fontAlgn="auto">
                <a:spcBef>
                  <a:spcPts val="0"/>
                </a:spcBef>
                <a:spcAft>
                  <a:spcPts val="0"/>
                </a:spcAft>
              </a:pPr>
              <a:t>9/27/22</a:t>
            </a:fld>
            <a:endParaRPr lang="en-US">
              <a:solidFill>
                <a:srgbClr val="775F55"/>
              </a:solidFill>
              <a:latin typeface="Tw Cen MT"/>
              <a:cs typeface="Arial" charset="0"/>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775F55"/>
              </a:solidFill>
              <a:latin typeface="Tw Cen MT"/>
              <a:cs typeface="Arial" charset="0"/>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8C9FD308-9196-4660-9041-DF11D5C1FA4B}" type="slidenum">
              <a:rPr lang="en-US" smtClean="0">
                <a:latin typeface="Tw Cen MT"/>
                <a:cs typeface="Arial" charset="0"/>
              </a:rPr>
              <a:pPr fontAlgn="auto">
                <a:spcBef>
                  <a:spcPts val="0"/>
                </a:spcBef>
                <a:spcAft>
                  <a:spcPts val="0"/>
                </a:spcAft>
              </a:pPr>
              <a:t>‹#›</a:t>
            </a:fld>
            <a:endParaRPr lang="en-US">
              <a:latin typeface="Tw Cen MT"/>
              <a:cs typeface="Arial" charset="0"/>
            </a:endParaRPr>
          </a:p>
        </p:txBody>
      </p:sp>
    </p:spTree>
    <p:extLst>
      <p:ext uri="{BB962C8B-B14F-4D97-AF65-F5344CB8AC3E}">
        <p14:creationId xmlns:p14="http://schemas.microsoft.com/office/powerpoint/2010/main" val="955825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1353E-3E95-4276-82A8-757E0E895B5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E339CA-02E3-4817-BB76-5467BB1EC3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1AFD7-7C31-4DEB-8DAF-20137E18B2D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07E854F0-7973-4F40-AC89-0778A620666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7A9A66D-490C-4BAC-93C9-686CFB57B34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6011546-CED2-432F-A3C1-CE6C14ED643A}" type="slidenum">
              <a:rPr lang="en-US" smtClean="0"/>
              <a:pPr>
                <a:defRPr/>
              </a:pPr>
              <a:t>‹#›</a:t>
            </a:fld>
            <a:endParaRPr lang="en-US"/>
          </a:p>
        </p:txBody>
      </p:sp>
    </p:spTree>
    <p:extLst>
      <p:ext uri="{BB962C8B-B14F-4D97-AF65-F5344CB8AC3E}">
        <p14:creationId xmlns:p14="http://schemas.microsoft.com/office/powerpoint/2010/main" val="10635284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knicolet@purdue.edu" TargetMode="External"/><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540B-C0DD-4A14-AABD-D3C3B0459F4C}"/>
              </a:ext>
            </a:extLst>
          </p:cNvPr>
          <p:cNvSpPr>
            <a:spLocks noGrp="1"/>
          </p:cNvSpPr>
          <p:nvPr>
            <p:ph type="ctrTitle"/>
          </p:nvPr>
        </p:nvSpPr>
        <p:spPr/>
        <p:txBody>
          <a:bodyPr/>
          <a:lstStyle/>
          <a:p>
            <a:r>
              <a:rPr lang="en-US" dirty="0"/>
              <a:t>Reaching and Engaging Farm Workers</a:t>
            </a:r>
          </a:p>
        </p:txBody>
      </p:sp>
      <p:sp>
        <p:nvSpPr>
          <p:cNvPr id="3" name="Subtitle 2">
            <a:extLst>
              <a:ext uri="{FF2B5EF4-FFF2-40B4-BE49-F238E27FC236}">
                <a16:creationId xmlns:a16="http://schemas.microsoft.com/office/drawing/2014/main" id="{A9E1FB29-AF02-4063-8DCD-1F44E3B442F1}"/>
              </a:ext>
            </a:extLst>
          </p:cNvPr>
          <p:cNvSpPr>
            <a:spLocks noGrp="1"/>
          </p:cNvSpPr>
          <p:nvPr>
            <p:ph type="subTitle" idx="1"/>
          </p:nvPr>
        </p:nvSpPr>
        <p:spPr/>
        <p:txBody>
          <a:bodyPr/>
          <a:lstStyle/>
          <a:p>
            <a:r>
              <a:rPr lang="en-US" dirty="0"/>
              <a:t>Kimber J. Nicoletti-Martinez</a:t>
            </a:r>
          </a:p>
          <a:p>
            <a:r>
              <a:rPr lang="en-US" dirty="0" err="1"/>
              <a:t>AgrAbility</a:t>
            </a:r>
            <a:r>
              <a:rPr lang="en-US" dirty="0"/>
              <a:t> Latino Farm Worker Outreach Coordinator</a:t>
            </a:r>
          </a:p>
          <a:p>
            <a:r>
              <a:rPr lang="en-US" dirty="0"/>
              <a:t>National </a:t>
            </a:r>
            <a:r>
              <a:rPr lang="en-US" dirty="0" err="1"/>
              <a:t>AgrAbility</a:t>
            </a:r>
            <a:r>
              <a:rPr lang="en-US" dirty="0"/>
              <a:t> Project</a:t>
            </a:r>
          </a:p>
          <a:p>
            <a:r>
              <a:rPr lang="en-US" dirty="0"/>
              <a:t>Purdue University</a:t>
            </a:r>
          </a:p>
        </p:txBody>
      </p:sp>
      <p:pic>
        <p:nvPicPr>
          <p:cNvPr id="5" name="Picture 4" descr="AgrAbility logo that says &quot;Cultivating accessible agriculture&quot;.">
            <a:extLst>
              <a:ext uri="{FF2B5EF4-FFF2-40B4-BE49-F238E27FC236}">
                <a16:creationId xmlns:a16="http://schemas.microsoft.com/office/drawing/2014/main" id="{D865B3DA-892B-43A6-AF69-E614BF9D7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39558"/>
            <a:ext cx="3962400" cy="1371935"/>
          </a:xfrm>
          <a:prstGeom prst="rect">
            <a:avLst/>
          </a:prstGeom>
        </p:spPr>
      </p:pic>
    </p:spTree>
    <p:extLst>
      <p:ext uri="{BB962C8B-B14F-4D97-AF65-F5344CB8AC3E}">
        <p14:creationId xmlns:p14="http://schemas.microsoft.com/office/powerpoint/2010/main" val="244700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60759" y="3752849"/>
            <a:ext cx="2468166" cy="2452687"/>
          </a:xfrm>
        </p:spPr>
        <p:txBody>
          <a:bodyPr anchor="ctr">
            <a:normAutofit/>
          </a:bodyPr>
          <a:lstStyle/>
          <a:p>
            <a:pPr eaLnBrk="1" hangingPunct="1">
              <a:spcBef>
                <a:spcPct val="50000"/>
              </a:spcBef>
            </a:pPr>
            <a:r>
              <a:rPr lang="en-US" sz="3100" b="1" dirty="0"/>
              <a:t>Outreach and Education</a:t>
            </a:r>
            <a:br>
              <a:rPr lang="en-US" sz="3100" b="1" dirty="0"/>
            </a:br>
            <a:br>
              <a:rPr lang="en-US" sz="3100" b="1" dirty="0"/>
            </a:br>
            <a:endParaRPr lang="en-US" sz="3100" b="1" dirty="0"/>
          </a:p>
        </p:txBody>
      </p:sp>
      <p:pic>
        <p:nvPicPr>
          <p:cNvPr id="9220" name="Picture 4" descr="Black and white photo of multiple farm workers working in the field with heavy farm equipment."/>
          <p:cNvPicPr>
            <a:picLocks noChangeAspect="1" noChangeArrowheads="1"/>
          </p:cNvPicPr>
          <p:nvPr/>
        </p:nvPicPr>
        <p:blipFill rotWithShape="1">
          <a:blip r:embed="rId2">
            <a:extLst>
              <a:ext uri="{28A0092B-C50C-407E-A947-70E740481C1C}">
                <a14:useLocalDpi xmlns:a14="http://schemas.microsoft.com/office/drawing/2010/main" val="0"/>
              </a:ext>
            </a:extLst>
          </a:blip>
          <a:srcRect t="11796" b="23536"/>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idx="1"/>
          </p:nvPr>
        </p:nvSpPr>
        <p:spPr>
          <a:xfrm>
            <a:off x="3167986" y="3752850"/>
            <a:ext cx="5614060" cy="2452687"/>
          </a:xfrm>
        </p:spPr>
        <p:txBody>
          <a:bodyPr anchor="ctr">
            <a:normAutofit/>
          </a:bodyPr>
          <a:lstStyle/>
          <a:p>
            <a:pPr eaLnBrk="1" hangingPunct="1"/>
            <a:r>
              <a:rPr lang="en-US" sz="1600" dirty="0"/>
              <a:t>Centering outreach around the family and community</a:t>
            </a:r>
          </a:p>
          <a:p>
            <a:pPr eaLnBrk="1" hangingPunct="1"/>
            <a:r>
              <a:rPr lang="en-US" sz="1600" dirty="0"/>
              <a:t>Identify community leaders</a:t>
            </a:r>
          </a:p>
          <a:p>
            <a:pPr eaLnBrk="1" hangingPunct="1"/>
            <a:r>
              <a:rPr lang="en-US" sz="1600" dirty="0"/>
              <a:t>Create community-specific educational opportunities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47D4B-FEBA-4723-AA8C-D6AED440B414}"/>
              </a:ext>
            </a:extLst>
          </p:cNvPr>
          <p:cNvSpPr>
            <a:spLocks noGrp="1"/>
          </p:cNvSpPr>
          <p:nvPr>
            <p:ph type="title"/>
          </p:nvPr>
        </p:nvSpPr>
        <p:spPr>
          <a:xfrm>
            <a:off x="704850" y="-1447800"/>
            <a:ext cx="7886700" cy="1325563"/>
          </a:xfrm>
        </p:spPr>
        <p:txBody>
          <a:bodyPr/>
          <a:lstStyle/>
          <a:p>
            <a:r>
              <a:rPr lang="en-US" dirty="0"/>
              <a:t>The importance of Education</a:t>
            </a:r>
          </a:p>
        </p:txBody>
      </p:sp>
      <p:pic>
        <p:nvPicPr>
          <p:cNvPr id="295940" name="Picture 4" descr="Image of a Latino man with long hair in a ponytail and glasses standing and talking animatedly to a group of other Latino farm workers. They sit in white fold-up chairs in a circle in a meeting room."/>
          <p:cNvPicPr>
            <a:picLocks noGrp="1" noChangeAspect="1" noChangeArrowheads="1"/>
          </p:cNvPicPr>
          <p:nvPr>
            <p:ph idx="1"/>
          </p:nvPr>
        </p:nvPicPr>
        <p:blipFill>
          <a:blip r:embed="rId3" cstate="print"/>
          <a:srcRect/>
          <a:stretch>
            <a:fillRect/>
          </a:stretch>
        </p:blipFill>
        <p:spPr>
          <a:xfrm>
            <a:off x="457200" y="762000"/>
            <a:ext cx="8382000" cy="5638800"/>
          </a:xfrm>
          <a:noFill/>
          <a:ln/>
        </p:spPr>
      </p:pic>
    </p:spTree>
    <p:extLst>
      <p:ext uri="{BB962C8B-B14F-4D97-AF65-F5344CB8AC3E}">
        <p14:creationId xmlns:p14="http://schemas.microsoft.com/office/powerpoint/2010/main" val="35712498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3" name="Picture 3" descr="Image of farm workers in long sleeve shirts with gloves and hats on sorting through strawberrie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9177" t="3612" r="1" b="985"/>
          <a:stretch/>
        </p:blipFill>
        <p:spPr>
          <a:xfrm>
            <a:off x="20" y="10"/>
            <a:ext cx="6501364" cy="6857990"/>
          </a:xfrm>
          <a:prstGeom prst="rect">
            <a:avLst/>
          </a:prstGeom>
          <a:noFill/>
        </p:spPr>
      </p:pic>
      <p:sp>
        <p:nvSpPr>
          <p:cNvPr id="10251" name="Rectangle 10250">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26549" y="0"/>
            <a:ext cx="731745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Rectangle 2"/>
          <p:cNvSpPr>
            <a:spLocks noGrp="1" noChangeArrowheads="1"/>
          </p:cNvSpPr>
          <p:nvPr>
            <p:ph type="title"/>
          </p:nvPr>
        </p:nvSpPr>
        <p:spPr>
          <a:xfrm>
            <a:off x="6277852" y="1161288"/>
            <a:ext cx="2578608" cy="1124712"/>
          </a:xfrm>
        </p:spPr>
        <p:txBody>
          <a:bodyPr vert="horz" lIns="91440" tIns="45720" rIns="91440" bIns="45720" rtlCol="0" anchor="b">
            <a:normAutofit/>
          </a:bodyPr>
          <a:lstStyle/>
          <a:p>
            <a:pPr defTabSz="914400"/>
            <a:r>
              <a:rPr lang="en-US" sz="2400" dirty="0"/>
              <a:t>Actions we can take</a:t>
            </a:r>
          </a:p>
        </p:txBody>
      </p:sp>
      <p:sp>
        <p:nvSpPr>
          <p:cNvPr id="10253" name="Rectangle 1025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06356"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255" name="Rectangle 1025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63" y="2443480"/>
            <a:ext cx="2414016"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4" name="TextBox 5"/>
          <p:cNvSpPr txBox="1">
            <a:spLocks noChangeArrowheads="1"/>
          </p:cNvSpPr>
          <p:nvPr/>
        </p:nvSpPr>
        <p:spPr bwMode="auto">
          <a:xfrm>
            <a:off x="6277852" y="2718054"/>
            <a:ext cx="2579180" cy="32072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228600" eaLnBrk="1" hangingPunct="1">
              <a:lnSpc>
                <a:spcPct val="90000"/>
              </a:lnSpc>
              <a:spcAft>
                <a:spcPts val="600"/>
              </a:spcAft>
              <a:buFont typeface="Arial" panose="020B0604020202020204" pitchFamily="34" charset="0"/>
              <a:buChar char="•"/>
            </a:pPr>
            <a:r>
              <a:rPr lang="en-US" sz="2400" dirty="0">
                <a:latin typeface="+mn-lt"/>
              </a:rPr>
              <a:t>Engaging the Community</a:t>
            </a:r>
          </a:p>
          <a:p>
            <a:pPr indent="-228600" eaLnBrk="1" hangingPunct="1">
              <a:lnSpc>
                <a:spcPct val="90000"/>
              </a:lnSpc>
              <a:spcAft>
                <a:spcPts val="600"/>
              </a:spcAft>
              <a:buFont typeface="Arial" panose="020B0604020202020204" pitchFamily="34" charset="0"/>
              <a:buChar char="•"/>
            </a:pPr>
            <a:r>
              <a:rPr lang="en-US" sz="2400" dirty="0">
                <a:latin typeface="+mn-lt"/>
              </a:rPr>
              <a:t>Learn more about community needs</a:t>
            </a:r>
          </a:p>
          <a:p>
            <a:pPr indent="-228600" eaLnBrk="1" hangingPunct="1">
              <a:lnSpc>
                <a:spcPct val="90000"/>
              </a:lnSpc>
              <a:spcAft>
                <a:spcPts val="600"/>
              </a:spcAft>
              <a:buFont typeface="Arial" panose="020B0604020202020204" pitchFamily="34" charset="0"/>
              <a:buChar char="•"/>
            </a:pPr>
            <a:r>
              <a:rPr lang="en-US" sz="2400" dirty="0">
                <a:latin typeface="+mn-lt"/>
              </a:rPr>
              <a:t>Adapt our approach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Developing Rapport</a:t>
            </a:r>
          </a:p>
        </p:txBody>
      </p:sp>
      <p:pic>
        <p:nvPicPr>
          <p:cNvPr id="2" name="Picture 1" descr="Group of teens standing in front of a cross in a church meeting room smiling for the camera with a speaker who came in to talk to th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5625"/>
            <a:ext cx="6172200" cy="36607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12" name="Rectangle 12311">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Black and white image of farm workers working in the field. The image shows a couple of farm workers with wheel barrows. This image is the background for this entire slide of the PowerPoin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675" r="2326" b="2"/>
          <a:stretch/>
        </p:blipFill>
        <p:spPr bwMode="auto">
          <a:xfrm>
            <a:off x="20" y="10"/>
            <a:ext cx="9143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title"/>
          </p:nvPr>
        </p:nvSpPr>
        <p:spPr>
          <a:xfrm>
            <a:off x="4351281" y="3159719"/>
            <a:ext cx="4164068" cy="1336081"/>
          </a:xfrm>
        </p:spPr>
        <p:txBody>
          <a:bodyPr vert="horz" lIns="91440" tIns="45720" rIns="91440" bIns="45720" rtlCol="0" anchor="b">
            <a:normAutofit fontScale="90000"/>
          </a:bodyPr>
          <a:lstStyle/>
          <a:p>
            <a:pPr defTabSz="914400"/>
            <a:r>
              <a:rPr lang="en-US" sz="4100" b="1" dirty="0"/>
              <a:t>Culturally affirming outreach events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290"/>
                                        </p:tgtEl>
                                        <p:attrNameLst>
                                          <p:attrName>style.visibility</p:attrName>
                                        </p:attrNameLst>
                                      </p:cBhvr>
                                      <p:to>
                                        <p:strVal val="visible"/>
                                      </p:to>
                                    </p:set>
                                    <p:animEffect transition="in" filter="fade">
                                      <p:cBhvr>
                                        <p:cTn id="7" dur="7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77" y="914400"/>
            <a:ext cx="2743200" cy="2887579"/>
          </a:xfrm>
        </p:spPr>
        <p:txBody>
          <a:bodyPr vert="horz" lIns="91440" tIns="45720" rIns="91440" bIns="45720" rtlCol="0" anchor="b">
            <a:normAutofit/>
          </a:bodyPr>
          <a:lstStyle/>
          <a:p>
            <a:pPr algn="ctr" defTabSz="914400"/>
            <a:r>
              <a:rPr lang="en-US" sz="4200" kern="1200" dirty="0">
                <a:solidFill>
                  <a:srgbClr val="FFFFFF"/>
                </a:solidFill>
                <a:latin typeface="+mj-lt"/>
                <a:ea typeface="+mj-ea"/>
                <a:cs typeface="+mj-cs"/>
              </a:rPr>
              <a:t>Questions</a:t>
            </a:r>
          </a:p>
        </p:txBody>
      </p:sp>
      <p:cxnSp>
        <p:nvCxnSpPr>
          <p:cNvPr id="16" name="Straight Connector 1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Image of a father. He is wearing a white tank top, jeans, and backwards black and white baseball cap. He is holding his infant daughter while his toddler son reads a book and looks over at him. They are sitting on the steps to the entrance of their home."/>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51" r="-1" b="2074"/>
          <a:stretch/>
        </p:blipFill>
        <p:spPr>
          <a:xfrm>
            <a:off x="4062817" y="492573"/>
            <a:ext cx="4520257" cy="5880796"/>
          </a:xfrm>
          <a:prstGeom prst="rect">
            <a:avLst/>
          </a:prstGeom>
        </p:spPr>
      </p:pic>
    </p:spTree>
    <p:extLst>
      <p:ext uri="{BB962C8B-B14F-4D97-AF65-F5344CB8AC3E}">
        <p14:creationId xmlns:p14="http://schemas.microsoft.com/office/powerpoint/2010/main" val="26797329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9" name="Rectangle 1332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314" name="Rectangle 2"/>
          <p:cNvSpPr>
            <a:spLocks noGrp="1" noChangeArrowheads="1"/>
          </p:cNvSpPr>
          <p:nvPr>
            <p:ph type="title"/>
          </p:nvPr>
        </p:nvSpPr>
        <p:spPr>
          <a:xfrm>
            <a:off x="628650" y="3998018"/>
            <a:ext cx="2986391" cy="2216513"/>
          </a:xfrm>
        </p:spPr>
        <p:txBody>
          <a:bodyPr>
            <a:normAutofit/>
          </a:bodyPr>
          <a:lstStyle/>
          <a:p>
            <a:pPr eaLnBrk="1" hangingPunct="1"/>
            <a:r>
              <a:rPr lang="en-US" dirty="0"/>
              <a:t>Speaker Contact Information</a:t>
            </a:r>
          </a:p>
        </p:txBody>
      </p:sp>
      <p:sp>
        <p:nvSpPr>
          <p:cNvPr id="13331" name="Arc 1333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164896" y="3712762"/>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AgrAbility logo that says &quot;cultivating accessible agriculture&quot;.">
            <a:extLst>
              <a:ext uri="{FF2B5EF4-FFF2-40B4-BE49-F238E27FC236}">
                <a16:creationId xmlns:a16="http://schemas.microsoft.com/office/drawing/2014/main" id="{F75735F1-CC4E-47DD-8ACD-C98ECF429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35" y="1041662"/>
            <a:ext cx="8154129" cy="2283156"/>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13315" name="Rectangle 3"/>
          <p:cNvSpPr>
            <a:spLocks noGrp="1" noChangeArrowheads="1"/>
          </p:cNvSpPr>
          <p:nvPr>
            <p:ph idx="1"/>
          </p:nvPr>
        </p:nvSpPr>
        <p:spPr>
          <a:xfrm>
            <a:off x="3728126" y="3998019"/>
            <a:ext cx="4787224" cy="2216512"/>
          </a:xfrm>
        </p:spPr>
        <p:txBody>
          <a:bodyPr>
            <a:normAutofit/>
          </a:bodyPr>
          <a:lstStyle/>
          <a:p>
            <a:pPr eaLnBrk="1" hangingPunct="1">
              <a:buFontTx/>
              <a:buNone/>
            </a:pPr>
            <a:endParaRPr lang="en-US" sz="1600"/>
          </a:p>
          <a:p>
            <a:pPr eaLnBrk="1" hangingPunct="1">
              <a:buFontTx/>
              <a:buNone/>
            </a:pPr>
            <a:r>
              <a:rPr lang="en-US" sz="1600"/>
              <a:t>Kimber J. Nicoletti-Martinez, LCSW</a:t>
            </a:r>
          </a:p>
          <a:p>
            <a:pPr eaLnBrk="1" hangingPunct="1">
              <a:buFontTx/>
              <a:buNone/>
            </a:pPr>
            <a:r>
              <a:rPr lang="en-US" sz="1600" err="1"/>
              <a:t>AgrAbility</a:t>
            </a:r>
            <a:endParaRPr lang="en-US" sz="1600"/>
          </a:p>
          <a:p>
            <a:pPr eaLnBrk="1" hangingPunct="1">
              <a:buFontTx/>
              <a:buNone/>
            </a:pPr>
            <a:r>
              <a:rPr lang="en-US" sz="1600"/>
              <a:t>915 W. State Street</a:t>
            </a:r>
          </a:p>
          <a:p>
            <a:pPr eaLnBrk="1" hangingPunct="1">
              <a:buFontTx/>
              <a:buNone/>
            </a:pPr>
            <a:r>
              <a:rPr lang="en-US" sz="1600"/>
              <a:t>West Lafayette, IN 47907</a:t>
            </a:r>
            <a:br>
              <a:rPr lang="en-US" sz="1600"/>
            </a:br>
            <a:r>
              <a:rPr lang="en-US" sz="1600"/>
              <a:t>765-496-3492</a:t>
            </a:r>
          </a:p>
          <a:p>
            <a:pPr eaLnBrk="1" hangingPunct="1">
              <a:buFontTx/>
              <a:buNone/>
            </a:pPr>
            <a:r>
              <a:rPr lang="en-US" sz="1600">
                <a:hlinkClick r:id="rId3"/>
              </a:rPr>
              <a:t>knicolet@purdue.edu</a:t>
            </a:r>
            <a:endParaRPr lang="en-US" sz="1600"/>
          </a:p>
          <a:p>
            <a:pPr eaLnBrk="1" hangingPunct="1">
              <a:buFontTx/>
              <a:buNone/>
            </a:pPr>
            <a:endParaRPr lang="en-US" sz="1600"/>
          </a:p>
          <a:p>
            <a:pPr eaLnBrk="1" hangingPunct="1">
              <a:buFontTx/>
              <a:buNone/>
            </a:pPr>
            <a:endParaRPr lang="en-US"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219200"/>
            <a:ext cx="7648121" cy="1099457"/>
          </a:xfrm>
        </p:spPr>
        <p:txBody>
          <a:bodyPr>
            <a:normAutofit/>
          </a:bodyPr>
          <a:lstStyle/>
          <a:p>
            <a:r>
              <a:rPr lang="en-US" dirty="0"/>
              <a:t> </a:t>
            </a:r>
            <a:r>
              <a:rPr lang="en-US" dirty="0" err="1"/>
              <a:t>AgrAbility</a:t>
            </a:r>
            <a:r>
              <a:rPr lang="en-US" dirty="0"/>
              <a:t>: Cultivating Accessible</a:t>
            </a:r>
            <a:r>
              <a:rPr lang="en-US" baseline="0" dirty="0"/>
              <a:t> Agriculture</a:t>
            </a:r>
            <a:endParaRPr lang="en-US" dirty="0"/>
          </a:p>
        </p:txBody>
      </p:sp>
      <p:graphicFrame>
        <p:nvGraphicFramePr>
          <p:cNvPr id="5" name="Content Placeholder 2" descr="Several similar programs prior to establishment of AgrAbility at federal level. AgrAbility begin through the 1990 Farm Bill with funding starting in 1991. In 1991 there were 8 funded state regional AgrAbility projects (SRAPS). Also f 2022 there are 21 SRAPs and several previously-funded affiliate projects. One National AgrAbility Project (NAP) supports the SRAPs.">
            <a:extLst>
              <a:ext uri="{FF2B5EF4-FFF2-40B4-BE49-F238E27FC236}">
                <a16:creationId xmlns:a16="http://schemas.microsoft.com/office/drawing/2014/main" id="{F864B804-4BEE-44C6-23B5-42D16F7CE252}"/>
              </a:ext>
            </a:extLst>
          </p:cNvPr>
          <p:cNvGraphicFramePr>
            <a:graphicFrameLocks noGrp="1"/>
          </p:cNvGraphicFramePr>
          <p:nvPr>
            <p:ph idx="1"/>
            <p:extLst>
              <p:ext uri="{D42A27DB-BD31-4B8C-83A1-F6EECF244321}">
                <p14:modId xmlns:p14="http://schemas.microsoft.com/office/powerpoint/2010/main" val="2001076983"/>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grAbility logo that says &quot;cultivating accessible agriculture&quot;.">
            <a:extLst>
              <a:ext uri="{FF2B5EF4-FFF2-40B4-BE49-F238E27FC236}">
                <a16:creationId xmlns:a16="http://schemas.microsoft.com/office/drawing/2014/main" id="{CC21AC7D-D9B8-47F4-83D7-7852B2F714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3200" y="339558"/>
            <a:ext cx="3962400" cy="13719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BFC3-B67B-444C-A379-8B13267FC5E8}"/>
              </a:ext>
            </a:extLst>
          </p:cNvPr>
          <p:cNvSpPr>
            <a:spLocks noGrp="1"/>
          </p:cNvSpPr>
          <p:nvPr>
            <p:ph type="title"/>
          </p:nvPr>
        </p:nvSpPr>
        <p:spPr/>
        <p:txBody>
          <a:bodyPr/>
          <a:lstStyle/>
          <a:p>
            <a:r>
              <a:rPr lang="en-US" dirty="0"/>
              <a:t>Who are farm workers? </a:t>
            </a:r>
          </a:p>
        </p:txBody>
      </p:sp>
      <p:pic>
        <p:nvPicPr>
          <p:cNvPr id="5" name="Content Placeholder 4" descr="A group of farm workers working in a field processing crops with a heavy duty piece of farm equipment.">
            <a:extLst>
              <a:ext uri="{FF2B5EF4-FFF2-40B4-BE49-F238E27FC236}">
                <a16:creationId xmlns:a16="http://schemas.microsoft.com/office/drawing/2014/main" id="{E75CA3D8-6D3E-47B9-8597-FFF12D7A535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699" y="1825625"/>
            <a:ext cx="5714702" cy="3279775"/>
          </a:xfrm>
        </p:spPr>
      </p:pic>
    </p:spTree>
    <p:extLst>
      <p:ext uri="{BB962C8B-B14F-4D97-AF65-F5344CB8AC3E}">
        <p14:creationId xmlns:p14="http://schemas.microsoft.com/office/powerpoint/2010/main" val="414249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know about Farm Workers?</a:t>
            </a:r>
          </a:p>
        </p:txBody>
      </p:sp>
      <p:pic>
        <p:nvPicPr>
          <p:cNvPr id="4" name="Content Placeholder 6" descr="A candid photo of farm worker women sitting in a circle while eating lunch in a classroom sett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rot="5400000">
            <a:off x="2562621" y="1524135"/>
            <a:ext cx="3505200" cy="3906043"/>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4975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5B35A6-E37F-3816-D60C-258F7239ED7A}"/>
              </a:ext>
            </a:extLst>
          </p:cNvPr>
          <p:cNvSpPr>
            <a:spLocks noGrp="1"/>
          </p:cNvSpPr>
          <p:nvPr>
            <p:ph type="title"/>
          </p:nvPr>
        </p:nvSpPr>
        <p:spPr>
          <a:xfrm>
            <a:off x="628650" y="-1394620"/>
            <a:ext cx="7886700" cy="1325563"/>
          </a:xfrm>
        </p:spPr>
        <p:txBody>
          <a:bodyPr/>
          <a:lstStyle/>
          <a:p>
            <a:r>
              <a:rPr lang="en-US" dirty="0"/>
              <a:t>Potential</a:t>
            </a:r>
            <a:r>
              <a:rPr lang="en-US" baseline="0" dirty="0"/>
              <a:t> Obstacles</a:t>
            </a:r>
            <a:endParaRPr lang="en-US" dirty="0"/>
          </a:p>
        </p:txBody>
      </p:sp>
      <p:pic>
        <p:nvPicPr>
          <p:cNvPr id="9218" name="Picture 3" descr="Black and white photo of two large buses with farm worker men standing in front of and around the buse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85800" y="166449"/>
            <a:ext cx="7696200" cy="3657600"/>
          </a:xfrm>
          <a:noFill/>
        </p:spPr>
      </p:pic>
      <p:sp>
        <p:nvSpPr>
          <p:cNvPr id="9219" name="Text Box 4"/>
          <p:cNvSpPr txBox="1">
            <a:spLocks noChangeArrowheads="1"/>
          </p:cNvSpPr>
          <p:nvPr/>
        </p:nvSpPr>
        <p:spPr bwMode="auto">
          <a:xfrm>
            <a:off x="495300" y="4636532"/>
            <a:ext cx="8077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t>What are some obstacles that confront farmworkers and low wage immigrant workers?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Farm workers in our communities</a:t>
            </a:r>
          </a:p>
        </p:txBody>
      </p:sp>
      <p:pic>
        <p:nvPicPr>
          <p:cNvPr id="4" name="Content Placeholder 3" descr="Candid photo of farm worker women and girls sitting at a table with art supplies."/>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692275" y="1600200"/>
            <a:ext cx="5165725" cy="3962400"/>
          </a:xfrm>
        </p:spPr>
      </p:pic>
    </p:spTree>
    <p:extLst>
      <p:ext uri="{BB962C8B-B14F-4D97-AF65-F5344CB8AC3E}">
        <p14:creationId xmlns:p14="http://schemas.microsoft.com/office/powerpoint/2010/main" val="195754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B4F6806-5898-4FE8-B610-A058C8B84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51770" y="4224938"/>
            <a:ext cx="4692723" cy="1459355"/>
          </a:xfrm>
        </p:spPr>
        <p:txBody>
          <a:bodyPr vert="horz" lIns="91440" tIns="45720" rIns="91440" bIns="45720" rtlCol="0" anchor="b">
            <a:normAutofit/>
          </a:bodyPr>
          <a:lstStyle/>
          <a:p>
            <a:pPr algn="r" defTabSz="914400"/>
            <a:r>
              <a:rPr lang="en-US" sz="3800" dirty="0"/>
              <a:t>What are the needs of farm workers?</a:t>
            </a:r>
            <a:endParaRPr lang="en-US" sz="3800" kern="1200" dirty="0">
              <a:solidFill>
                <a:schemeClr val="tx1"/>
              </a:solidFill>
              <a:latin typeface="+mj-lt"/>
              <a:ea typeface="+mj-ea"/>
              <a:cs typeface="+mj-cs"/>
            </a:endParaRPr>
          </a:p>
        </p:txBody>
      </p:sp>
      <p:pic>
        <p:nvPicPr>
          <p:cNvPr id="8" name="Picture 7" descr="Two farm worker men holding shirts and smiling at the camera."/>
          <p:cNvPicPr>
            <a:picLocks noChangeAspect="1"/>
          </p:cNvPicPr>
          <p:nvPr/>
        </p:nvPicPr>
        <p:blipFill rotWithShape="1">
          <a:blip r:embed="rId2" cstate="print">
            <a:extLst>
              <a:ext uri="{28A0092B-C50C-407E-A947-70E740481C1C}">
                <a14:useLocalDpi xmlns:a14="http://schemas.microsoft.com/office/drawing/2010/main" val="0"/>
              </a:ext>
            </a:extLst>
          </a:blip>
          <a:srcRect l="17246" r="12081" b="3"/>
          <a:stretch/>
        </p:blipFill>
        <p:spPr>
          <a:xfrm>
            <a:off x="20" y="277472"/>
            <a:ext cx="3414533"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7" name="Picture 6" descr="A group of farm worker men standing by a corn field."/>
          <p:cNvPicPr>
            <a:picLocks noChangeAspect="1"/>
          </p:cNvPicPr>
          <p:nvPr/>
        </p:nvPicPr>
        <p:blipFill rotWithShape="1">
          <a:blip r:embed="rId3">
            <a:extLst>
              <a:ext uri="{28A0092B-C50C-407E-A947-70E740481C1C}">
                <a14:useLocalDpi xmlns:a14="http://schemas.microsoft.com/office/drawing/2010/main" val="0"/>
              </a:ext>
            </a:extLst>
          </a:blip>
          <a:srcRect l="11456" r="21066" b="1"/>
          <a:stretch/>
        </p:blipFill>
        <p:spPr>
          <a:xfrm>
            <a:off x="3305133" y="4"/>
            <a:ext cx="3075966"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6" name="Content Placeholder 5" descr="A photo of a group of people's hands. The hands are all that can be seen, and the people are standing in a line with their hands outstretched."/>
          <p:cNvPicPr>
            <a:picLocks noGrp="1" noChangeAspect="1"/>
          </p:cNvPicPr>
          <p:nvPr>
            <p:ph idx="1"/>
          </p:nvPr>
        </p:nvPicPr>
        <p:blipFill rotWithShape="1">
          <a:blip r:embed="rId4">
            <a:extLst>
              <a:ext uri="{28A0092B-C50C-407E-A947-70E740481C1C}">
                <a14:useLocalDpi xmlns:a14="http://schemas.microsoft.com/office/drawing/2010/main" val="0"/>
              </a:ext>
            </a:extLst>
          </a:blip>
          <a:srcRect l="15115" r="2393" b="-3"/>
          <a:stretch/>
        </p:blipFill>
        <p:spPr>
          <a:xfrm>
            <a:off x="6489805" y="0"/>
            <a:ext cx="2654195"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Tree>
    <p:extLst>
      <p:ext uri="{BB962C8B-B14F-4D97-AF65-F5344CB8AC3E}">
        <p14:creationId xmlns:p14="http://schemas.microsoft.com/office/powerpoint/2010/main" val="407372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itle 1">
            <a:extLst>
              <a:ext uri="{FF2B5EF4-FFF2-40B4-BE49-F238E27FC236}">
                <a16:creationId xmlns:a16="http://schemas.microsoft.com/office/drawing/2014/main" id="{42E91DAB-233B-AA09-CEED-1B33327F3DD2}"/>
              </a:ext>
            </a:extLst>
          </p:cNvPr>
          <p:cNvSpPr>
            <a:spLocks noGrp="1"/>
          </p:cNvSpPr>
          <p:nvPr>
            <p:ph type="title"/>
          </p:nvPr>
        </p:nvSpPr>
        <p:spPr>
          <a:xfrm>
            <a:off x="609600" y="228600"/>
            <a:ext cx="8153400" cy="990600"/>
          </a:xfrm>
        </p:spPr>
        <p:txBody>
          <a:bodyPr/>
          <a:lstStyle/>
          <a:p>
            <a:r>
              <a:rPr lang="en-US" dirty="0"/>
              <a:t>Engagement</a:t>
            </a:r>
          </a:p>
        </p:txBody>
      </p:sp>
      <p:sp>
        <p:nvSpPr>
          <p:cNvPr id="7171" name="Text Box 5"/>
          <p:cNvSpPr txBox="1">
            <a:spLocks noChangeArrowheads="1"/>
          </p:cNvSpPr>
          <p:nvPr/>
        </p:nvSpPr>
        <p:spPr bwMode="auto">
          <a:xfrm>
            <a:off x="609600" y="1589567"/>
            <a:ext cx="3886200" cy="457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900" b="1" dirty="0">
                <a:latin typeface="+mn-lt"/>
              </a:rPr>
              <a:t>How do we reach farm worker communities?</a:t>
            </a:r>
          </a:p>
          <a:p>
            <a:pPr eaLnBrk="1" hangingPunct="1">
              <a:spcBef>
                <a:spcPct val="50000"/>
              </a:spcBef>
            </a:pPr>
            <a:endParaRPr lang="en-US" sz="2900" b="1" dirty="0">
              <a:latin typeface="+mn-lt"/>
            </a:endParaRPr>
          </a:p>
          <a:p>
            <a:pPr eaLnBrk="1" hangingPunct="1">
              <a:spcBef>
                <a:spcPct val="50000"/>
              </a:spcBef>
            </a:pPr>
            <a:endParaRPr lang="en-US" sz="2900" b="1" dirty="0">
              <a:latin typeface="+mn-lt"/>
            </a:endParaRPr>
          </a:p>
          <a:p>
            <a:pPr eaLnBrk="1" hangingPunct="1">
              <a:spcBef>
                <a:spcPct val="50000"/>
              </a:spcBef>
            </a:pPr>
            <a:endParaRPr lang="en-US" sz="2900" b="1" dirty="0">
              <a:latin typeface="+mn-lt"/>
            </a:endParaRPr>
          </a:p>
        </p:txBody>
      </p:sp>
      <p:pic>
        <p:nvPicPr>
          <p:cNvPr id="2" name="Picture 1" descr="Image of a little girl in a red shirt holding two stuffed animals and a baby doll. She is smiling at the camera."/>
          <p:cNvPicPr>
            <a:picLocks noChangeAspect="1"/>
          </p:cNvPicPr>
          <p:nvPr/>
        </p:nvPicPr>
        <p:blipFill rotWithShape="1">
          <a:blip r:embed="rId2" cstate="print">
            <a:extLst>
              <a:ext uri="{28A0092B-C50C-407E-A947-70E740481C1C}">
                <a14:useLocalDpi xmlns:a14="http://schemas.microsoft.com/office/drawing/2010/main" val="0"/>
              </a:ext>
            </a:extLst>
          </a:blip>
          <a:srcRect r="-1" b="3528"/>
          <a:stretch/>
        </p:blipFill>
        <p:spPr>
          <a:xfrm>
            <a:off x="4844901" y="1589567"/>
            <a:ext cx="3886200" cy="4572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3316-FC04-873E-B8E6-5FE9E7304BAF}"/>
              </a:ext>
            </a:extLst>
          </p:cNvPr>
          <p:cNvSpPr>
            <a:spLocks noGrp="1"/>
          </p:cNvSpPr>
          <p:nvPr>
            <p:ph type="title"/>
          </p:nvPr>
        </p:nvSpPr>
        <p:spPr>
          <a:xfrm>
            <a:off x="645183" y="-1428860"/>
            <a:ext cx="7886700" cy="1325563"/>
          </a:xfrm>
        </p:spPr>
        <p:txBody>
          <a:bodyPr/>
          <a:lstStyle/>
          <a:p>
            <a:r>
              <a:rPr lang="en-US" dirty="0"/>
              <a:t>Training Organizations and Service Providers</a:t>
            </a:r>
          </a:p>
        </p:txBody>
      </p:sp>
      <p:sp useBgFill="1">
        <p:nvSpPr>
          <p:cNvPr id="1033" name="Rectangle 1032">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0375" y="1087403"/>
            <a:ext cx="6143625"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28" name="Text Box 5"/>
          <p:cNvSpPr txBox="1">
            <a:spLocks noChangeArrowheads="1"/>
          </p:cNvSpPr>
          <p:nvPr/>
        </p:nvSpPr>
        <p:spPr bwMode="auto">
          <a:xfrm>
            <a:off x="3820140" y="2744662"/>
            <a:ext cx="4942280" cy="2387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0000"/>
              </a:lnSpc>
              <a:spcAft>
                <a:spcPts val="600"/>
              </a:spcAft>
            </a:pPr>
            <a:r>
              <a:rPr lang="en-US" sz="5100" b="1" kern="1200">
                <a:solidFill>
                  <a:srgbClr val="FFFFFF"/>
                </a:solidFill>
                <a:latin typeface="+mj-lt"/>
                <a:ea typeface="+mj-ea"/>
                <a:cs typeface="+mj-cs"/>
              </a:rPr>
              <a:t>Training organizations and service providers </a:t>
            </a:r>
          </a:p>
        </p:txBody>
      </p:sp>
      <p:cxnSp>
        <p:nvCxnSpPr>
          <p:cNvPr id="1037" name="Straight Connector 1036">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680"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39" name="Freeform: Shape 1038">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9261" y="1"/>
            <a:ext cx="1709806"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041" name="Freeform: Shape 1040">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3" name="Oval 1042">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783" y="514898"/>
            <a:ext cx="1795013"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7" name="Arc 1046">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4333" y="4713856"/>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TotalTime>
  <Words>442</Words>
  <Application>Microsoft Macintosh PowerPoint</Application>
  <PresentationFormat>On-screen Show (4:3)</PresentationFormat>
  <Paragraphs>73</Paragraphs>
  <Slides>16</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Fira Sans</vt:lpstr>
      <vt:lpstr>Tw Cen MT</vt:lpstr>
      <vt:lpstr>Wingdings</vt:lpstr>
      <vt:lpstr>Wingdings 2</vt:lpstr>
      <vt:lpstr>3_Median</vt:lpstr>
      <vt:lpstr>Office Theme</vt:lpstr>
      <vt:lpstr>Reaching and Engaging Farm Workers</vt:lpstr>
      <vt:lpstr> AgrAbility: Cultivating Accessible Agriculture</vt:lpstr>
      <vt:lpstr>Who are farm workers? </vt:lpstr>
      <vt:lpstr>What do you know about Farm Workers?</vt:lpstr>
      <vt:lpstr>Potential Obstacles</vt:lpstr>
      <vt:lpstr>Farm workers in our communities</vt:lpstr>
      <vt:lpstr>What are the needs of farm workers?</vt:lpstr>
      <vt:lpstr>Engagement</vt:lpstr>
      <vt:lpstr>Training Organizations and Service Providers</vt:lpstr>
      <vt:lpstr>Outreach and Education  </vt:lpstr>
      <vt:lpstr>The importance of Education</vt:lpstr>
      <vt:lpstr>Actions we can take</vt:lpstr>
      <vt:lpstr>Developing Rapport</vt:lpstr>
      <vt:lpstr>Culturally affirming outreach events</vt:lpstr>
      <vt:lpstr>Questions</vt:lpstr>
      <vt:lpstr>Speaker Contact Information</vt:lpstr>
    </vt:vector>
  </TitlesOfParts>
  <Company>California Rural Legal Assistance,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and Engaging farm workers</dc:title>
  <dc:subject>migrant farm worker</dc:subject>
  <dc:creator>Kimber Nicoletti</dc:creator>
  <cp:lastModifiedBy>Rachel Kaplan She/Her</cp:lastModifiedBy>
  <cp:revision>24</cp:revision>
  <cp:lastPrinted>2013-11-21T18:29:11Z</cp:lastPrinted>
  <dcterms:created xsi:type="dcterms:W3CDTF">2009-07-30T19:27:51Z</dcterms:created>
  <dcterms:modified xsi:type="dcterms:W3CDTF">2022-09-28T01:38:56Z</dcterms:modified>
</cp:coreProperties>
</file>