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37" r:id="rId2"/>
  </p:sldMasterIdLst>
  <p:notesMasterIdLst>
    <p:notesMasterId r:id="rId55"/>
  </p:notesMasterIdLst>
  <p:handoutMasterIdLst>
    <p:handoutMasterId r:id="rId56"/>
  </p:handoutMasterIdLst>
  <p:sldIdLst>
    <p:sldId id="256" r:id="rId3"/>
    <p:sldId id="301" r:id="rId4"/>
    <p:sldId id="258" r:id="rId5"/>
    <p:sldId id="259" r:id="rId6"/>
    <p:sldId id="1281" r:id="rId7"/>
    <p:sldId id="1282" r:id="rId8"/>
    <p:sldId id="1283" r:id="rId9"/>
    <p:sldId id="260" r:id="rId10"/>
    <p:sldId id="261" r:id="rId11"/>
    <p:sldId id="262" r:id="rId12"/>
    <p:sldId id="263" r:id="rId13"/>
    <p:sldId id="264" r:id="rId14"/>
    <p:sldId id="265" r:id="rId15"/>
    <p:sldId id="267" r:id="rId16"/>
    <p:sldId id="268" r:id="rId17"/>
    <p:sldId id="269" r:id="rId18"/>
    <p:sldId id="270" r:id="rId19"/>
    <p:sldId id="282"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271" r:id="rId34"/>
    <p:sldId id="266" r:id="rId35"/>
    <p:sldId id="272" r:id="rId36"/>
    <p:sldId id="273" r:id="rId37"/>
    <p:sldId id="274" r:id="rId38"/>
    <p:sldId id="275" r:id="rId39"/>
    <p:sldId id="278" r:id="rId40"/>
    <p:sldId id="279" r:id="rId41"/>
    <p:sldId id="280" r:id="rId42"/>
    <p:sldId id="302" r:id="rId43"/>
    <p:sldId id="304" r:id="rId44"/>
    <p:sldId id="303" r:id="rId45"/>
    <p:sldId id="305" r:id="rId46"/>
    <p:sldId id="306" r:id="rId47"/>
    <p:sldId id="307" r:id="rId48"/>
    <p:sldId id="308" r:id="rId49"/>
    <p:sldId id="309" r:id="rId50"/>
    <p:sldId id="311" r:id="rId51"/>
    <p:sldId id="313" r:id="rId52"/>
    <p:sldId id="624" r:id="rId53"/>
    <p:sldId id="126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D"/>
    <a:srgbClr val="FFFFFF"/>
    <a:srgbClr val="005C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68095" autoAdjust="0"/>
  </p:normalViewPr>
  <p:slideViewPr>
    <p:cSldViewPr snapToGrid="0">
      <p:cViewPr varScale="1">
        <p:scale>
          <a:sx n="78" d="100"/>
          <a:sy n="78" d="100"/>
        </p:scale>
        <p:origin x="192" y="3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62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48E4F1-C08B-61B6-FFB3-DE10AAC7D6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8643FAC-E9AA-5477-1852-9DA37419BA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98C11C-259E-2947-8D66-EA0344273939}" type="datetimeFigureOut">
              <a:rPr lang="en-US" smtClean="0"/>
              <a:t>10/11/22</a:t>
            </a:fld>
            <a:endParaRPr lang="en-US" dirty="0"/>
          </a:p>
        </p:txBody>
      </p:sp>
      <p:sp>
        <p:nvSpPr>
          <p:cNvPr id="4" name="Footer Placeholder 3">
            <a:extLst>
              <a:ext uri="{FF2B5EF4-FFF2-40B4-BE49-F238E27FC236}">
                <a16:creationId xmlns:a16="http://schemas.microsoft.com/office/drawing/2014/main" id="{6AFC3D83-1469-F236-10B5-3BCB289361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3E0AC30-8AAA-4DE8-07FD-12DCB754B5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5101B1-8E11-6940-9915-0906FE203642}" type="slidenum">
              <a:rPr lang="en-US" smtClean="0"/>
              <a:t>‹#›</a:t>
            </a:fld>
            <a:endParaRPr lang="en-US" dirty="0"/>
          </a:p>
        </p:txBody>
      </p:sp>
    </p:spTree>
    <p:extLst>
      <p:ext uri="{BB962C8B-B14F-4D97-AF65-F5344CB8AC3E}">
        <p14:creationId xmlns:p14="http://schemas.microsoft.com/office/powerpoint/2010/main" val="2591009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F5C52-EA0B-4D8C-BC32-53029773BA74}" type="datetimeFigureOut">
              <a:rPr lang="en-US" smtClean="0"/>
              <a:t>10/11/22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6E948-41D2-484D-B477-2B3D6ECC4AE9}" type="slidenum">
              <a:rPr lang="en-US" smtClean="0"/>
              <a:t>‹#›</a:t>
            </a:fld>
            <a:endParaRPr lang="en-US" dirty="0"/>
          </a:p>
        </p:txBody>
      </p:sp>
    </p:spTree>
    <p:extLst>
      <p:ext uri="{BB962C8B-B14F-4D97-AF65-F5344CB8AC3E}">
        <p14:creationId xmlns:p14="http://schemas.microsoft.com/office/powerpoint/2010/main" val="127547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sccr.gov/files/pubs/ada/ch4.htm#_ftn9"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usccr.gov/files/pubs/ada/ch4.htm#_ftn13" TargetMode="External"/><Relationship Id="rId4" Type="http://schemas.openxmlformats.org/officeDocument/2006/relationships/hyperlink" Target="https://www.usccr.gov/files/pubs/ada/ch4.htm#_ftn1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usccr.gov/files/pubs/ada/ch4.htm#_ftn21" TargetMode="External"/><Relationship Id="rId3" Type="http://schemas.openxmlformats.org/officeDocument/2006/relationships/hyperlink" Target="http://www.usccr.gov/pubs/ada/ch4.htm" TargetMode="External"/><Relationship Id="rId7" Type="http://schemas.openxmlformats.org/officeDocument/2006/relationships/hyperlink" Target="https://www.usccr.gov/files/pubs/ada/ch4.htm#_ftn20"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usccr.gov/files/pubs/ada/ch4.htm#_ftn19" TargetMode="External"/><Relationship Id="rId5" Type="http://schemas.openxmlformats.org/officeDocument/2006/relationships/hyperlink" Target="https://www.usccr.gov/files/pubs/ada/ch4.htm#_ftn18" TargetMode="External"/><Relationship Id="rId4" Type="http://schemas.openxmlformats.org/officeDocument/2006/relationships/hyperlink" Target="https://www.usccr.gov/files/pubs/ada/ch4.htm#_ftn17"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2.deloitte.com/uk/en/insights/economy/global-labor-shortage.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bloomberg.com/news/articles/2021-09-01/amazon-s-answer-to-delivery-driver-shortage-recruit-pot-smokers" TargetMode="External"/><Relationship Id="rId5" Type="http://schemas.openxmlformats.org/officeDocument/2006/relationships/hyperlink" Target="https://www.aboutamazon.com/news/operations/update-on-our-vision-to-be-earths-best-employer-and-earths-safest-place-to-work" TargetMode="External"/><Relationship Id="rId4" Type="http://schemas.openxmlformats.org/officeDocument/2006/relationships/hyperlink" Target="https://go.manpowergroup.com/hubfs/MPG_MEOS_Q4_2021_Global_Report.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usccr.gov/files/pubs/ada/ch4.htm#_ftn5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usccr.gov/files/pubs/ada/ch4.htm#_ftn12"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usccr.gov/files/pubs/ada/ch4.htm#_ftn13"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sccr.gov/files/pubs/ada/ch4.htm#_ftn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a:t>
            </a:fld>
            <a:endParaRPr lang="en-US" dirty="0"/>
          </a:p>
        </p:txBody>
      </p:sp>
    </p:spTree>
    <p:extLst>
      <p:ext uri="{BB962C8B-B14F-4D97-AF65-F5344CB8AC3E}">
        <p14:creationId xmlns:p14="http://schemas.microsoft.com/office/powerpoint/2010/main" val="79498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7931" indent="-343003" eaLnBrk="1" hangingPunct="1">
              <a:buFont typeface="+mj-lt"/>
              <a:buAutoNum type="arabicPeriod"/>
              <a:defRPr/>
            </a:pPr>
            <a:r>
              <a:rPr lang="en-US" altLang="en-US" sz="1200" dirty="0">
                <a:ea typeface="MS PGothic" pitchFamily="34" charset="-128"/>
              </a:rPr>
              <a:t>Such as a person with bi-polar disorder or alcohol use disorder; or</a:t>
            </a:r>
          </a:p>
          <a:p>
            <a:pPr marL="527931" indent="-343003" eaLnBrk="1" hangingPunct="1">
              <a:buFont typeface="+mj-lt"/>
              <a:buAutoNum type="arabicPeriod"/>
              <a:defRPr/>
            </a:pPr>
            <a:r>
              <a:rPr lang="en-US" altLang="en-US" sz="1200" dirty="0">
                <a:ea typeface="MS PGothic" pitchFamily="34" charset="-128"/>
              </a:rPr>
              <a:t>Such as a person who </a:t>
            </a:r>
            <a:r>
              <a:rPr lang="en-US" sz="1200" dirty="0"/>
              <a:t>has a history of cancer or someone in recovery from addiction to heroin; </a:t>
            </a:r>
            <a:r>
              <a:rPr lang="en-US" sz="1200" i="1" dirty="0"/>
              <a:t>or</a:t>
            </a:r>
          </a:p>
          <a:p>
            <a:pPr marL="527931" indent="-343003" eaLnBrk="1" hangingPunct="1">
              <a:buFont typeface="+mj-lt"/>
              <a:buAutoNum type="arabicPeriod"/>
              <a:defRPr/>
            </a:pPr>
            <a:r>
              <a:rPr lang="en-US" altLang="en-US" sz="1200" dirty="0">
                <a:ea typeface="MS PGothic" pitchFamily="34" charset="-128"/>
              </a:rPr>
              <a:t>For Example, </a:t>
            </a:r>
            <a:r>
              <a:rPr lang="en-US" sz="1200" dirty="0"/>
              <a:t>an employer assumes an employee has an addiction to drugs (whether the person has an addiction) and takes a negative employment action based on that belief, such as refusal to promote, gives a poor performance rating or termination.</a:t>
            </a:r>
          </a:p>
          <a:p>
            <a:pPr marL="184928" eaLnBrk="1" hangingPunct="1">
              <a:defRPr/>
            </a:pPr>
            <a:endParaRPr lang="en-US" sz="1200" dirty="0"/>
          </a:p>
          <a:p>
            <a:pPr algn="l">
              <a:buFont typeface="Arial" panose="020B0604020202020204" pitchFamily="34" charset="0"/>
              <a:buChar char="•"/>
            </a:pPr>
            <a:r>
              <a:rPr lang="en-US" b="0" i="0" dirty="0">
                <a:solidFill>
                  <a:srgbClr val="000000"/>
                </a:solidFill>
                <a:effectLst/>
                <a:latin typeface="default"/>
              </a:rPr>
              <a:t>who have been successfully rehabilitated and who are no longer engaged in the illegal use of drugs;</a:t>
            </a:r>
            <a:r>
              <a:rPr lang="en-US" b="0" i="0" dirty="0">
                <a:solidFill>
                  <a:srgbClr val="000000"/>
                </a:solidFill>
                <a:effectLst/>
                <a:latin typeface="default"/>
                <a:hlinkClick r:id="rId3"/>
              </a:rPr>
              <a:t>[9]</a:t>
            </a:r>
            <a:endParaRPr lang="en-US"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b="0" i="0" dirty="0">
                <a:solidFill>
                  <a:srgbClr val="000000"/>
                </a:solidFill>
                <a:effectLst/>
                <a:latin typeface="default"/>
              </a:rPr>
              <a:t>who are currently participating in a rehabilitation program and are no longer engaging in the illegal use of drugs;</a:t>
            </a:r>
            <a:r>
              <a:rPr lang="en-US" b="0" i="0" dirty="0">
                <a:solidFill>
                  <a:srgbClr val="000000"/>
                </a:solidFill>
                <a:effectLst/>
                <a:latin typeface="default"/>
                <a:hlinkClick r:id="rId4"/>
              </a:rPr>
              <a:t>[10]</a:t>
            </a:r>
            <a:r>
              <a:rPr lang="en-US" b="0" i="0" dirty="0">
                <a:solidFill>
                  <a:srgbClr val="000000"/>
                </a:solidFill>
                <a:effectLst/>
                <a:latin typeface="default"/>
              </a:rPr>
              <a:t> and</a:t>
            </a:r>
            <a:endParaRPr lang="en-US"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b="0" i="0" dirty="0">
                <a:solidFill>
                  <a:srgbClr val="000000"/>
                </a:solidFill>
                <a:effectLst/>
                <a:latin typeface="default"/>
              </a:rPr>
              <a:t>who are regarded, erroneously, as illegally using drugs.</a:t>
            </a:r>
          </a:p>
          <a:p>
            <a:pPr algn="l">
              <a:buFont typeface="Arial" panose="020B0604020202020204" pitchFamily="34" charset="0"/>
              <a:buChar char="•"/>
            </a:pPr>
            <a:endParaRPr lang="en-US" b="0" i="0" dirty="0">
              <a:solidFill>
                <a:srgbClr val="000000"/>
              </a:solidFill>
              <a:effectLst/>
              <a:latin typeface="default"/>
            </a:endParaRPr>
          </a:p>
          <a:p>
            <a:pPr algn="l">
              <a:buFont typeface="Arial" panose="020B0604020202020204" pitchFamily="34" charset="0"/>
              <a:buChar char="•"/>
            </a:pPr>
            <a:r>
              <a:rPr lang="en-US" b="0" i="0" dirty="0">
                <a:solidFill>
                  <a:srgbClr val="000000"/>
                </a:solidFill>
                <a:effectLst/>
                <a:latin typeface="Times New Roman" panose="02020603050405020304" pitchFamily="18" charset="0"/>
              </a:rPr>
              <a:t>[A] person who casually used drugs illegally in the past, but did not become addicted is not an individual with a disability based on the past drug use. In order for a person to be substantially limited because of drug use, s/he must be addicted to the drug.</a:t>
            </a:r>
            <a:r>
              <a:rPr lang="en-US" b="0" i="0" dirty="0">
                <a:effectLst/>
                <a:latin typeface="Times New Roman" panose="02020603050405020304" pitchFamily="18" charset="0"/>
                <a:hlinkClick r:id="rId5"/>
              </a:rPr>
              <a:t>[13]</a:t>
            </a:r>
            <a:endParaRPr lang="en-US" b="0" i="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10</a:t>
            </a:fld>
            <a:endParaRPr lang="en-US" dirty="0"/>
          </a:p>
        </p:txBody>
      </p:sp>
    </p:spTree>
    <p:extLst>
      <p:ext uri="{BB962C8B-B14F-4D97-AF65-F5344CB8AC3E}">
        <p14:creationId xmlns:p14="http://schemas.microsoft.com/office/powerpoint/2010/main" val="78533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I mentioned that this is a really complicated topic? </a:t>
            </a:r>
          </a:p>
          <a:p>
            <a:endParaRPr lang="en-US" dirty="0"/>
          </a:p>
          <a:p>
            <a:r>
              <a:rPr lang="en-US" dirty="0"/>
              <a:t>Well in fact… </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11</a:t>
            </a:fld>
            <a:endParaRPr lang="en-US" dirty="0"/>
          </a:p>
        </p:txBody>
      </p:sp>
    </p:spTree>
    <p:extLst>
      <p:ext uri="{BB962C8B-B14F-4D97-AF65-F5344CB8AC3E}">
        <p14:creationId xmlns:p14="http://schemas.microsoft.com/office/powerpoint/2010/main" val="3213258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default"/>
              </a:rPr>
              <a:t>An individual who is currently engaging in the illegal use of drugs is not an individual with a disability when the employer acts on the basis of such use.</a:t>
            </a:r>
            <a:endParaRPr lang="en-US" b="0" i="0" dirty="0">
              <a:solidFill>
                <a:srgbClr val="000000"/>
              </a:solidFill>
              <a:effectLst/>
              <a:latin typeface="Times New Roman" panose="02020603050405020304" pitchFamily="18" charset="0"/>
            </a:endParaRPr>
          </a:p>
          <a:p>
            <a:br>
              <a:rPr lang="en-US" dirty="0"/>
            </a:br>
            <a:endParaRPr lang="en-US" altLang="en-US" b="1" dirty="0"/>
          </a:p>
          <a:p>
            <a:endParaRPr lang="en-US" altLang="en-US" b="1" dirty="0"/>
          </a:p>
          <a:p>
            <a:r>
              <a:rPr lang="en-US" altLang="en-US" b="1" dirty="0"/>
              <a:t>Stress this distinction and Repeat </a:t>
            </a:r>
          </a:p>
          <a:p>
            <a:endParaRPr lang="en-US" altLang="en-US" b="1" dirty="0"/>
          </a:p>
          <a:p>
            <a:r>
              <a:rPr lang="en-US" altLang="en-US" b="1" dirty="0"/>
              <a:t>We are going to talk about this distinction with various scenarios around: alcohol, opioids, cocaine and marijuana.</a:t>
            </a:r>
          </a:p>
          <a:p>
            <a:endParaRPr lang="en-US" altLang="en-US" b="1" dirty="0"/>
          </a:p>
          <a:p>
            <a:r>
              <a:rPr lang="en-US" altLang="en-US" b="1" dirty="0"/>
              <a:t>Let’s start with alcohol… </a:t>
            </a:r>
            <a:endParaRPr lang="en-US" altLang="en-US" b="0" u="none" dirty="0"/>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12</a:t>
            </a:fld>
            <a:endParaRPr lang="en-US" dirty="0"/>
          </a:p>
        </p:txBody>
      </p:sp>
    </p:spTree>
    <p:extLst>
      <p:ext uri="{BB962C8B-B14F-4D97-AF65-F5344CB8AC3E}">
        <p14:creationId xmlns:p14="http://schemas.microsoft.com/office/powerpoint/2010/main" val="398134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13</a:t>
            </a:fld>
            <a:endParaRPr lang="en-US" dirty="0"/>
          </a:p>
        </p:txBody>
      </p:sp>
    </p:spTree>
    <p:extLst>
      <p:ext uri="{BB962C8B-B14F-4D97-AF65-F5344CB8AC3E}">
        <p14:creationId xmlns:p14="http://schemas.microsoft.com/office/powerpoint/2010/main" val="190952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Slow Down and Repeat! Only people in recovery are considered “people with disabilities” under the law.  So, what does recovery mean?</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14</a:t>
            </a:fld>
            <a:endParaRPr lang="en-US" dirty="0"/>
          </a:p>
        </p:txBody>
      </p:sp>
    </p:spTree>
    <p:extLst>
      <p:ext uri="{BB962C8B-B14F-4D97-AF65-F5344CB8AC3E}">
        <p14:creationId xmlns:p14="http://schemas.microsoft.com/office/powerpoint/2010/main" val="893238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a person meets these conditions, then the person is protected from discrimination.</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15</a:t>
            </a:fld>
            <a:endParaRPr lang="en-US" dirty="0"/>
          </a:p>
        </p:txBody>
      </p:sp>
    </p:spTree>
    <p:extLst>
      <p:ext uri="{BB962C8B-B14F-4D97-AF65-F5344CB8AC3E}">
        <p14:creationId xmlns:p14="http://schemas.microsoft.com/office/powerpoint/2010/main" val="168685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16</a:t>
            </a:fld>
            <a:endParaRPr lang="en-US" dirty="0"/>
          </a:p>
        </p:txBody>
      </p:sp>
    </p:spTree>
    <p:extLst>
      <p:ext uri="{BB962C8B-B14F-4D97-AF65-F5344CB8AC3E}">
        <p14:creationId xmlns:p14="http://schemas.microsoft.com/office/powerpoint/2010/main" val="4236729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sz="1400" dirty="0"/>
              <a:t>What are we talking about here? Days? Weeks?  If an individual tests positive on a drug test, he or she will be considered a current drug user.  “Current” is not limited to the day of use, or recent weeks or days, but is determined on a case-by-case basis.</a:t>
            </a:r>
            <a:r>
              <a:rPr lang="en-US" sz="1400" u="sng" dirty="0">
                <a:hlinkClick r:id="rId3"/>
              </a:rPr>
              <a:t>[18]</a:t>
            </a:r>
            <a:endParaRPr lang="en-US" sz="1400" dirty="0"/>
          </a:p>
          <a:p>
            <a:pPr lvl="0"/>
            <a:r>
              <a:rPr lang="en-US" sz="1400" u="sng" dirty="0"/>
              <a:t>At least one court case in Texas considered  5 weeks after using  drugs as current.</a:t>
            </a:r>
            <a:endParaRPr lang="en-US" sz="1400" dirty="0"/>
          </a:p>
          <a:p>
            <a:endParaRPr lang="en-US" sz="1400" dirty="0"/>
          </a:p>
          <a:p>
            <a:r>
              <a:rPr lang="en-US" sz="1400" dirty="0"/>
              <a:t>Up to this point we have been saying that a person engaging in the current illegal use of drugs has no protections under the ADA. </a:t>
            </a:r>
          </a:p>
          <a:p>
            <a:endParaRPr lang="en-US" sz="1400" dirty="0"/>
          </a:p>
          <a:p>
            <a:r>
              <a:rPr lang="en-US" sz="1400" dirty="0"/>
              <a:t>Well, there is one exception to this rule…</a:t>
            </a:r>
          </a:p>
          <a:p>
            <a:endParaRPr lang="en-US" sz="1400" dirty="0"/>
          </a:p>
          <a:p>
            <a:pPr lvl="0"/>
            <a:r>
              <a:rPr lang="en-US" sz="1400" dirty="0"/>
              <a:t>Let’s say for example, a person is injured due to a fall and goes to an emergency room, health care providers cannot turn a person away from the emergency rooms because a person is under the influence of drugs, or because they are suspicious that the person is there to obtain drugs. To do so is a violation of the ADA.</a:t>
            </a:r>
          </a:p>
          <a:p>
            <a:r>
              <a:rPr lang="en-US" sz="1400" dirty="0"/>
              <a:t> </a:t>
            </a:r>
          </a:p>
          <a:p>
            <a:pPr algn="l"/>
            <a:r>
              <a:rPr lang="en-US" sz="1400" b="0" i="0" dirty="0">
                <a:solidFill>
                  <a:srgbClr val="000000"/>
                </a:solidFill>
                <a:effectLst/>
                <a:latin typeface="default"/>
              </a:rPr>
              <a:t>The EEOC has defined current to mean that the illegal drug use occurred recently enough to justify the employer's reasonable belief that drug use is an ongoing problem.</a:t>
            </a:r>
            <a:r>
              <a:rPr lang="en-US" sz="1400" b="0" i="0" dirty="0">
                <a:solidFill>
                  <a:srgbClr val="000000"/>
                </a:solidFill>
                <a:effectLst/>
                <a:latin typeface="default"/>
                <a:hlinkClick r:id="rId4"/>
              </a:rPr>
              <a:t>[17]</a:t>
            </a:r>
            <a:r>
              <a:rPr lang="en-US" sz="1400" b="0" i="0" dirty="0">
                <a:solidFill>
                  <a:srgbClr val="000000"/>
                </a:solidFill>
                <a:effectLst/>
                <a:latin typeface="default"/>
              </a:rPr>
              <a:t> The EEOC Technical Assistance Manual on the ADA provides the following guidance:</a:t>
            </a:r>
            <a:endParaRPr lang="en-US" sz="14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sz="1400" b="0" i="0" dirty="0">
                <a:solidFill>
                  <a:srgbClr val="000000"/>
                </a:solidFill>
                <a:effectLst/>
                <a:latin typeface="default"/>
              </a:rPr>
              <a:t>If an individual tests positive on a drug test, he or she will be considered a current drug user, so long as the test is accurate.</a:t>
            </a:r>
            <a:endParaRPr lang="en-US" sz="14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sz="1400" b="0" i="0" dirty="0">
                <a:solidFill>
                  <a:srgbClr val="000000"/>
                </a:solidFill>
                <a:effectLst/>
                <a:latin typeface="default"/>
              </a:rPr>
              <a:t>Current drug use is the illegal use of drugs that has occurred recently enough to justify an employer's reasonable belief that involvement with drugs is an ongoing problem.</a:t>
            </a:r>
            <a:endParaRPr lang="en-US" sz="14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sz="1400" b="0" i="0" dirty="0">
                <a:solidFill>
                  <a:srgbClr val="000000"/>
                </a:solidFill>
                <a:effectLst/>
                <a:latin typeface="default"/>
              </a:rPr>
              <a:t>Current is not limited to the day of use, or recent weeks or days, but is determined on a case-by-case basis.</a:t>
            </a:r>
            <a:r>
              <a:rPr lang="en-US" sz="1400" b="0" i="0" dirty="0">
                <a:solidFill>
                  <a:srgbClr val="000000"/>
                </a:solidFill>
                <a:effectLst/>
                <a:latin typeface="default"/>
                <a:hlinkClick r:id="rId5"/>
              </a:rPr>
              <a:t>[18]</a:t>
            </a:r>
            <a:endParaRPr lang="en-US" sz="1400" b="0" i="0" dirty="0">
              <a:solidFill>
                <a:srgbClr val="000000"/>
              </a:solidFill>
              <a:effectLst/>
              <a:latin typeface="Times New Roman" panose="02020603050405020304" pitchFamily="18" charset="0"/>
            </a:endParaRPr>
          </a:p>
          <a:p>
            <a:pPr algn="l"/>
            <a:r>
              <a:rPr lang="en-US" sz="1400" b="0" i="0" dirty="0">
                <a:solidFill>
                  <a:srgbClr val="000000"/>
                </a:solidFill>
                <a:effectLst/>
                <a:latin typeface="default"/>
              </a:rPr>
              <a:t>The Circuit Courts of Appeals have held that a person can still be considered a current user even if he or she has not used drugs for a number of weeks or even months. For example, in </a:t>
            </a:r>
            <a:r>
              <a:rPr lang="en-US" sz="1400" b="0" i="1" dirty="0">
                <a:solidFill>
                  <a:srgbClr val="000000"/>
                </a:solidFill>
                <a:effectLst/>
                <a:latin typeface="default"/>
              </a:rPr>
              <a:t>Zenor</a:t>
            </a:r>
            <a:r>
              <a:rPr lang="en-US" sz="1400" b="0" i="0" dirty="0">
                <a:solidFill>
                  <a:srgbClr val="000000"/>
                </a:solidFill>
                <a:effectLst/>
                <a:latin typeface="default"/>
              </a:rPr>
              <a:t> </a:t>
            </a:r>
            <a:r>
              <a:rPr lang="en-US" sz="1400" b="0" i="1" dirty="0">
                <a:solidFill>
                  <a:srgbClr val="000000"/>
                </a:solidFill>
                <a:effectLst/>
                <a:latin typeface="default"/>
              </a:rPr>
              <a:t>v.</a:t>
            </a:r>
            <a:r>
              <a:rPr lang="en-US" sz="1400" b="0" i="0" dirty="0">
                <a:solidFill>
                  <a:srgbClr val="000000"/>
                </a:solidFill>
                <a:effectLst/>
                <a:latin typeface="default"/>
              </a:rPr>
              <a:t> </a:t>
            </a:r>
            <a:r>
              <a:rPr lang="en-US" sz="1400" b="0" i="1" dirty="0">
                <a:solidFill>
                  <a:srgbClr val="000000"/>
                </a:solidFill>
                <a:effectLst/>
                <a:latin typeface="default"/>
              </a:rPr>
              <a:t>El Paso Healthcare Systems, Ltd</a:t>
            </a:r>
            <a:r>
              <a:rPr lang="en-US" sz="1400" b="0" i="0" dirty="0">
                <a:solidFill>
                  <a:srgbClr val="000000"/>
                </a:solidFill>
                <a:effectLst/>
                <a:latin typeface="default"/>
              </a:rPr>
              <a:t>.,</a:t>
            </a:r>
            <a:r>
              <a:rPr lang="en-US" sz="1400" b="0" i="0" dirty="0">
                <a:solidFill>
                  <a:srgbClr val="000000"/>
                </a:solidFill>
                <a:effectLst/>
                <a:latin typeface="default"/>
                <a:hlinkClick r:id="rId6"/>
              </a:rPr>
              <a:t>[19]</a:t>
            </a:r>
            <a:r>
              <a:rPr lang="en-US" sz="1400" b="0" i="0" dirty="0">
                <a:solidFill>
                  <a:srgbClr val="000000"/>
                </a:solidFill>
                <a:effectLst/>
                <a:latin typeface="default"/>
              </a:rPr>
              <a:t> the court held that the employee, a pharmacist, was a current user because he had used cocaine five weeks prior to his notification that he was going to be discharged. In </a:t>
            </a:r>
            <a:r>
              <a:rPr lang="en-US" sz="1400" b="0" i="1" dirty="0">
                <a:solidFill>
                  <a:srgbClr val="000000"/>
                </a:solidFill>
                <a:effectLst/>
                <a:latin typeface="default"/>
              </a:rPr>
              <a:t>Salley</a:t>
            </a:r>
            <a:r>
              <a:rPr lang="en-US" sz="1400" b="0" i="0" dirty="0">
                <a:solidFill>
                  <a:srgbClr val="000000"/>
                </a:solidFill>
                <a:effectLst/>
                <a:latin typeface="default"/>
              </a:rPr>
              <a:t> </a:t>
            </a:r>
            <a:r>
              <a:rPr lang="en-US" sz="1400" b="0" i="1" dirty="0">
                <a:solidFill>
                  <a:srgbClr val="000000"/>
                </a:solidFill>
                <a:effectLst/>
                <a:latin typeface="default"/>
              </a:rPr>
              <a:t>v.</a:t>
            </a:r>
            <a:r>
              <a:rPr lang="en-US" sz="1400" b="0" i="0" dirty="0">
                <a:solidFill>
                  <a:srgbClr val="000000"/>
                </a:solidFill>
                <a:effectLst/>
                <a:latin typeface="default"/>
              </a:rPr>
              <a:t> </a:t>
            </a:r>
            <a:r>
              <a:rPr lang="en-US" sz="1400" b="0" i="1" dirty="0">
                <a:solidFill>
                  <a:srgbClr val="000000"/>
                </a:solidFill>
                <a:effectLst/>
                <a:latin typeface="default"/>
              </a:rPr>
              <a:t>Circuit City Stores, Inc</a:t>
            </a:r>
            <a:r>
              <a:rPr lang="en-US" sz="1400" b="0" i="0" dirty="0">
                <a:solidFill>
                  <a:srgbClr val="000000"/>
                </a:solidFill>
                <a:effectLst/>
                <a:latin typeface="default"/>
              </a:rPr>
              <a:t>.,</a:t>
            </a:r>
            <a:r>
              <a:rPr lang="en-US" sz="1400" b="0" i="0" dirty="0">
                <a:solidFill>
                  <a:srgbClr val="000000"/>
                </a:solidFill>
                <a:effectLst/>
                <a:latin typeface="default"/>
                <a:hlinkClick r:id="rId7"/>
              </a:rPr>
              <a:t>[20]</a:t>
            </a:r>
            <a:r>
              <a:rPr lang="en-US" sz="1400" b="0" i="0" dirty="0">
                <a:solidFill>
                  <a:srgbClr val="000000"/>
                </a:solidFill>
                <a:effectLst/>
                <a:latin typeface="default"/>
              </a:rPr>
              <a:t> the court noted that it knew of no case in which a three-week period of abstinence has been considered long enough to take an employee out of the status of current user. </a:t>
            </a:r>
            <a:r>
              <a:rPr lang="en-US" sz="1400" b="0" i="0" dirty="0">
                <a:solidFill>
                  <a:srgbClr val="000000"/>
                </a:solidFill>
                <a:effectLst/>
                <a:latin typeface="default"/>
                <a:hlinkClick r:id="rId8"/>
              </a:rPr>
              <a:t>[21]</a:t>
            </a:r>
            <a:endParaRPr lang="en-US" sz="1400" b="0" i="0" dirty="0">
              <a:solidFill>
                <a:srgbClr val="000000"/>
              </a:solidFill>
              <a:effectLst/>
              <a:latin typeface="Times New Roman" panose="02020603050405020304" pitchFamily="18" charset="0"/>
            </a:endParaRPr>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5"/>
          </p:nvPr>
        </p:nvSpPr>
        <p:spPr/>
        <p:txBody>
          <a:bodyPr/>
          <a:lstStyle/>
          <a:p>
            <a:fld id="{E4C6E948-41D2-484D-B477-2B3D6ECC4AE9}" type="slidenum">
              <a:rPr lang="en-US" smtClean="0"/>
              <a:t>17</a:t>
            </a:fld>
            <a:endParaRPr lang="en-US" dirty="0"/>
          </a:p>
        </p:txBody>
      </p:sp>
    </p:spTree>
    <p:extLst>
      <p:ext uri="{BB962C8B-B14F-4D97-AF65-F5344CB8AC3E}">
        <p14:creationId xmlns:p14="http://schemas.microsoft.com/office/powerpoint/2010/main" val="2512935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18</a:t>
            </a:fld>
            <a:endParaRPr lang="en-US" dirty="0"/>
          </a:p>
        </p:txBody>
      </p:sp>
    </p:spTree>
    <p:extLst>
      <p:ext uri="{BB962C8B-B14F-4D97-AF65-F5344CB8AC3E}">
        <p14:creationId xmlns:p14="http://schemas.microsoft.com/office/powerpoint/2010/main" val="2700016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19</a:t>
            </a:fld>
            <a:endParaRPr lang="en-US" dirty="0"/>
          </a:p>
        </p:txBody>
      </p:sp>
    </p:spTree>
    <p:extLst>
      <p:ext uri="{BB962C8B-B14F-4D97-AF65-F5344CB8AC3E}">
        <p14:creationId xmlns:p14="http://schemas.microsoft.com/office/powerpoint/2010/main" val="11485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a:t>
            </a:fld>
            <a:endParaRPr lang="en-US" dirty="0"/>
          </a:p>
        </p:txBody>
      </p:sp>
    </p:spTree>
    <p:extLst>
      <p:ext uri="{BB962C8B-B14F-4D97-AF65-F5344CB8AC3E}">
        <p14:creationId xmlns:p14="http://schemas.microsoft.com/office/powerpoint/2010/main" val="835463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20</a:t>
            </a:fld>
            <a:endParaRPr lang="en-US" dirty="0"/>
          </a:p>
        </p:txBody>
      </p:sp>
    </p:spTree>
    <p:extLst>
      <p:ext uri="{BB962C8B-B14F-4D97-AF65-F5344CB8AC3E}">
        <p14:creationId xmlns:p14="http://schemas.microsoft.com/office/powerpoint/2010/main" val="1736477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21</a:t>
            </a:fld>
            <a:endParaRPr lang="en-US" dirty="0"/>
          </a:p>
        </p:txBody>
      </p:sp>
    </p:spTree>
    <p:extLst>
      <p:ext uri="{BB962C8B-B14F-4D97-AF65-F5344CB8AC3E}">
        <p14:creationId xmlns:p14="http://schemas.microsoft.com/office/powerpoint/2010/main" val="602434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22</a:t>
            </a:fld>
            <a:endParaRPr lang="en-US" dirty="0"/>
          </a:p>
        </p:txBody>
      </p:sp>
    </p:spTree>
    <p:extLst>
      <p:ext uri="{BB962C8B-B14F-4D97-AF65-F5344CB8AC3E}">
        <p14:creationId xmlns:p14="http://schemas.microsoft.com/office/powerpoint/2010/main" val="2259416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23</a:t>
            </a:fld>
            <a:endParaRPr lang="en-US" dirty="0"/>
          </a:p>
        </p:txBody>
      </p:sp>
    </p:spTree>
    <p:extLst>
      <p:ext uri="{BB962C8B-B14F-4D97-AF65-F5344CB8AC3E}">
        <p14:creationId xmlns:p14="http://schemas.microsoft.com/office/powerpoint/2010/main" val="791347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24</a:t>
            </a:fld>
            <a:endParaRPr lang="en-US" dirty="0"/>
          </a:p>
        </p:txBody>
      </p:sp>
    </p:spTree>
    <p:extLst>
      <p:ext uri="{BB962C8B-B14F-4D97-AF65-F5344CB8AC3E}">
        <p14:creationId xmlns:p14="http://schemas.microsoft.com/office/powerpoint/2010/main" val="2761098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25</a:t>
            </a:fld>
            <a:endParaRPr lang="en-US" dirty="0"/>
          </a:p>
        </p:txBody>
      </p:sp>
    </p:spTree>
    <p:extLst>
      <p:ext uri="{BB962C8B-B14F-4D97-AF65-F5344CB8AC3E}">
        <p14:creationId xmlns:p14="http://schemas.microsoft.com/office/powerpoint/2010/main" val="2877306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26</a:t>
            </a:fld>
            <a:endParaRPr lang="en-US" dirty="0"/>
          </a:p>
        </p:txBody>
      </p:sp>
    </p:spTree>
    <p:extLst>
      <p:ext uri="{BB962C8B-B14F-4D97-AF65-F5344CB8AC3E}">
        <p14:creationId xmlns:p14="http://schemas.microsoft.com/office/powerpoint/2010/main" val="4001636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0" i="0" dirty="0">
                <a:solidFill>
                  <a:srgbClr val="000000"/>
                </a:solidFill>
                <a:effectLst/>
                <a:latin typeface="Lora" panose="020B0604020202020204" pitchFamily="2" charset="0"/>
              </a:rPr>
              <a:t>In the midst of a </a:t>
            </a:r>
            <a:r>
              <a:rPr lang="en-US" sz="1400" b="0" i="0" dirty="0">
                <a:solidFill>
                  <a:srgbClr val="000000"/>
                </a:solidFill>
                <a:effectLst/>
                <a:latin typeface="Lora" panose="020B0604020202020204" pitchFamily="2" charset="0"/>
                <a:hlinkClick r:id="rId3"/>
              </a:rPr>
              <a:t>global labour shortage</a:t>
            </a:r>
            <a:r>
              <a:rPr lang="en-US" sz="1400" b="0" i="0" dirty="0">
                <a:solidFill>
                  <a:srgbClr val="000000"/>
                </a:solidFill>
                <a:effectLst/>
                <a:latin typeface="Lora" panose="020B0604020202020204" pitchFamily="2" charset="0"/>
              </a:rPr>
              <a:t>, employers around the world are doing away with drug tests in a desperate bid to attract more job applicants, fill more roles and retain more workers.</a:t>
            </a:r>
          </a:p>
          <a:p>
            <a:pPr algn="l"/>
            <a:r>
              <a:rPr lang="en-US" sz="1400" b="0" i="0" dirty="0">
                <a:solidFill>
                  <a:srgbClr val="000000"/>
                </a:solidFill>
                <a:effectLst/>
                <a:latin typeface="Lora" panose="020B0604020202020204" pitchFamily="2" charset="0"/>
              </a:rPr>
              <a:t>A survey, conducted by staffing firm </a:t>
            </a:r>
            <a:r>
              <a:rPr lang="en-US" sz="1400" b="0" i="0" dirty="0">
                <a:solidFill>
                  <a:srgbClr val="000000"/>
                </a:solidFill>
                <a:effectLst/>
                <a:latin typeface="Lora" panose="020B0604020202020204" pitchFamily="2" charset="0"/>
                <a:hlinkClick r:id="rId4"/>
              </a:rPr>
              <a:t>ManpowerGroup</a:t>
            </a:r>
            <a:r>
              <a:rPr lang="en-US" sz="1400" b="0" i="0" dirty="0">
                <a:solidFill>
                  <a:srgbClr val="000000"/>
                </a:solidFill>
                <a:effectLst/>
                <a:latin typeface="Lora" panose="020B0604020202020204" pitchFamily="2" charset="0"/>
              </a:rPr>
              <a:t> and released this week, indicated that 9 percent of more than 45,000 employers worldwide were eliminating job screenings or drug tests as an incentive to “attract and retain in-demand talent.” That equates to some 4,050 employers, from 43 countries, who are willing to turn a blind eye to workers’ recreational drug use if it means filling vacant positions.</a:t>
            </a:r>
          </a:p>
          <a:p>
            <a:endParaRPr lang="en-US" sz="1400" dirty="0"/>
          </a:p>
          <a:p>
            <a:r>
              <a:rPr lang="en-US" sz="1400" b="0" i="0" dirty="0">
                <a:solidFill>
                  <a:srgbClr val="000000"/>
                </a:solidFill>
                <a:effectLst/>
                <a:latin typeface="Lora" pitchFamily="2" charset="0"/>
              </a:rPr>
              <a:t>In June, Amazon, the second-biggest global employer based out of the U.S., </a:t>
            </a:r>
            <a:r>
              <a:rPr lang="en-US" sz="1400" b="0" i="0" dirty="0">
                <a:solidFill>
                  <a:srgbClr val="000000"/>
                </a:solidFill>
                <a:effectLst/>
                <a:latin typeface="Lora" pitchFamily="2" charset="0"/>
                <a:hlinkClick r:id="rId5"/>
              </a:rPr>
              <a:t>announced</a:t>
            </a:r>
            <a:r>
              <a:rPr lang="en-US" sz="1400" b="0" i="0" dirty="0">
                <a:solidFill>
                  <a:srgbClr val="000000"/>
                </a:solidFill>
                <a:effectLst/>
                <a:latin typeface="Lora" pitchFamily="2" charset="0"/>
              </a:rPr>
              <a:t> that it would no longer test for marijuana in its pre-employment drug testing screening for jobs not regulated by the U.S. Department of Transportation.</a:t>
            </a:r>
          </a:p>
          <a:p>
            <a:endParaRPr lang="en-US" sz="1400" b="0" i="0" dirty="0">
              <a:solidFill>
                <a:srgbClr val="000000"/>
              </a:solidFill>
              <a:effectLst/>
              <a:latin typeface="Lora" pitchFamily="2" charset="0"/>
            </a:endParaRPr>
          </a:p>
          <a:p>
            <a:r>
              <a:rPr lang="en-US" sz="1400" b="0" i="0" dirty="0">
                <a:solidFill>
                  <a:srgbClr val="000000"/>
                </a:solidFill>
                <a:effectLst/>
                <a:latin typeface="Lora" pitchFamily="2" charset="0"/>
              </a:rPr>
              <a:t>they don’t test for cannabis use, claiming that the move could increase applications by 400 percent, </a:t>
            </a:r>
            <a:r>
              <a:rPr lang="en-US" sz="1400" b="0" i="0" dirty="0">
                <a:solidFill>
                  <a:srgbClr val="000000"/>
                </a:solidFill>
                <a:effectLst/>
                <a:latin typeface="Lora" pitchFamily="2" charset="0"/>
                <a:hlinkClick r:id="rId6"/>
              </a:rPr>
              <a:t>Bloomberg</a:t>
            </a:r>
            <a:r>
              <a:rPr lang="en-US" sz="1400" b="0" i="0" dirty="0">
                <a:solidFill>
                  <a:srgbClr val="000000"/>
                </a:solidFill>
                <a:effectLst/>
                <a:latin typeface="Lora" pitchFamily="2" charset="0"/>
              </a:rPr>
              <a:t> reported. The company claimed that screening for marijuana cuts the prospective worker pool by up to 30 percent.</a:t>
            </a:r>
            <a:endParaRPr lang="en-US" sz="1400" dirty="0"/>
          </a:p>
        </p:txBody>
      </p:sp>
      <p:sp>
        <p:nvSpPr>
          <p:cNvPr id="4" name="Slide Number Placeholder 3"/>
          <p:cNvSpPr>
            <a:spLocks noGrp="1"/>
          </p:cNvSpPr>
          <p:nvPr>
            <p:ph type="sldNum" sz="quarter" idx="5"/>
          </p:nvPr>
        </p:nvSpPr>
        <p:spPr/>
        <p:txBody>
          <a:bodyPr/>
          <a:lstStyle/>
          <a:p>
            <a:fld id="{E4C6E948-41D2-484D-B477-2B3D6ECC4AE9}" type="slidenum">
              <a:rPr lang="en-US" smtClean="0"/>
              <a:t>27</a:t>
            </a:fld>
            <a:endParaRPr lang="en-US" dirty="0"/>
          </a:p>
        </p:txBody>
      </p:sp>
    </p:spTree>
    <p:extLst>
      <p:ext uri="{BB962C8B-B14F-4D97-AF65-F5344CB8AC3E}">
        <p14:creationId xmlns:p14="http://schemas.microsoft.com/office/powerpoint/2010/main" val="963011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28</a:t>
            </a:fld>
            <a:endParaRPr lang="en-US" dirty="0"/>
          </a:p>
        </p:txBody>
      </p:sp>
    </p:spTree>
    <p:extLst>
      <p:ext uri="{BB962C8B-B14F-4D97-AF65-F5344CB8AC3E}">
        <p14:creationId xmlns:p14="http://schemas.microsoft.com/office/powerpoint/2010/main" val="3124498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If an individual who has alcoholism often is late to work, or is unable to perform the responsibilities of his/her job, an employer can take disciplinary action on the basis of the poor job performance and conduct. However, an employer may not discipline an alcoholic employee more severely than it does other employees for the same performance or conduct.</a:t>
            </a:r>
            <a:r>
              <a:rPr lang="en-US" b="0" i="0" dirty="0">
                <a:effectLst/>
                <a:latin typeface="Times New Roman" panose="02020603050405020304" pitchFamily="18" charset="0"/>
                <a:hlinkClick r:id="rId3"/>
              </a:rPr>
              <a:t>[53]</a:t>
            </a:r>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29</a:t>
            </a:fld>
            <a:endParaRPr lang="en-US" dirty="0"/>
          </a:p>
        </p:txBody>
      </p:sp>
    </p:spTree>
    <p:extLst>
      <p:ext uri="{BB962C8B-B14F-4D97-AF65-F5344CB8AC3E}">
        <p14:creationId xmlns:p14="http://schemas.microsoft.com/office/powerpoint/2010/main" val="294807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a:t>
            </a:fld>
            <a:endParaRPr lang="en-US" dirty="0"/>
          </a:p>
        </p:txBody>
      </p:sp>
    </p:spTree>
    <p:extLst>
      <p:ext uri="{BB962C8B-B14F-4D97-AF65-F5344CB8AC3E}">
        <p14:creationId xmlns:p14="http://schemas.microsoft.com/office/powerpoint/2010/main" val="4221628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30</a:t>
            </a:fld>
            <a:endParaRPr lang="en-US" dirty="0"/>
          </a:p>
        </p:txBody>
      </p:sp>
    </p:spTree>
    <p:extLst>
      <p:ext uri="{BB962C8B-B14F-4D97-AF65-F5344CB8AC3E}">
        <p14:creationId xmlns:p14="http://schemas.microsoft.com/office/powerpoint/2010/main" val="4004772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31</a:t>
            </a:fld>
            <a:endParaRPr lang="en-US" dirty="0"/>
          </a:p>
        </p:txBody>
      </p:sp>
    </p:spTree>
    <p:extLst>
      <p:ext uri="{BB962C8B-B14F-4D97-AF65-F5344CB8AC3E}">
        <p14:creationId xmlns:p14="http://schemas.microsoft.com/office/powerpoint/2010/main" val="3926017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4000"/>
              </a:lnSpc>
              <a:spcBef>
                <a:spcPts val="300"/>
              </a:spcBef>
              <a:spcAft>
                <a:spcPts val="300"/>
              </a:spcAft>
            </a:pPr>
            <a:r>
              <a:rPr lang="en-US" sz="1400" b="1" dirty="0"/>
              <a:t>Yes</a:t>
            </a:r>
            <a:r>
              <a:rPr lang="en-US" sz="1400" dirty="0"/>
              <a:t>, Marianna is protected under the ADA because </a:t>
            </a:r>
            <a:br>
              <a:rPr lang="en-US" sz="1400" dirty="0"/>
            </a:br>
            <a:r>
              <a:rPr lang="en-US" sz="1400" dirty="0"/>
              <a:t>she has:</a:t>
            </a:r>
          </a:p>
          <a:p>
            <a:pPr lvl="1">
              <a:lnSpc>
                <a:spcPct val="124000"/>
              </a:lnSpc>
              <a:spcBef>
                <a:spcPts val="300"/>
              </a:spcBef>
              <a:spcAft>
                <a:spcPts val="300"/>
              </a:spcAft>
            </a:pPr>
            <a:r>
              <a:rPr lang="en-US" sz="1400" dirty="0"/>
              <a:t>a </a:t>
            </a:r>
            <a:r>
              <a:rPr lang="en-US" sz="1400" b="1" dirty="0"/>
              <a:t>history</a:t>
            </a:r>
            <a:r>
              <a:rPr lang="en-US" sz="1400" dirty="0"/>
              <a:t> of an impairment (addiction to heroin) </a:t>
            </a:r>
          </a:p>
          <a:p>
            <a:pPr lvl="1">
              <a:lnSpc>
                <a:spcPct val="124000"/>
              </a:lnSpc>
              <a:spcBef>
                <a:spcPts val="300"/>
              </a:spcBef>
              <a:spcAft>
                <a:spcPts val="300"/>
              </a:spcAft>
            </a:pPr>
            <a:r>
              <a:rPr lang="en-US" sz="1400" b="1" dirty="0"/>
              <a:t>refrained from the use of illegal drugs for six year</a:t>
            </a:r>
            <a:r>
              <a:rPr lang="en-US" sz="1400" dirty="0"/>
              <a:t>s which is a good indication that there is not an on-going problem. </a:t>
            </a:r>
          </a:p>
          <a:p>
            <a:pPr>
              <a:lnSpc>
                <a:spcPct val="124000"/>
              </a:lnSpc>
              <a:spcBef>
                <a:spcPts val="300"/>
              </a:spcBef>
              <a:spcAft>
                <a:spcPts val="300"/>
              </a:spcAft>
            </a:pPr>
            <a:r>
              <a:rPr lang="en-US" sz="1400" dirty="0"/>
              <a:t>The potential employer violated the ADA when she refused to hire Marianna because of her recovery status.</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32</a:t>
            </a:fld>
            <a:endParaRPr lang="en-US" dirty="0"/>
          </a:p>
        </p:txBody>
      </p:sp>
    </p:spTree>
    <p:extLst>
      <p:ext uri="{BB962C8B-B14F-4D97-AF65-F5344CB8AC3E}">
        <p14:creationId xmlns:p14="http://schemas.microsoft.com/office/powerpoint/2010/main" val="3522709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Yes Michael is a person with a disability (alcohol addiction).  2. Keep in mind that disciplinary actions prior to disclosure of a disability stand and the warning the supervisor gave him stands. </a:t>
            </a:r>
            <a:r>
              <a:rPr lang="en-US" kern="1200" dirty="0">
                <a:solidFill>
                  <a:srgbClr val="7030A0"/>
                </a:solidFill>
                <a:effectLst/>
              </a:rPr>
              <a:t>The employer can require an employee with addiction to alcohol to meet the same standards of performance and behavior as other employees. </a:t>
            </a:r>
            <a:r>
              <a:rPr lang="en-US" sz="1200" dirty="0"/>
              <a:t>The employer must </a:t>
            </a:r>
            <a:r>
              <a:rPr lang="en-US" sz="1200" b="1" dirty="0"/>
              <a:t>grant Michael’s request to take leave (as a reasonable accommodation) </a:t>
            </a:r>
            <a:r>
              <a:rPr lang="en-US" sz="1200" dirty="0"/>
              <a:t>to enter a rehabilitation program, unless the employer can prove that Michael’s absence would </a:t>
            </a:r>
            <a:r>
              <a:rPr lang="en-US" sz="1200" b="1" dirty="0"/>
              <a:t>cause a great difficulty or expense (undue hardship)</a:t>
            </a:r>
            <a:r>
              <a:rPr lang="en-US" sz="120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kern="1200" dirty="0">
              <a:solidFill>
                <a:srgbClr val="7030A0"/>
              </a:solidFill>
              <a:effectLs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kern="1200" dirty="0">
              <a:solidFill>
                <a:srgbClr val="7030A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rgbClr val="7030A0"/>
                </a:solidFill>
                <a:effectLst/>
              </a:rPr>
              <a:t> </a:t>
            </a:r>
            <a:r>
              <a:rPr lang="en-US" altLang="en-US" b="1" dirty="0">
                <a:solidFill>
                  <a:schemeClr val="accent3">
                    <a:lumMod val="50000"/>
                  </a:schemeClr>
                </a:solidFill>
              </a:rPr>
              <a:t>To summarize, alcohol addiction </a:t>
            </a:r>
            <a:r>
              <a:rPr lang="en-US" altLang="en-US" dirty="0">
                <a:solidFill>
                  <a:schemeClr val="accent3">
                    <a:lumMod val="50000"/>
                  </a:schemeClr>
                </a:solidFill>
              </a:rPr>
              <a:t>generally is a “disability” regardless of whether it is in the </a:t>
            </a:r>
            <a:r>
              <a:rPr lang="en-US" altLang="en-US" u="sng" dirty="0">
                <a:solidFill>
                  <a:schemeClr val="accent3">
                    <a:lumMod val="50000"/>
                  </a:schemeClr>
                </a:solidFill>
              </a:rPr>
              <a:t>past</a:t>
            </a:r>
            <a:r>
              <a:rPr lang="en-US" altLang="en-US" dirty="0">
                <a:solidFill>
                  <a:schemeClr val="accent3">
                    <a:lumMod val="50000"/>
                  </a:schemeClr>
                </a:solidFill>
              </a:rPr>
              <a:t> or in the </a:t>
            </a:r>
            <a:r>
              <a:rPr lang="en-US" altLang="en-US" u="sng" dirty="0">
                <a:solidFill>
                  <a:schemeClr val="accent3">
                    <a:lumMod val="50000"/>
                  </a:schemeClr>
                </a:solidFill>
              </a:rPr>
              <a:t>present</a:t>
            </a:r>
            <a:r>
              <a:rPr lang="en-US" altLang="en-US" dirty="0">
                <a:solidFill>
                  <a:schemeClr val="accent3">
                    <a:lumMod val="50000"/>
                  </a:schemeClr>
                </a:solidFill>
              </a:rPr>
              <a:t>.  </a:t>
            </a:r>
            <a:r>
              <a:rPr lang="en-US" kern="1200" dirty="0">
                <a:solidFill>
                  <a:srgbClr val="7030A0"/>
                </a:solidFill>
                <a:effectLst/>
              </a:rPr>
              <a:t>Questions? </a:t>
            </a:r>
            <a:r>
              <a:rPr lang="en-US" altLang="en-US" dirty="0">
                <a:solidFill>
                  <a:srgbClr val="7030A0"/>
                </a:solidFill>
              </a:rPr>
              <a:t>PAUSE  </a:t>
            </a:r>
            <a:r>
              <a:rPr lang="en-US" altLang="en-US" b="1" dirty="0">
                <a:solidFill>
                  <a:srgbClr val="7030A0"/>
                </a:solidFill>
              </a:rPr>
              <a:t>Now, I’ll turn to substance use disorders</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33</a:t>
            </a:fld>
            <a:endParaRPr lang="en-US" dirty="0"/>
          </a:p>
        </p:txBody>
      </p:sp>
    </p:spTree>
    <p:extLst>
      <p:ext uri="{BB962C8B-B14F-4D97-AF65-F5344CB8AC3E}">
        <p14:creationId xmlns:p14="http://schemas.microsoft.com/office/powerpoint/2010/main" val="341417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Individuals receiving treatment for OUD are generally considered disabled under the ADA.</a:t>
            </a:r>
          </a:p>
          <a:p>
            <a:r>
              <a:rPr lang="en-US" sz="1200" dirty="0"/>
              <a:t>Methadone is a legally prescribed medication used to treat addiction, just like insulin is prescribed to treat diabetes.</a:t>
            </a:r>
          </a:p>
          <a:p>
            <a:r>
              <a:rPr lang="en-US" sz="1200" dirty="0"/>
              <a:t>Being in medical treatment for addiction is evidence of rehabilitation, not current illegal use of drugs.</a:t>
            </a:r>
          </a:p>
          <a:p>
            <a:r>
              <a:rPr lang="en-US" altLang="en-US" sz="1200" dirty="0"/>
              <a:t>Julie’s boss is incorrectly regarding the use of methadone as an illegal drug.</a:t>
            </a:r>
            <a:endParaRPr lang="en-US" altLang="en-US" dirty="0">
              <a:solidFill>
                <a:schemeClr val="accent3">
                  <a:lumMod val="50000"/>
                </a:schemeClr>
              </a:solidFill>
            </a:endParaRPr>
          </a:p>
          <a:p>
            <a:pPr defTabSz="452022">
              <a:defRPr/>
            </a:pPr>
            <a:endParaRPr lang="en-US" altLang="en-US" sz="2000" dirty="0"/>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34</a:t>
            </a:fld>
            <a:endParaRPr lang="en-US" dirty="0"/>
          </a:p>
        </p:txBody>
      </p:sp>
    </p:spTree>
    <p:extLst>
      <p:ext uri="{BB962C8B-B14F-4D97-AF65-F5344CB8AC3E}">
        <p14:creationId xmlns:p14="http://schemas.microsoft.com/office/powerpoint/2010/main" val="2787417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lnSpc>
                <a:spcPct val="114000"/>
              </a:lnSpc>
              <a:spcBef>
                <a:spcPts val="300"/>
              </a:spcBef>
              <a:spcAft>
                <a:spcPts val="300"/>
              </a:spcAft>
            </a:pPr>
            <a:r>
              <a:rPr lang="en-US" sz="1400" b="1" dirty="0"/>
              <a:t>No</a:t>
            </a:r>
            <a:r>
              <a:rPr lang="en-US" sz="1400" dirty="0"/>
              <a:t>, Julie </a:t>
            </a:r>
            <a:r>
              <a:rPr lang="en-US" sz="1400" b="1" dirty="0"/>
              <a:t>would not be protected</a:t>
            </a:r>
            <a:r>
              <a:rPr lang="en-US" sz="1400" dirty="0"/>
              <a:t> under the ADA because:</a:t>
            </a:r>
          </a:p>
          <a:p>
            <a:pPr marL="827088" lvl="1" indent="-368300">
              <a:lnSpc>
                <a:spcPct val="114000"/>
              </a:lnSpc>
              <a:spcBef>
                <a:spcPts val="300"/>
              </a:spcBef>
              <a:spcAft>
                <a:spcPts val="300"/>
              </a:spcAft>
              <a:buFont typeface="Courier New" panose="02070309020205020404" pitchFamily="49" charset="0"/>
              <a:buChar char="o"/>
            </a:pPr>
            <a:r>
              <a:rPr lang="en-US" altLang="en-US" sz="1400" dirty="0"/>
              <a:t>the ADA does not protect individuals who are </a:t>
            </a:r>
            <a:r>
              <a:rPr lang="en-US" altLang="en-US" sz="1400" b="1" dirty="0"/>
              <a:t>“currently engaging in the illegal use of drugs.”</a:t>
            </a:r>
          </a:p>
          <a:p>
            <a:endParaRPr lang="en-US" sz="1400" dirty="0"/>
          </a:p>
        </p:txBody>
      </p:sp>
      <p:sp>
        <p:nvSpPr>
          <p:cNvPr id="4" name="Slide Number Placeholder 3"/>
          <p:cNvSpPr>
            <a:spLocks noGrp="1"/>
          </p:cNvSpPr>
          <p:nvPr>
            <p:ph type="sldNum" sz="quarter" idx="5"/>
          </p:nvPr>
        </p:nvSpPr>
        <p:spPr/>
        <p:txBody>
          <a:bodyPr/>
          <a:lstStyle/>
          <a:p>
            <a:fld id="{E4C6E948-41D2-484D-B477-2B3D6ECC4AE9}" type="slidenum">
              <a:rPr lang="en-US" smtClean="0"/>
              <a:t>35</a:t>
            </a:fld>
            <a:endParaRPr lang="en-US" dirty="0"/>
          </a:p>
        </p:txBody>
      </p:sp>
    </p:spTree>
    <p:extLst>
      <p:ext uri="{BB962C8B-B14F-4D97-AF65-F5344CB8AC3E}">
        <p14:creationId xmlns:p14="http://schemas.microsoft.com/office/powerpoint/2010/main" val="26412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Marijuana in any form is still considered a schedule 1 drug under federal law. </a:t>
            </a:r>
            <a:r>
              <a:rPr lang="en-US" sz="1200" dirty="0"/>
              <a:t>Even when used with a card, certificate or medical prescription. </a:t>
            </a:r>
          </a:p>
          <a:p>
            <a:pPr marL="0" indent="0">
              <a:buNone/>
            </a:pPr>
            <a:endParaRPr lang="en-US" sz="1200" dirty="0"/>
          </a:p>
          <a:p>
            <a:pPr algn="l"/>
            <a:r>
              <a:rPr lang="en-US" b="0" i="0" dirty="0">
                <a:solidFill>
                  <a:srgbClr val="000000"/>
                </a:solidFill>
                <a:effectLst/>
                <a:latin typeface="default"/>
              </a:rPr>
              <a:t>A former drug </a:t>
            </a:r>
            <a:r>
              <a:rPr lang="en-US" b="0" i="1" dirty="0">
                <a:solidFill>
                  <a:srgbClr val="000000"/>
                </a:solidFill>
                <a:effectLst/>
                <a:latin typeface="default"/>
              </a:rPr>
              <a:t>addict</a:t>
            </a:r>
            <a:r>
              <a:rPr lang="en-US" b="0" i="0" dirty="0">
                <a:solidFill>
                  <a:srgbClr val="000000"/>
                </a:solidFill>
                <a:effectLst/>
                <a:latin typeface="default"/>
              </a:rPr>
              <a:t> may be protected under the ADA because the addiction may be considered a substantially limiting impairment.</a:t>
            </a:r>
            <a:r>
              <a:rPr lang="en-US" b="0" i="0" dirty="0">
                <a:solidFill>
                  <a:srgbClr val="000000"/>
                </a:solidFill>
                <a:effectLst/>
                <a:latin typeface="default"/>
                <a:hlinkClick r:id="rId3"/>
              </a:rPr>
              <a:t>[12]</a:t>
            </a:r>
            <a:r>
              <a:rPr lang="en-US" b="0" i="0" dirty="0">
                <a:solidFill>
                  <a:srgbClr val="000000"/>
                </a:solidFill>
                <a:effectLst/>
                <a:latin typeface="default"/>
              </a:rPr>
              <a:t> However, according to the EEOC Technical Assistance Manual on the ADA, a former </a:t>
            </a:r>
            <a:r>
              <a:rPr lang="en-US" b="1" i="1" u="sng" dirty="0">
                <a:solidFill>
                  <a:srgbClr val="000000"/>
                </a:solidFill>
                <a:effectLst/>
                <a:latin typeface="default"/>
              </a:rPr>
              <a:t>casual</a:t>
            </a:r>
            <a:r>
              <a:rPr lang="en-US" b="1" i="0" u="sng" dirty="0">
                <a:solidFill>
                  <a:srgbClr val="000000"/>
                </a:solidFill>
                <a:effectLst/>
                <a:latin typeface="default"/>
              </a:rPr>
              <a:t> drug user </a:t>
            </a:r>
            <a:r>
              <a:rPr lang="en-US" b="0" i="0" dirty="0">
                <a:solidFill>
                  <a:srgbClr val="000000"/>
                </a:solidFill>
                <a:effectLst/>
                <a:latin typeface="default"/>
              </a:rPr>
              <a:t>is not protected:</a:t>
            </a:r>
            <a:endParaRPr lang="en-US" b="0" i="0" dirty="0">
              <a:solidFill>
                <a:srgbClr val="000000"/>
              </a:solidFill>
              <a:effectLst/>
              <a:latin typeface="Times New Roman" panose="02020603050405020304" pitchFamily="18" charset="0"/>
            </a:endParaRPr>
          </a:p>
          <a:p>
            <a:pPr algn="l"/>
            <a:r>
              <a:rPr lang="en-US" dirty="0">
                <a:latin typeface="default"/>
              </a:rPr>
              <a:t>[A] person who casually used drugs illegally in the past, but did not become addicted is not an individual with a disability based on the past drug use. In order for a person to be substantially limited because of drug use, s/he must be addicted to the drug.</a:t>
            </a:r>
            <a:r>
              <a:rPr lang="en-US" dirty="0">
                <a:latin typeface="default"/>
                <a:hlinkClick r:id="rId4"/>
              </a:rPr>
              <a:t>[13]</a:t>
            </a:r>
            <a:endParaRPr lang="en-US" dirty="0"/>
          </a:p>
          <a:p>
            <a:pPr marL="0" indent="0">
              <a:buNone/>
            </a:pPr>
            <a:endParaRPr lang="en-US" sz="1200" dirty="0"/>
          </a:p>
          <a:p>
            <a:endParaRPr lang="en-US" sz="1200" dirty="0"/>
          </a:p>
          <a:p>
            <a:pPr marL="0" indent="0">
              <a:buNone/>
            </a:pPr>
            <a:r>
              <a:rPr lang="en-US" sz="1200" b="1" dirty="0"/>
              <a:t>However, check your state law.</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36</a:t>
            </a:fld>
            <a:endParaRPr lang="en-US" dirty="0"/>
          </a:p>
        </p:txBody>
      </p:sp>
    </p:spTree>
    <p:extLst>
      <p:ext uri="{BB962C8B-B14F-4D97-AF65-F5344CB8AC3E}">
        <p14:creationId xmlns:p14="http://schemas.microsoft.com/office/powerpoint/2010/main" val="445905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37</a:t>
            </a:fld>
            <a:endParaRPr lang="en-US" dirty="0"/>
          </a:p>
        </p:txBody>
      </p:sp>
    </p:spTree>
    <p:extLst>
      <p:ext uri="{BB962C8B-B14F-4D97-AF65-F5344CB8AC3E}">
        <p14:creationId xmlns:p14="http://schemas.microsoft.com/office/powerpoint/2010/main" val="1186023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Yes</a:t>
            </a:r>
            <a:r>
              <a:rPr lang="en-US" sz="1400" dirty="0"/>
              <a:t>, James is protected under the ADA because he: is legally using drugs.</a:t>
            </a:r>
          </a:p>
          <a:p>
            <a:pPr marL="109537" indent="0">
              <a:buNone/>
            </a:pPr>
            <a:endParaRPr lang="en-US" sz="1400" dirty="0"/>
          </a:p>
          <a:p>
            <a:r>
              <a:rPr lang="en-US" sz="1400" dirty="0"/>
              <a:t>However, if he takes more than prescribed, he may not be covered under the ADA.</a:t>
            </a:r>
          </a:p>
          <a:p>
            <a:endParaRPr lang="en-US" sz="1400" dirty="0"/>
          </a:p>
        </p:txBody>
      </p:sp>
      <p:sp>
        <p:nvSpPr>
          <p:cNvPr id="4" name="Slide Number Placeholder 3"/>
          <p:cNvSpPr>
            <a:spLocks noGrp="1"/>
          </p:cNvSpPr>
          <p:nvPr>
            <p:ph type="sldNum" sz="quarter" idx="5"/>
          </p:nvPr>
        </p:nvSpPr>
        <p:spPr/>
        <p:txBody>
          <a:bodyPr/>
          <a:lstStyle/>
          <a:p>
            <a:fld id="{E4C6E948-41D2-484D-B477-2B3D6ECC4AE9}" type="slidenum">
              <a:rPr lang="en-US" smtClean="0"/>
              <a:t>38</a:t>
            </a:fld>
            <a:endParaRPr lang="en-US" dirty="0"/>
          </a:p>
        </p:txBody>
      </p:sp>
    </p:spTree>
    <p:extLst>
      <p:ext uri="{BB962C8B-B14F-4D97-AF65-F5344CB8AC3E}">
        <p14:creationId xmlns:p14="http://schemas.microsoft.com/office/powerpoint/2010/main" val="3212163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300"/>
              </a:spcBef>
              <a:spcAft>
                <a:spcPts val="300"/>
              </a:spcAft>
            </a:pPr>
            <a:r>
              <a:rPr lang="en-US" sz="1400" b="1" dirty="0"/>
              <a:t>Yes</a:t>
            </a:r>
            <a:r>
              <a:rPr lang="en-US" sz="1400" dirty="0"/>
              <a:t>, James is protected under the ADA because he:</a:t>
            </a:r>
          </a:p>
          <a:p>
            <a:pPr marL="869950" lvl="1" indent="-412750">
              <a:lnSpc>
                <a:spcPct val="114000"/>
              </a:lnSpc>
              <a:spcBef>
                <a:spcPts val="300"/>
              </a:spcBef>
              <a:spcAft>
                <a:spcPts val="300"/>
              </a:spcAft>
              <a:buFont typeface="Courier New" panose="02070309020205020404" pitchFamily="49" charset="0"/>
              <a:buChar char="o"/>
            </a:pPr>
            <a:r>
              <a:rPr lang="en-US" altLang="en-US" sz="1400" dirty="0"/>
              <a:t>is a person with a disability and may have rights to an accommodation. </a:t>
            </a:r>
          </a:p>
          <a:p>
            <a:pPr>
              <a:lnSpc>
                <a:spcPct val="114000"/>
              </a:lnSpc>
              <a:spcBef>
                <a:spcPts val="300"/>
              </a:spcBef>
              <a:spcAft>
                <a:spcPts val="300"/>
              </a:spcAft>
            </a:pPr>
            <a:r>
              <a:rPr lang="en-US" altLang="en-US" sz="1400" dirty="0"/>
              <a:t>James needs to discuss the possibility of an accommodation with his boss.</a:t>
            </a:r>
            <a:endParaRPr lang="en-US" sz="1400" dirty="0"/>
          </a:p>
          <a:p>
            <a:endParaRPr lang="en-US" sz="1400" dirty="0"/>
          </a:p>
        </p:txBody>
      </p:sp>
      <p:sp>
        <p:nvSpPr>
          <p:cNvPr id="4" name="Slide Number Placeholder 3"/>
          <p:cNvSpPr>
            <a:spLocks noGrp="1"/>
          </p:cNvSpPr>
          <p:nvPr>
            <p:ph type="sldNum" sz="quarter" idx="5"/>
          </p:nvPr>
        </p:nvSpPr>
        <p:spPr/>
        <p:txBody>
          <a:bodyPr/>
          <a:lstStyle/>
          <a:p>
            <a:fld id="{E4C6E948-41D2-484D-B477-2B3D6ECC4AE9}" type="slidenum">
              <a:rPr lang="en-US" smtClean="0"/>
              <a:t>39</a:t>
            </a:fld>
            <a:endParaRPr lang="en-US" dirty="0"/>
          </a:p>
        </p:txBody>
      </p:sp>
    </p:spTree>
    <p:extLst>
      <p:ext uri="{BB962C8B-B14F-4D97-AF65-F5344CB8AC3E}">
        <p14:creationId xmlns:p14="http://schemas.microsoft.com/office/powerpoint/2010/main" val="416349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a:t>
            </a:fld>
            <a:endParaRPr lang="en-US" dirty="0"/>
          </a:p>
        </p:txBody>
      </p:sp>
    </p:spTree>
    <p:extLst>
      <p:ext uri="{BB962C8B-B14F-4D97-AF65-F5344CB8AC3E}">
        <p14:creationId xmlns:p14="http://schemas.microsoft.com/office/powerpoint/2010/main" val="2485466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US" sz="1400" b="1" dirty="0"/>
              <a:t>No</a:t>
            </a:r>
            <a:r>
              <a:rPr lang="en-US" sz="1400" dirty="0"/>
              <a:t>, James is not protected under the ADA because he:</a:t>
            </a:r>
          </a:p>
          <a:p>
            <a:pPr lvl="1">
              <a:spcBef>
                <a:spcPts val="300"/>
              </a:spcBef>
              <a:spcAft>
                <a:spcPts val="300"/>
              </a:spcAft>
            </a:pPr>
            <a:r>
              <a:rPr lang="en-US" sz="1400" dirty="0"/>
              <a:t>is illegally using drugs.</a:t>
            </a:r>
          </a:p>
          <a:p>
            <a:pPr>
              <a:spcBef>
                <a:spcPts val="300"/>
              </a:spcBef>
              <a:spcAft>
                <a:spcPts val="300"/>
              </a:spcAft>
            </a:pPr>
            <a:endParaRPr lang="en-US" sz="1400" dirty="0"/>
          </a:p>
          <a:p>
            <a:pPr>
              <a:spcBef>
                <a:spcPts val="300"/>
              </a:spcBef>
              <a:spcAft>
                <a:spcPts val="300"/>
              </a:spcAft>
            </a:pPr>
            <a:r>
              <a:rPr lang="en-US" sz="1400" dirty="0"/>
              <a:t>An employer is allowed to have a drug-free workplace.  </a:t>
            </a:r>
          </a:p>
          <a:p>
            <a:pPr>
              <a:spcBef>
                <a:spcPts val="300"/>
              </a:spcBef>
              <a:spcAft>
                <a:spcPts val="300"/>
              </a:spcAft>
            </a:pPr>
            <a:endParaRPr lang="en-US" sz="1400" dirty="0"/>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dirty="0"/>
              <a:t>However, the ADA does not limit the employer’s ability to offer leave or other assistance that may enable James  to receive treatment. </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400" dirty="0"/>
          </a:p>
          <a:p>
            <a:r>
              <a:rPr lang="en-US" sz="1400" u="sng" dirty="0"/>
              <a:t>Last Chance Agreement can be considered only for individuals with addiction.</a:t>
            </a:r>
            <a:r>
              <a:rPr lang="en-US" sz="1400" dirty="0"/>
              <a:t> </a:t>
            </a:r>
          </a:p>
          <a:p>
            <a:r>
              <a:rPr lang="en-US" sz="1400" dirty="0"/>
              <a:t>When an employee can be fired, an employer may choose, but is not required by the ADA, to offer a “last chance agreement.”    </a:t>
            </a:r>
          </a:p>
          <a:p>
            <a:r>
              <a:rPr lang="en-US" sz="1400" dirty="0"/>
              <a:t>An employer agrees not to terminate the employee in exchange for an employee’s agreement to receive treatment and avoid further workplace problems.    </a:t>
            </a:r>
          </a:p>
          <a:p>
            <a:r>
              <a:rPr lang="en-US" sz="1400" dirty="0"/>
              <a:t>A violation of the agreement usually warrants termination because the employee failed to meet the conditions for continued employment. </a:t>
            </a:r>
          </a:p>
          <a:p>
            <a:endParaRPr lang="en-US" sz="1400" dirty="0"/>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400" dirty="0"/>
          </a:p>
          <a:p>
            <a:pPr>
              <a:spcBef>
                <a:spcPts val="300"/>
              </a:spcBef>
              <a:spcAft>
                <a:spcPts val="300"/>
              </a:spcAft>
            </a:pPr>
            <a:endParaRPr lang="en-US" sz="1400" dirty="0"/>
          </a:p>
        </p:txBody>
      </p:sp>
      <p:sp>
        <p:nvSpPr>
          <p:cNvPr id="4" name="Slide Number Placeholder 3"/>
          <p:cNvSpPr>
            <a:spLocks noGrp="1"/>
          </p:cNvSpPr>
          <p:nvPr>
            <p:ph type="sldNum" sz="quarter" idx="5"/>
          </p:nvPr>
        </p:nvSpPr>
        <p:spPr/>
        <p:txBody>
          <a:bodyPr/>
          <a:lstStyle/>
          <a:p>
            <a:fld id="{E4C6E948-41D2-484D-B477-2B3D6ECC4AE9}" type="slidenum">
              <a:rPr lang="en-US" smtClean="0"/>
              <a:t>40</a:t>
            </a:fld>
            <a:endParaRPr lang="en-US" dirty="0"/>
          </a:p>
        </p:txBody>
      </p:sp>
    </p:spTree>
    <p:extLst>
      <p:ext uri="{BB962C8B-B14F-4D97-AF65-F5344CB8AC3E}">
        <p14:creationId xmlns:p14="http://schemas.microsoft.com/office/powerpoint/2010/main" val="389846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41</a:t>
            </a:fld>
            <a:endParaRPr lang="en-US" dirty="0"/>
          </a:p>
        </p:txBody>
      </p:sp>
    </p:spTree>
    <p:extLst>
      <p:ext uri="{BB962C8B-B14F-4D97-AF65-F5344CB8AC3E}">
        <p14:creationId xmlns:p14="http://schemas.microsoft.com/office/powerpoint/2010/main" val="1551915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42</a:t>
            </a:fld>
            <a:endParaRPr lang="en-US" dirty="0"/>
          </a:p>
        </p:txBody>
      </p:sp>
    </p:spTree>
    <p:extLst>
      <p:ext uri="{BB962C8B-B14F-4D97-AF65-F5344CB8AC3E}">
        <p14:creationId xmlns:p14="http://schemas.microsoft.com/office/powerpoint/2010/main" val="1969983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43</a:t>
            </a:fld>
            <a:endParaRPr lang="en-US" dirty="0"/>
          </a:p>
        </p:txBody>
      </p:sp>
    </p:spTree>
    <p:extLst>
      <p:ext uri="{BB962C8B-B14F-4D97-AF65-F5344CB8AC3E}">
        <p14:creationId xmlns:p14="http://schemas.microsoft.com/office/powerpoint/2010/main" val="3326380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44</a:t>
            </a:fld>
            <a:endParaRPr lang="en-US" dirty="0"/>
          </a:p>
        </p:txBody>
      </p:sp>
    </p:spTree>
    <p:extLst>
      <p:ext uri="{BB962C8B-B14F-4D97-AF65-F5344CB8AC3E}">
        <p14:creationId xmlns:p14="http://schemas.microsoft.com/office/powerpoint/2010/main" val="1681062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45</a:t>
            </a:fld>
            <a:endParaRPr lang="en-US" dirty="0"/>
          </a:p>
        </p:txBody>
      </p:sp>
    </p:spTree>
    <p:extLst>
      <p:ext uri="{BB962C8B-B14F-4D97-AF65-F5344CB8AC3E}">
        <p14:creationId xmlns:p14="http://schemas.microsoft.com/office/powerpoint/2010/main" val="41688674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46</a:t>
            </a:fld>
            <a:endParaRPr lang="en-US" dirty="0"/>
          </a:p>
        </p:txBody>
      </p:sp>
    </p:spTree>
    <p:extLst>
      <p:ext uri="{BB962C8B-B14F-4D97-AF65-F5344CB8AC3E}">
        <p14:creationId xmlns:p14="http://schemas.microsoft.com/office/powerpoint/2010/main" val="2955911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47</a:t>
            </a:fld>
            <a:endParaRPr lang="en-US" dirty="0"/>
          </a:p>
        </p:txBody>
      </p:sp>
    </p:spTree>
    <p:extLst>
      <p:ext uri="{BB962C8B-B14F-4D97-AF65-F5344CB8AC3E}">
        <p14:creationId xmlns:p14="http://schemas.microsoft.com/office/powerpoint/2010/main" val="3987464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48</a:t>
            </a:fld>
            <a:endParaRPr lang="en-US" dirty="0"/>
          </a:p>
        </p:txBody>
      </p:sp>
    </p:spTree>
    <p:extLst>
      <p:ext uri="{BB962C8B-B14F-4D97-AF65-F5344CB8AC3E}">
        <p14:creationId xmlns:p14="http://schemas.microsoft.com/office/powerpoint/2010/main" val="12582620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49</a:t>
            </a:fld>
            <a:endParaRPr lang="en-US" dirty="0"/>
          </a:p>
        </p:txBody>
      </p:sp>
    </p:spTree>
    <p:extLst>
      <p:ext uri="{BB962C8B-B14F-4D97-AF65-F5344CB8AC3E}">
        <p14:creationId xmlns:p14="http://schemas.microsoft.com/office/powerpoint/2010/main" val="157644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5</a:t>
            </a:fld>
            <a:endParaRPr lang="en-US" dirty="0"/>
          </a:p>
        </p:txBody>
      </p:sp>
    </p:spTree>
    <p:extLst>
      <p:ext uri="{BB962C8B-B14F-4D97-AF65-F5344CB8AC3E}">
        <p14:creationId xmlns:p14="http://schemas.microsoft.com/office/powerpoint/2010/main" val="3687043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50</a:t>
            </a:fld>
            <a:endParaRPr lang="en-US" dirty="0"/>
          </a:p>
        </p:txBody>
      </p:sp>
    </p:spTree>
    <p:extLst>
      <p:ext uri="{BB962C8B-B14F-4D97-AF65-F5344CB8AC3E}">
        <p14:creationId xmlns:p14="http://schemas.microsoft.com/office/powerpoint/2010/main" val="18292884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7"/>
          <p:cNvSpPr>
            <a:spLocks noGrp="1" noChangeArrowheads="1"/>
          </p:cNvSpPr>
          <p:nvPr>
            <p:ph type="sldNum" sz="quarter" idx="5"/>
          </p:nvPr>
        </p:nvSpPr>
        <p:spPr>
          <a:xfrm>
            <a:off x="6248399" y="8685213"/>
            <a:ext cx="60801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fld id="{B04DE34B-FC4C-4CC6-B607-155AC6370F42}" type="slidenum">
              <a:rPr lang="en-US" sz="1200" b="1">
                <a:latin typeface="Century Gothic" panose="020B0502020202020204" pitchFamily="34" charset="0"/>
              </a:rPr>
              <a:pPr eaLnBrk="1" hangingPunct="1"/>
              <a:t>51</a:t>
            </a:fld>
            <a:endParaRPr lang="en-US" sz="1200" b="1" dirty="0">
              <a:latin typeface="Century Gothic" panose="020B0502020202020204" pitchFamily="34" charset="0"/>
            </a:endParaRPr>
          </a:p>
        </p:txBody>
      </p:sp>
      <p:sp>
        <p:nvSpPr>
          <p:cNvPr id="86020" name="Rectangle 2"/>
          <p:cNvSpPr>
            <a:spLocks noGrp="1" noRot="1" noChangeAspect="1" noChangeArrowheads="1" noTextEdit="1"/>
          </p:cNvSpPr>
          <p:nvPr>
            <p:ph type="sldImg"/>
          </p:nvPr>
        </p:nvSpPr>
        <p:spPr>
          <a:xfrm>
            <a:off x="555625" y="671513"/>
            <a:ext cx="5965825" cy="3355975"/>
          </a:xfrm>
          <a:ln/>
        </p:spPr>
      </p:sp>
      <p:sp>
        <p:nvSpPr>
          <p:cNvPr id="86021" name="Rectangle 3"/>
          <p:cNvSpPr>
            <a:spLocks noGrp="1" noChangeArrowheads="1"/>
          </p:cNvSpPr>
          <p:nvPr>
            <p:ph type="body" idx="1"/>
          </p:nvPr>
        </p:nvSpPr>
        <p:spPr>
          <a:xfrm>
            <a:off x="944039" y="4253973"/>
            <a:ext cx="5188998" cy="40304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Footer Placeholder 2">
            <a:extLst>
              <a:ext uri="{FF2B5EF4-FFF2-40B4-BE49-F238E27FC236}">
                <a16:creationId xmlns:a16="http://schemas.microsoft.com/office/drawing/2014/main" id="{BD0D422F-2749-914E-B8E6-85F32BD474B7}"/>
              </a:ext>
            </a:extLst>
          </p:cNvPr>
          <p:cNvSpPr>
            <a:spLocks noGrp="1"/>
          </p:cNvSpPr>
          <p:nvPr>
            <p:ph type="ftr" sz="quarter" idx="11"/>
          </p:nvPr>
        </p:nvSpPr>
        <p:spPr>
          <a:xfrm>
            <a:off x="0" y="8458200"/>
            <a:ext cx="3733800" cy="684213"/>
          </a:xfrm>
        </p:spPr>
        <p:txBody>
          <a:bodyPr/>
          <a:lstStyle/>
          <a:p>
            <a:r>
              <a:rPr lang="en-US" dirty="0">
                <a:latin typeface="Century Gothic" panose="020B0502020202020204" pitchFamily="34" charset="0"/>
              </a:rPr>
              <a:t>Funded by the National Institute on Disability, Independent Living, and Rehabilitation Research (NIDILRR) Grant 90DP0090-01-00</a:t>
            </a:r>
          </a:p>
        </p:txBody>
      </p:sp>
    </p:spTree>
    <p:extLst>
      <p:ext uri="{BB962C8B-B14F-4D97-AF65-F5344CB8AC3E}">
        <p14:creationId xmlns:p14="http://schemas.microsoft.com/office/powerpoint/2010/main" val="17086605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7562"/>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C31BD57-AA58-4301-8E8D-A12B78A9382D}" type="slidenum">
              <a:rPr lang="en-US" smtClean="0"/>
              <a:pPr/>
              <a:t>52</a:t>
            </a:fld>
            <a:endParaRPr lang="en-US" dirty="0"/>
          </a:p>
        </p:txBody>
      </p:sp>
    </p:spTree>
    <p:extLst>
      <p:ext uri="{BB962C8B-B14F-4D97-AF65-F5344CB8AC3E}">
        <p14:creationId xmlns:p14="http://schemas.microsoft.com/office/powerpoint/2010/main" val="184945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since 2018</a:t>
            </a:r>
          </a:p>
          <a:p>
            <a:endParaRPr lang="en-US" dirty="0"/>
          </a:p>
          <a:p>
            <a:r>
              <a:rPr lang="en-US" dirty="0"/>
              <a:t>TOTAL: 57.8 million adults had either SUD or Mental Illness (2020: 73.8 million adults either had SUD or mental illness)</a:t>
            </a:r>
          </a:p>
          <a:p>
            <a:r>
              <a:rPr lang="en-US" dirty="0"/>
              <a:t>Yellow: 10.2 million adults had SUD but Not Mental Illness (2020: this # has more than doubled to 20.9 million)</a:t>
            </a:r>
          </a:p>
          <a:p>
            <a:r>
              <a:rPr lang="en-US" dirty="0"/>
              <a:t>Blue: 38.4 million had Mental Illness but not SUD (2020: 35.9 million had mental illness but no SUD – number reduced slightly)</a:t>
            </a:r>
          </a:p>
          <a:p>
            <a:r>
              <a:rPr lang="en-US" dirty="0"/>
              <a:t>Green: 9.2 million had SUD and mental illness (2020: 17.0 million people have SUD and mental illness - almost double the 2018 #)</a:t>
            </a:r>
          </a:p>
          <a:p>
            <a:endParaRPr lang="en-US" dirty="0"/>
          </a:p>
          <a:p>
            <a:endParaRPr lang="en-US" dirty="0"/>
          </a:p>
        </p:txBody>
      </p:sp>
      <p:sp>
        <p:nvSpPr>
          <p:cNvPr id="4" name="Slide Number Placeholder 3"/>
          <p:cNvSpPr>
            <a:spLocks noGrp="1"/>
          </p:cNvSpPr>
          <p:nvPr>
            <p:ph type="sldNum" sz="quarter" idx="5"/>
          </p:nvPr>
        </p:nvSpPr>
        <p:spPr/>
        <p:txBody>
          <a:bodyPr/>
          <a:lstStyle/>
          <a:p>
            <a:fld id="{04EB4F2F-1DBE-4FC2-8B5C-8436D5E9700F}" type="slidenum">
              <a:rPr lang="en-US" smtClean="0"/>
              <a:t>6</a:t>
            </a:fld>
            <a:endParaRPr lang="en-US" dirty="0"/>
          </a:p>
        </p:txBody>
      </p:sp>
    </p:spTree>
    <p:extLst>
      <p:ext uri="{BB962C8B-B14F-4D97-AF65-F5344CB8AC3E}">
        <p14:creationId xmlns:p14="http://schemas.microsoft.com/office/powerpoint/2010/main" val="351267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B4F2F-1DBE-4FC2-8B5C-8436D5E9700F}" type="slidenum">
              <a:rPr lang="en-US" smtClean="0"/>
              <a:t>7</a:t>
            </a:fld>
            <a:endParaRPr lang="en-US" dirty="0"/>
          </a:p>
        </p:txBody>
      </p:sp>
    </p:spTree>
    <p:extLst>
      <p:ext uri="{BB962C8B-B14F-4D97-AF65-F5344CB8AC3E}">
        <p14:creationId xmlns:p14="http://schemas.microsoft.com/office/powerpoint/2010/main" val="290375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997C1-B073-4F08-A1D7-A5E7A09F8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18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It has been reported that 10 percent to 25 percent of the American population is sometimes on the job under the influence of alcohol or some illicit drug. </a:t>
            </a:r>
            <a:r>
              <a:rPr lang="en-US" b="0" i="0" dirty="0">
                <a:effectLst/>
                <a:latin typeface="Times New Roman" panose="02020603050405020304" pitchFamily="18" charset="0"/>
                <a:hlinkClick r:id="rId3"/>
              </a:rPr>
              <a:t>[1]</a:t>
            </a:r>
            <a:r>
              <a:rPr lang="en-US" b="0" i="0" dirty="0">
                <a:solidFill>
                  <a:srgbClr val="000000"/>
                </a:solidFill>
                <a:effectLst/>
                <a:latin typeface="Times New Roman" panose="02020603050405020304" pitchFamily="18" charset="0"/>
              </a:rPr>
              <a:t> The social and economic costs of substance abuse in America are staggering.</a:t>
            </a:r>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9</a:t>
            </a:fld>
            <a:endParaRPr lang="en-US" dirty="0"/>
          </a:p>
        </p:txBody>
      </p:sp>
    </p:spTree>
    <p:extLst>
      <p:ext uri="{BB962C8B-B14F-4D97-AF65-F5344CB8AC3E}">
        <p14:creationId xmlns:p14="http://schemas.microsoft.com/office/powerpoint/2010/main" val="371200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69851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256228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3003834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406429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19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4058069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327736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648837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1638830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6700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420432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473383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22437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157426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107998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sic (simple)">
    <p:bg>
      <p:bgPr>
        <a:solidFill>
          <a:schemeClr val="bg1"/>
        </a:solidFill>
        <a:effectLst/>
      </p:bgPr>
    </p:bg>
    <p:spTree>
      <p:nvGrpSpPr>
        <p:cNvPr id="1" name=""/>
        <p:cNvGrpSpPr/>
        <p:nvPr/>
      </p:nvGrpSpPr>
      <p:grpSpPr>
        <a:xfrm>
          <a:off x="0" y="0"/>
          <a:ext cx="0" cy="0"/>
          <a:chOff x="0" y="0"/>
          <a:chExt cx="0" cy="0"/>
        </a:xfrm>
      </p:grpSpPr>
      <p:pic>
        <p:nvPicPr>
          <p:cNvPr id="4" name="Background">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11808"/>
          </a:xfrm>
          <a:prstGeom prst="rect">
            <a:avLst/>
          </a:prstGeom>
        </p:spPr>
      </p:pic>
      <p:sp>
        <p:nvSpPr>
          <p:cNvPr id="2" name="Title 1"/>
          <p:cNvSpPr>
            <a:spLocks noGrp="1"/>
          </p:cNvSpPr>
          <p:nvPr>
            <p:ph type="title"/>
          </p:nvPr>
        </p:nvSpPr>
        <p:spPr>
          <a:xfrm>
            <a:off x="649290" y="254223"/>
            <a:ext cx="10981236" cy="944628"/>
          </a:xfrm>
          <a:prstGeom prst="rect">
            <a:avLst/>
          </a:prstGeom>
        </p:spPr>
        <p:txBody>
          <a:bodyPr anchor="ctr">
            <a:normAutofit/>
          </a:bodyPr>
          <a:lstStyle>
            <a:lvl1pPr algn="ctr">
              <a:defRPr sz="4000" b="1">
                <a:solidFill>
                  <a:schemeClr val="bg1"/>
                </a:solidFill>
                <a:latin typeface="Arial"/>
                <a:cs typeface="Arial"/>
              </a:defRPr>
            </a:lvl1pPr>
          </a:lstStyle>
          <a:p>
            <a:r>
              <a:rPr lang="en-US" dirty="0"/>
              <a:t>Click to edit Master title style</a:t>
            </a:r>
          </a:p>
        </p:txBody>
      </p:sp>
      <p:sp>
        <p:nvSpPr>
          <p:cNvPr id="11" name="Text Placeholder 10"/>
          <p:cNvSpPr>
            <a:spLocks noGrp="1"/>
          </p:cNvSpPr>
          <p:nvPr>
            <p:ph type="body" sz="quarter" idx="10"/>
          </p:nvPr>
        </p:nvSpPr>
        <p:spPr>
          <a:xfrm>
            <a:off x="660399" y="1714499"/>
            <a:ext cx="10972801" cy="4830883"/>
          </a:xfrm>
          <a:prstGeom prst="rect">
            <a:avLst/>
          </a:prstGeom>
        </p:spPr>
        <p:txBody>
          <a:bodyPr vert="horz"/>
          <a:lstStyle>
            <a:lvl1pPr marL="0" indent="0">
              <a:buNone/>
              <a:defRPr sz="32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2" name="Picture 11" descr="Syracuse University Burton Blatt Institute">
            <a:extLst>
              <a:ext uri="{FF2B5EF4-FFF2-40B4-BE49-F238E27FC236}">
                <a16:creationId xmlns:a16="http://schemas.microsoft.com/office/drawing/2014/main" id="{0F2380C6-4F50-4F04-90F0-E73F51975A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230" y="5890818"/>
            <a:ext cx="3001542" cy="594555"/>
          </a:xfrm>
          <a:prstGeom prst="rect">
            <a:avLst/>
          </a:prstGeom>
        </p:spPr>
      </p:pic>
      <p:sp>
        <p:nvSpPr>
          <p:cNvPr id="9" name="Slide Number Placeholder 9">
            <a:extLst>
              <a:ext uri="{FF2B5EF4-FFF2-40B4-BE49-F238E27FC236}">
                <a16:creationId xmlns:a16="http://schemas.microsoft.com/office/drawing/2014/main" id="{78869D03-7EB5-DF4F-8B7C-0DD735A28BE1}"/>
              </a:ext>
            </a:extLst>
          </p:cNvPr>
          <p:cNvSpPr>
            <a:spLocks noGrp="1"/>
          </p:cNvSpPr>
          <p:nvPr>
            <p:ph type="sldNum" sz="quarter" idx="13"/>
          </p:nvPr>
        </p:nvSpPr>
        <p:spPr>
          <a:xfrm>
            <a:off x="8956648" y="6188096"/>
            <a:ext cx="2743200" cy="365125"/>
          </a:xfrm>
        </p:spPr>
        <p:txBody>
          <a:bodyPr/>
          <a:lstStyle>
            <a:lvl1pPr>
              <a:defRPr sz="1800" b="1">
                <a:solidFill>
                  <a:schemeClr val="tx1"/>
                </a:solidFill>
              </a:defRPr>
            </a:lvl1pPr>
          </a:lstStyle>
          <a:p>
            <a:fld id="{124ABA7A-50E8-45FC-BA02-3995AA5F418D}" type="slidenum">
              <a:rPr lang="en-US" smtClean="0"/>
              <a:pPr/>
              <a:t>‹#›</a:t>
            </a:fld>
            <a:endParaRPr lang="en-US" dirty="0"/>
          </a:p>
        </p:txBody>
      </p:sp>
      <p:cxnSp>
        <p:nvCxnSpPr>
          <p:cNvPr id="7" name="Straight Connector 6">
            <a:extLst>
              <a:ext uri="{C183D7F6-B498-43B3-948B-1728B52AA6E4}">
                <adec:decorative xmlns:adec="http://schemas.microsoft.com/office/drawing/2017/decorative" val="1"/>
              </a:ext>
            </a:extLst>
          </p:cNvPr>
          <p:cNvCxnSpPr/>
          <p:nvPr userDrawn="1"/>
        </p:nvCxnSpPr>
        <p:spPr>
          <a:xfrm>
            <a:off x="425505" y="6545384"/>
            <a:ext cx="11340991" cy="0"/>
          </a:xfrm>
          <a:prstGeom prst="line">
            <a:avLst/>
          </a:prstGeom>
          <a:ln w="12700" cmpd="sng">
            <a:solidFill>
              <a:srgbClr val="D44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62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38418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294023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713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10008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405228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28254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344093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b="1">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57504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chemeClr val="tx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8578376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adasoutheast.or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17.emf"/><Relationship Id="rId4" Type="http://schemas.openxmlformats.org/officeDocument/2006/relationships/hyperlink" Target="https://www.pexels.com/photo/alarm-alarm-clock-analog-analogue-28025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adasoutheast@syr.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adasoutheast.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adata.org/factsheet/ada-addiction-and-recovery"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https://adata.org/factsheet/ada-addiction-and-recovery-and-governmen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adata.org/factsheet/ada-addiction-recovery-and-employment"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hyperlink" Target="https://adata.org/factsheet/work-leave" TargetMode="External"/><Relationship Id="rId4" Type="http://schemas.openxmlformats.org/officeDocument/2006/relationships/hyperlink" Target="https://adata.org/factsheet/reasonable-accommodations-workplac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adalive.org/episode67"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hyperlink" Target="https://www.adalive.org/episode67_resources" TargetMode="External"/><Relationship Id="rId4" Type="http://schemas.openxmlformats.org/officeDocument/2006/relationships/hyperlink" Target="https://www.adalive.org/episode68"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eeoc.gov/policy/docs/accommodation.html"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hyperlink" Target="https://www.eeoc.gov/policy/docs/guidance-inquiries.html" TargetMode="External"/><Relationship Id="rId4" Type="http://schemas.openxmlformats.org/officeDocument/2006/relationships/hyperlink" Target="https://www.eeoc.gov/policy/docs/preemp.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eeoc.gov/facts/performance-conduct.html"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hyperlink" Target="https://www.eeoc.gov/facts/association_ada.html" TargetMode="External"/><Relationship Id="rId4" Type="http://schemas.openxmlformats.org/officeDocument/2006/relationships/hyperlink" Target="https://www.eeoc.gov/eeoc/publications/ada-leave.cf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eeoc.gov/laws/guidance/use-codeine-oxycodone-and-other-opioids-information-employees"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hyperlink" Target="https://www.eeoc.gov/laws/guidance/how-health-care-providers-can-help-current-and-former-patients-who-have-used-opioid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askjan.org/"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hyperlink" Target="https://askjan.org/disabilities/Drug-Addiction.cfm" TargetMode="External"/><Relationship Id="rId4" Type="http://schemas.openxmlformats.org/officeDocument/2006/relationships/hyperlink" Target="https://askjan.org/disabilities/Alcoholism.cf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eeoc.gov/employees/howtofile.cfm"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www.ada.gov/filing_complaint.htm"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adata.org/email" TargetMode="External"/><Relationship Id="rId7"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5.xml"/><Relationship Id="rId6" Type="http://schemas.openxmlformats.org/officeDocument/2006/relationships/hyperlink" Target="http://www.adata.org/" TargetMode="External"/><Relationship Id="rId5" Type="http://schemas.openxmlformats.org/officeDocument/2006/relationships/hyperlink" Target="http://www.ada.org/email" TargetMode="External"/><Relationship Id="rId4" Type="http://schemas.openxmlformats.org/officeDocument/2006/relationships/hyperlink" Target="https://adata.org/"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facebook.com/adanetwork" TargetMode="External"/><Relationship Id="rId7"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hyperlink" Target="https://www.youtube.com/c/ADANationalNetwork" TargetMode="External"/><Relationship Id="rId5" Type="http://schemas.openxmlformats.org/officeDocument/2006/relationships/hyperlink" Target="https://www.linkedin.com/company/ada-national-network/" TargetMode="External"/><Relationship Id="rId10" Type="http://schemas.openxmlformats.org/officeDocument/2006/relationships/image" Target="../media/image26.png"/><Relationship Id="rId4" Type="http://schemas.openxmlformats.org/officeDocument/2006/relationships/hyperlink" Target="https://twitter.com/ADANational" TargetMode="External"/><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harvard.edu/blog/working-on-addiction-in-the-workplace-201706301194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6B9703-6985-4D14-9915-A65C195B23AC}"/>
              </a:ext>
            </a:extLst>
          </p:cNvPr>
          <p:cNvSpPr>
            <a:spLocks noGrp="1"/>
          </p:cNvSpPr>
          <p:nvPr>
            <p:ph type="ctrTitle"/>
          </p:nvPr>
        </p:nvSpPr>
        <p:spPr>
          <a:xfrm>
            <a:off x="404343" y="955756"/>
            <a:ext cx="3967632" cy="3438849"/>
          </a:xfrm>
        </p:spPr>
        <p:txBody>
          <a:bodyPr anchor="t">
            <a:normAutofit fontScale="90000"/>
          </a:bodyPr>
          <a:lstStyle/>
          <a:p>
            <a:r>
              <a:rPr lang="en-US" sz="4000" b="1" dirty="0">
                <a:solidFill>
                  <a:schemeClr val="bg1"/>
                </a:solidFill>
              </a:rPr>
              <a:t>ADA and Substance use disorders in the Workplace</a:t>
            </a:r>
            <a:br>
              <a:rPr lang="en-US" sz="4000" b="1" dirty="0">
                <a:solidFill>
                  <a:schemeClr val="bg1"/>
                </a:solidFill>
              </a:rPr>
            </a:br>
            <a:r>
              <a:rPr lang="es-ES" sz="2700" b="1" i="1" dirty="0">
                <a:solidFill>
                  <a:schemeClr val="bg1"/>
                </a:solidFill>
              </a:rPr>
              <a:t>ADA y trastornos por uso de sustancias en el lugar de trabajo</a:t>
            </a:r>
            <a:endParaRPr lang="en-US" sz="2700" b="1" i="1" dirty="0">
              <a:solidFill>
                <a:schemeClr val="bg1"/>
              </a:solidFill>
            </a:endParaRPr>
          </a:p>
        </p:txBody>
      </p:sp>
      <p:sp>
        <p:nvSpPr>
          <p:cNvPr id="3" name="Subtitle 2">
            <a:extLst>
              <a:ext uri="{FF2B5EF4-FFF2-40B4-BE49-F238E27FC236}">
                <a16:creationId xmlns:a16="http://schemas.microsoft.com/office/drawing/2014/main" id="{0C142C29-5640-45F3-926A-BCC636293A9F}"/>
              </a:ext>
            </a:extLst>
          </p:cNvPr>
          <p:cNvSpPr>
            <a:spLocks noGrp="1"/>
          </p:cNvSpPr>
          <p:nvPr>
            <p:ph type="subTitle" idx="1"/>
          </p:nvPr>
        </p:nvSpPr>
        <p:spPr>
          <a:xfrm>
            <a:off x="404343" y="6350211"/>
            <a:ext cx="3380437" cy="1015577"/>
          </a:xfrm>
        </p:spPr>
        <p:txBody>
          <a:bodyPr anchor="b">
            <a:noAutofit/>
          </a:bodyPr>
          <a:lstStyle/>
          <a:p>
            <a:r>
              <a:rPr lang="en-US" sz="2400" dirty="0">
                <a:solidFill>
                  <a:schemeClr val="bg1"/>
                </a:solidFill>
                <a:latin typeface="Calibri" panose="020F0502020204030204" pitchFamily="34" charset="0"/>
                <a:cs typeface="Calibri" panose="020F0502020204030204" pitchFamily="34" charset="0"/>
              </a:rPr>
              <a:t>Pam Williamson</a:t>
            </a:r>
          </a:p>
          <a:p>
            <a:r>
              <a:rPr lang="en-US" sz="2400" dirty="0">
                <a:solidFill>
                  <a:schemeClr val="bg1"/>
                </a:solidFill>
                <a:latin typeface="Calibri" panose="020F0502020204030204" pitchFamily="34" charset="0"/>
                <a:cs typeface="Calibri" panose="020F0502020204030204" pitchFamily="34" charset="0"/>
              </a:rPr>
              <a:t>Southeast ADA Center/</a:t>
            </a:r>
            <a:r>
              <a:rPr lang="en-US" sz="2400" i="1" dirty="0">
                <a:solidFill>
                  <a:schemeClr val="bg1"/>
                </a:solidFill>
                <a:latin typeface="Calibri" panose="020F0502020204030204" pitchFamily="34" charset="0"/>
                <a:cs typeface="Calibri" panose="020F0502020204030204" pitchFamily="34" charset="0"/>
              </a:rPr>
              <a:t>Centro </a:t>
            </a:r>
            <a:r>
              <a:rPr lang="en-US" sz="2400" i="1" dirty="0" err="1">
                <a:solidFill>
                  <a:schemeClr val="bg1"/>
                </a:solidFill>
                <a:latin typeface="Calibri" panose="020F0502020204030204" pitchFamily="34" charset="0"/>
                <a:cs typeface="Calibri" panose="020F0502020204030204" pitchFamily="34" charset="0"/>
              </a:rPr>
              <a:t>Sureste</a:t>
            </a:r>
            <a:r>
              <a:rPr lang="en-US" sz="2400" i="1" dirty="0">
                <a:solidFill>
                  <a:schemeClr val="bg1"/>
                </a:solidFill>
                <a:latin typeface="Calibri" panose="020F0502020204030204" pitchFamily="34" charset="0"/>
                <a:cs typeface="Calibri" panose="020F0502020204030204" pitchFamily="34" charset="0"/>
              </a:rPr>
              <a:t> de la ADA </a:t>
            </a:r>
          </a:p>
          <a:p>
            <a:endParaRPr lang="en-US" sz="2400" dirty="0">
              <a:solidFill>
                <a:schemeClr val="bg1"/>
              </a:solidFill>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3">
            <a:extLst>
              <a:ext uri="{FF2B5EF4-FFF2-40B4-BE49-F238E27FC236}">
                <a16:creationId xmlns:a16="http://schemas.microsoft.com/office/drawing/2014/main" id="{D4790F94-5917-4338-9DA6-C0C6777C16F0}"/>
              </a:ext>
              <a:ext uri="{C183D7F6-B498-43B3-948B-1728B52AA6E4}">
                <adec:decorative xmlns:adec="http://schemas.microsoft.com/office/drawing/2017/decorative" val="1"/>
              </a:ext>
            </a:extLst>
          </p:cNvPr>
          <p:cNvPicPr>
            <a:picLocks noChangeAspect="1"/>
          </p:cNvPicPr>
          <p:nvPr/>
        </p:nvPicPr>
        <p:blipFill rotWithShape="1">
          <a:blip r:embed="rId3"/>
          <a:srcRect l="14263" r="14265" b="2"/>
          <a:stretch/>
        </p:blipFill>
        <p:spPr>
          <a:xfrm>
            <a:off x="4876158" y="10"/>
            <a:ext cx="7315841" cy="6857990"/>
          </a:xfrm>
          <a:prstGeom prst="rect">
            <a:avLst/>
          </a:prstGeom>
        </p:spPr>
      </p:pic>
      <p:pic>
        <p:nvPicPr>
          <p:cNvPr id="5" name="Picture 4" descr="Burton Blatt Institute at Syracuse University">
            <a:extLst>
              <a:ext uri="{FF2B5EF4-FFF2-40B4-BE49-F238E27FC236}">
                <a16:creationId xmlns:a16="http://schemas.microsoft.com/office/drawing/2014/main" id="{90925E69-C0E2-032B-4065-C6204C0F3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5350" y="1170225"/>
            <a:ext cx="2192783" cy="1828800"/>
          </a:xfrm>
          <a:prstGeom prst="rect">
            <a:avLst/>
          </a:prstGeom>
        </p:spPr>
      </p:pic>
      <p:pic>
        <p:nvPicPr>
          <p:cNvPr id="6" name="Picture 5" descr="Southeast ADA Center">
            <a:extLst>
              <a:ext uri="{FF2B5EF4-FFF2-40B4-BE49-F238E27FC236}">
                <a16:creationId xmlns:a16="http://schemas.microsoft.com/office/drawing/2014/main" id="{2FF0CC98-9DF7-ECF3-C244-C3DCA6E015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6657" y="3334393"/>
            <a:ext cx="4876157" cy="1340943"/>
          </a:xfrm>
          <a:prstGeom prst="rect">
            <a:avLst/>
          </a:prstGeom>
        </p:spPr>
      </p:pic>
    </p:spTree>
    <p:extLst>
      <p:ext uri="{BB962C8B-B14F-4D97-AF65-F5344CB8AC3E}">
        <p14:creationId xmlns:p14="http://schemas.microsoft.com/office/powerpoint/2010/main" val="34050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F921-9351-4476-9326-ACC0E2B05829}"/>
              </a:ext>
            </a:extLst>
          </p:cNvPr>
          <p:cNvSpPr>
            <a:spLocks noGrp="1"/>
          </p:cNvSpPr>
          <p:nvPr>
            <p:ph type="title"/>
          </p:nvPr>
        </p:nvSpPr>
        <p:spPr>
          <a:xfrm>
            <a:off x="841248" y="548640"/>
            <a:ext cx="3600860" cy="5431536"/>
          </a:xfrm>
        </p:spPr>
        <p:txBody>
          <a:bodyPr>
            <a:normAutofit/>
          </a:bodyPr>
          <a:lstStyle/>
          <a:p>
            <a:r>
              <a:rPr lang="en-US" b="1" dirty="0"/>
              <a:t>The Definition of Disability</a:t>
            </a:r>
            <a:br>
              <a:rPr lang="en-US" b="1" dirty="0"/>
            </a:br>
            <a:br>
              <a:rPr lang="en-US" b="1" dirty="0"/>
            </a:br>
            <a:r>
              <a:rPr lang="en-US" sz="3600" b="1" i="1" dirty="0"/>
              <a:t>La </a:t>
            </a:r>
            <a:r>
              <a:rPr lang="en-US" sz="3600" b="1" i="1" dirty="0" err="1"/>
              <a:t>definición</a:t>
            </a:r>
            <a:r>
              <a:rPr lang="en-US" sz="3600" b="1" i="1" dirty="0"/>
              <a:t> de </a:t>
            </a:r>
            <a:r>
              <a:rPr lang="en-US" sz="3600" b="1" i="1" dirty="0" err="1"/>
              <a:t>discapacidad</a:t>
            </a:r>
            <a:endParaRPr lang="en-US" sz="3600" b="1" i="1" dirty="0"/>
          </a:p>
        </p:txBody>
      </p:sp>
      <p:sp>
        <p:nvSpPr>
          <p:cNvPr id="3" name="Content Placeholder 2">
            <a:extLst>
              <a:ext uri="{FF2B5EF4-FFF2-40B4-BE49-F238E27FC236}">
                <a16:creationId xmlns:a16="http://schemas.microsoft.com/office/drawing/2014/main" id="{AEE490B5-6628-46AF-90ED-C41436DA1F5E}"/>
              </a:ext>
            </a:extLst>
          </p:cNvPr>
          <p:cNvSpPr>
            <a:spLocks noGrp="1"/>
          </p:cNvSpPr>
          <p:nvPr>
            <p:ph idx="1"/>
          </p:nvPr>
        </p:nvSpPr>
        <p:spPr>
          <a:xfrm>
            <a:off x="5126854" y="-1396093"/>
            <a:ext cx="6224335" cy="9650186"/>
          </a:xfrm>
        </p:spPr>
        <p:txBody>
          <a:bodyPr anchor="ctr">
            <a:normAutofit/>
          </a:bodyPr>
          <a:lstStyle/>
          <a:p>
            <a:pPr marL="0" indent="0">
              <a:buNone/>
            </a:pPr>
            <a:r>
              <a:rPr lang="en-US" sz="2000" dirty="0"/>
              <a:t>Under the ADA, disability is defined as a legal term, not a medical term.</a:t>
            </a:r>
          </a:p>
          <a:p>
            <a:pPr marL="0" indent="0">
              <a:buNone/>
            </a:pPr>
            <a:endParaRPr lang="en-US" sz="2000" dirty="0"/>
          </a:p>
          <a:p>
            <a:pPr>
              <a:spcBef>
                <a:spcPts val="300"/>
              </a:spcBef>
              <a:spcAft>
                <a:spcPts val="1500"/>
              </a:spcAft>
            </a:pPr>
            <a:r>
              <a:rPr lang="en-US" sz="2000" dirty="0"/>
              <a:t>Has a </a:t>
            </a:r>
            <a:r>
              <a:rPr lang="en-US" sz="2000" b="1" dirty="0"/>
              <a:t>physical or mental impairment</a:t>
            </a:r>
            <a:r>
              <a:rPr lang="en-US" sz="2000" dirty="0"/>
              <a:t> that </a:t>
            </a:r>
            <a:r>
              <a:rPr lang="en-US" sz="2000" b="1" dirty="0"/>
              <a:t>substantially limits</a:t>
            </a:r>
            <a:r>
              <a:rPr lang="en-US" sz="2000" dirty="0"/>
              <a:t> one or more </a:t>
            </a:r>
            <a:r>
              <a:rPr lang="en-US" sz="2000" b="1" dirty="0"/>
              <a:t>major life activities</a:t>
            </a:r>
            <a:r>
              <a:rPr lang="en-US" sz="2000" dirty="0"/>
              <a:t>; or</a:t>
            </a:r>
          </a:p>
          <a:p>
            <a:pPr>
              <a:spcBef>
                <a:spcPts val="300"/>
              </a:spcBef>
              <a:spcAft>
                <a:spcPts val="1500"/>
              </a:spcAft>
            </a:pPr>
            <a:r>
              <a:rPr lang="en-US" sz="2000" dirty="0"/>
              <a:t>Has a </a:t>
            </a:r>
            <a:r>
              <a:rPr lang="en-US" sz="2000" b="1" dirty="0"/>
              <a:t>history</a:t>
            </a:r>
            <a:r>
              <a:rPr lang="en-US" sz="2000" dirty="0"/>
              <a:t> of a physical or mental impairment that substantially limits one or more major life activities; or</a:t>
            </a:r>
          </a:p>
          <a:p>
            <a:pPr>
              <a:spcBef>
                <a:spcPts val="300"/>
              </a:spcBef>
              <a:spcAft>
                <a:spcPts val="300"/>
              </a:spcAft>
            </a:pPr>
            <a:r>
              <a:rPr lang="en-US" sz="2000" dirty="0"/>
              <a:t>Is </a:t>
            </a:r>
            <a:r>
              <a:rPr lang="en-US" sz="2000" b="1" dirty="0"/>
              <a:t>regarded</a:t>
            </a:r>
            <a:r>
              <a:rPr lang="en-US" sz="2000" dirty="0"/>
              <a:t> as having such an impairment.</a:t>
            </a:r>
          </a:p>
          <a:p>
            <a:pPr marL="0" indent="0">
              <a:buNone/>
            </a:pPr>
            <a:endParaRPr lang="en-US" sz="2000" dirty="0"/>
          </a:p>
          <a:p>
            <a:pPr marL="0" indent="0">
              <a:buNone/>
            </a:pPr>
            <a:r>
              <a:rPr lang="es-ES" sz="2000" i="1" dirty="0"/>
              <a:t>Según la ADA, la discapacidad se define como un término legal, no como un término médico.</a:t>
            </a:r>
          </a:p>
          <a:p>
            <a:r>
              <a:rPr lang="es-ES" sz="2000" i="1" dirty="0"/>
              <a:t>Tiene un </a:t>
            </a:r>
            <a:r>
              <a:rPr lang="es-ES" sz="2000" b="1" i="1" dirty="0"/>
              <a:t>impedimento físico o mental </a:t>
            </a:r>
            <a:r>
              <a:rPr lang="es-ES" sz="2000" i="1" dirty="0"/>
              <a:t>que limita </a:t>
            </a:r>
            <a:r>
              <a:rPr lang="es-ES" sz="2000" b="1" i="1" dirty="0"/>
              <a:t>sustancialmente</a:t>
            </a:r>
            <a:r>
              <a:rPr lang="es-ES" sz="2000" i="1" dirty="0"/>
              <a:t> una o más </a:t>
            </a:r>
            <a:r>
              <a:rPr lang="es-ES" sz="2000" b="1" i="1" dirty="0"/>
              <a:t>actividades principales </a:t>
            </a:r>
            <a:r>
              <a:rPr lang="es-ES" sz="2000" i="1" dirty="0"/>
              <a:t>de la vida; o</a:t>
            </a:r>
          </a:p>
          <a:p>
            <a:r>
              <a:rPr lang="es-ES" sz="2000" i="1" dirty="0"/>
              <a:t>Tiene </a:t>
            </a:r>
            <a:r>
              <a:rPr lang="es-ES" sz="2000" b="1" i="1" dirty="0"/>
              <a:t>antecedentes</a:t>
            </a:r>
            <a:r>
              <a:rPr lang="es-ES" sz="2000" i="1" dirty="0"/>
              <a:t> de un impedimento físico o mental que limita sustancialmente una o más actividades principales de la vida; o</a:t>
            </a:r>
          </a:p>
          <a:p>
            <a:r>
              <a:rPr lang="es-ES" sz="2000" i="1" dirty="0"/>
              <a:t>Se</a:t>
            </a:r>
            <a:r>
              <a:rPr lang="es-ES" sz="2000" b="1" i="1" dirty="0"/>
              <a:t> considera </a:t>
            </a:r>
            <a:r>
              <a:rPr lang="es-ES" sz="2000" i="1" dirty="0"/>
              <a:t>que tiene tal impedimento.</a:t>
            </a:r>
            <a:endParaRPr lang="en-US" sz="2000" i="1" dirty="0"/>
          </a:p>
        </p:txBody>
      </p:sp>
      <p:sp>
        <p:nvSpPr>
          <p:cNvPr id="4" name="Slide Number Placeholder 3">
            <a:extLst>
              <a:ext uri="{FF2B5EF4-FFF2-40B4-BE49-F238E27FC236}">
                <a16:creationId xmlns:a16="http://schemas.microsoft.com/office/drawing/2014/main" id="{BD3F2C1A-D927-4327-AE8E-99F24448B186}"/>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a:pPr>
                <a:spcAft>
                  <a:spcPts val="600"/>
                </a:spcAft>
              </a:pPr>
              <a:t>10</a:t>
            </a:fld>
            <a:endParaRPr lang="en-US" dirty="0"/>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964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1D528-3122-42F4-BA9B-E067C9A4DC01}"/>
              </a:ext>
            </a:extLst>
          </p:cNvPr>
          <p:cNvSpPr>
            <a:spLocks noGrp="1"/>
          </p:cNvSpPr>
          <p:nvPr>
            <p:ph type="title"/>
          </p:nvPr>
        </p:nvSpPr>
        <p:spPr>
          <a:xfrm>
            <a:off x="791590" y="916058"/>
            <a:ext cx="4368602" cy="1956841"/>
          </a:xfrm>
        </p:spPr>
        <p:txBody>
          <a:bodyPr vert="horz" lIns="91440" tIns="45720" rIns="91440" bIns="45720" rtlCol="0" anchor="b">
            <a:normAutofit fontScale="90000"/>
          </a:bodyPr>
          <a:lstStyle/>
          <a:p>
            <a:r>
              <a:rPr lang="en-US" sz="4000" b="1" dirty="0"/>
              <a:t>Addiction is an impairment that can substantially limit: /</a:t>
            </a:r>
            <a:r>
              <a:rPr lang="es-ES" sz="2700" b="1" i="1" dirty="0"/>
              <a:t>La adicción es un impedimento que puede limitar sustancialmente:</a:t>
            </a:r>
            <a:br>
              <a:rPr lang="en-US" sz="4000" b="1" dirty="0"/>
            </a:br>
            <a:endParaRPr lang="en-US" sz="4000" b="1" dirty="0"/>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905FE8F-D188-4A32-B94F-9A1E6B7BBF1B}"/>
              </a:ext>
            </a:extLst>
          </p:cNvPr>
          <p:cNvSpPr>
            <a:spLocks noGrp="1"/>
          </p:cNvSpPr>
          <p:nvPr>
            <p:ph sz="half" idx="1"/>
          </p:nvPr>
        </p:nvSpPr>
        <p:spPr>
          <a:xfrm>
            <a:off x="-253802" y="2872899"/>
            <a:ext cx="4368602" cy="3641444"/>
          </a:xfrm>
        </p:spPr>
        <p:txBody>
          <a:bodyPr vert="horz" lIns="91440" tIns="45720" rIns="91440" bIns="45720" rtlCol="0">
            <a:normAutofit/>
          </a:bodyPr>
          <a:lstStyle/>
          <a:p>
            <a:pPr marL="681037">
              <a:spcBef>
                <a:spcPts val="300"/>
              </a:spcBef>
              <a:spcAft>
                <a:spcPts val="300"/>
              </a:spcAft>
            </a:pPr>
            <a:r>
              <a:rPr lang="en-US" sz="2000" dirty="0"/>
              <a:t>brain and neurological functioning</a:t>
            </a:r>
          </a:p>
          <a:p>
            <a:pPr marL="681037">
              <a:spcBef>
                <a:spcPts val="300"/>
              </a:spcBef>
              <a:spcAft>
                <a:spcPts val="300"/>
              </a:spcAft>
            </a:pPr>
            <a:r>
              <a:rPr lang="en-US" sz="2000" dirty="0"/>
              <a:t>working</a:t>
            </a:r>
          </a:p>
          <a:p>
            <a:pPr marL="681037">
              <a:spcBef>
                <a:spcPts val="300"/>
              </a:spcBef>
              <a:spcAft>
                <a:spcPts val="300"/>
              </a:spcAft>
            </a:pPr>
            <a:r>
              <a:rPr lang="en-US" sz="2000" dirty="0"/>
              <a:t>learning</a:t>
            </a:r>
          </a:p>
          <a:p>
            <a:pPr marL="681037">
              <a:spcBef>
                <a:spcPts val="300"/>
              </a:spcBef>
              <a:spcAft>
                <a:spcPts val="300"/>
              </a:spcAft>
            </a:pPr>
            <a:r>
              <a:rPr lang="en-US" sz="2000" dirty="0"/>
              <a:t>sleeping</a:t>
            </a:r>
          </a:p>
          <a:p>
            <a:pPr marL="681037">
              <a:spcBef>
                <a:spcPts val="300"/>
              </a:spcBef>
              <a:spcAft>
                <a:spcPts val="300"/>
              </a:spcAft>
            </a:pPr>
            <a:r>
              <a:rPr lang="en-US" sz="2000" dirty="0"/>
              <a:t>eating</a:t>
            </a:r>
          </a:p>
          <a:p>
            <a:pPr marL="681037">
              <a:spcBef>
                <a:spcPts val="300"/>
              </a:spcBef>
              <a:spcAft>
                <a:spcPts val="300"/>
              </a:spcAft>
            </a:pPr>
            <a:r>
              <a:rPr lang="en-US" sz="2000" dirty="0"/>
              <a:t>concentrating</a:t>
            </a:r>
          </a:p>
          <a:p>
            <a:pPr marL="681037">
              <a:spcBef>
                <a:spcPts val="300"/>
              </a:spcBef>
              <a:spcAft>
                <a:spcPts val="300"/>
              </a:spcAft>
            </a:pPr>
            <a:r>
              <a:rPr lang="en-US" sz="2000" dirty="0"/>
              <a:t>caring for oneself</a:t>
            </a:r>
          </a:p>
          <a:p>
            <a:pPr marL="681037">
              <a:spcBef>
                <a:spcPts val="300"/>
              </a:spcBef>
              <a:spcAft>
                <a:spcPts val="300"/>
              </a:spcAft>
            </a:pPr>
            <a:r>
              <a:rPr lang="en-US" sz="2000" dirty="0"/>
              <a:t>remembering</a:t>
            </a:r>
          </a:p>
          <a:p>
            <a:endParaRPr lang="en-US" sz="2000" dirty="0"/>
          </a:p>
        </p:txBody>
      </p:sp>
      <p:sp>
        <p:nvSpPr>
          <p:cNvPr id="4" name="TextBox 3">
            <a:extLst>
              <a:ext uri="{FF2B5EF4-FFF2-40B4-BE49-F238E27FC236}">
                <a16:creationId xmlns:a16="http://schemas.microsoft.com/office/drawing/2014/main" id="{29A7D86A-CDA8-44D3-A52F-BC0DEFC8AC48}"/>
              </a:ext>
            </a:extLst>
          </p:cNvPr>
          <p:cNvSpPr txBox="1"/>
          <p:nvPr/>
        </p:nvSpPr>
        <p:spPr>
          <a:xfrm>
            <a:off x="3107345" y="2763383"/>
            <a:ext cx="2204357" cy="3477875"/>
          </a:xfrm>
          <a:prstGeom prst="rect">
            <a:avLst/>
          </a:prstGeom>
          <a:noFill/>
        </p:spPr>
        <p:txBody>
          <a:bodyPr wrap="square" rtlCol="0">
            <a:spAutoFit/>
          </a:bodyPr>
          <a:lstStyle/>
          <a:p>
            <a:pPr marL="285750" indent="-285750">
              <a:buFont typeface="Arial" panose="020B0604020202020204" pitchFamily="34" charset="0"/>
              <a:buChar char="•"/>
            </a:pPr>
            <a:r>
              <a:rPr lang="es-ES" sz="2000" i="1" dirty="0"/>
              <a:t>cerebro y funcionamiento neurológico</a:t>
            </a:r>
          </a:p>
          <a:p>
            <a:pPr marL="285750" indent="-285750">
              <a:buFont typeface="Arial" panose="020B0604020202020204" pitchFamily="34" charset="0"/>
              <a:buChar char="•"/>
            </a:pPr>
            <a:r>
              <a:rPr lang="es-ES" sz="2000" i="1" dirty="0"/>
              <a:t>laboral</a:t>
            </a:r>
          </a:p>
          <a:p>
            <a:pPr marL="285750" indent="-285750">
              <a:buFont typeface="Arial" panose="020B0604020202020204" pitchFamily="34" charset="0"/>
              <a:buChar char="•"/>
            </a:pPr>
            <a:r>
              <a:rPr lang="es-ES" sz="2000" i="1" dirty="0"/>
              <a:t>aprendizaje</a:t>
            </a:r>
          </a:p>
          <a:p>
            <a:pPr marL="285750" indent="-285750">
              <a:buFont typeface="Arial" panose="020B0604020202020204" pitchFamily="34" charset="0"/>
              <a:buChar char="•"/>
            </a:pPr>
            <a:r>
              <a:rPr lang="es-ES" sz="2000" i="1" dirty="0"/>
              <a:t>El Sueño</a:t>
            </a:r>
          </a:p>
          <a:p>
            <a:pPr marL="285750" indent="-285750">
              <a:buFont typeface="Arial" panose="020B0604020202020204" pitchFamily="34" charset="0"/>
              <a:buChar char="•"/>
            </a:pPr>
            <a:r>
              <a:rPr lang="es-ES" sz="2000" i="1" dirty="0"/>
              <a:t>comiendo</a:t>
            </a:r>
          </a:p>
          <a:p>
            <a:pPr marL="285750" indent="-285750">
              <a:buFont typeface="Arial" panose="020B0604020202020204" pitchFamily="34" charset="0"/>
              <a:buChar char="•"/>
            </a:pPr>
            <a:r>
              <a:rPr lang="es-ES" sz="2000" i="1" dirty="0"/>
              <a:t>concentrando</a:t>
            </a:r>
          </a:p>
          <a:p>
            <a:pPr marL="285750" indent="-285750">
              <a:buFont typeface="Arial" panose="020B0604020202020204" pitchFamily="34" charset="0"/>
              <a:buChar char="•"/>
            </a:pPr>
            <a:r>
              <a:rPr lang="es-ES" sz="2000" i="1" dirty="0"/>
              <a:t>cuidar de uno mismo</a:t>
            </a:r>
          </a:p>
          <a:p>
            <a:pPr marL="285750" indent="-285750">
              <a:buFont typeface="Arial" panose="020B0604020202020204" pitchFamily="34" charset="0"/>
              <a:buChar char="•"/>
            </a:pPr>
            <a:r>
              <a:rPr lang="es-ES" sz="2000" i="1" dirty="0"/>
              <a:t>recordando</a:t>
            </a:r>
            <a:endParaRPr lang="en-US" sz="2000" i="1" dirty="0"/>
          </a:p>
        </p:txBody>
      </p:sp>
      <p:pic>
        <p:nvPicPr>
          <p:cNvPr id="6" name="Content Placeholder 5" descr="Cognition depicted by hree cog wheels of various size within the outline of a human head that is surrounded by various icons, symbols, and equations for math and science. ">
            <a:extLst>
              <a:ext uri="{FF2B5EF4-FFF2-40B4-BE49-F238E27FC236}">
                <a16:creationId xmlns:a16="http://schemas.microsoft.com/office/drawing/2014/main" id="{61F2E87B-0D88-4593-A111-9822C468E3B5}"/>
              </a:ext>
            </a:extLst>
          </p:cNvPr>
          <p:cNvPicPr>
            <a:picLocks noGrp="1" noChangeAspect="1"/>
          </p:cNvPicPr>
          <p:nvPr>
            <p:ph sz="half" idx="2"/>
          </p:nvPr>
        </p:nvPicPr>
        <p:blipFill rotWithShape="1">
          <a:blip r:embed="rId3"/>
          <a:srcRect r="1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CB79B531-F49A-4E09-A897-821421E3DFE6}"/>
              </a:ext>
            </a:extLst>
          </p:cNvPr>
          <p:cNvSpPr>
            <a:spLocks noGrp="1"/>
          </p:cNvSpPr>
          <p:nvPr>
            <p:ph type="sldNum" sz="quarter" idx="12"/>
          </p:nvPr>
        </p:nvSpPr>
        <p:spPr>
          <a:xfrm>
            <a:off x="10439399" y="5974080"/>
            <a:ext cx="1751077" cy="747395"/>
          </a:xfrm>
        </p:spPr>
        <p:txBody>
          <a:bodyPr vert="horz" lIns="91440" tIns="45720" rIns="91440" bIns="45720" rtlCol="0" anchor="ctr">
            <a:normAutofit/>
          </a:bodyPr>
          <a:lstStyle/>
          <a:p>
            <a:pPr>
              <a:spcAft>
                <a:spcPts val="600"/>
              </a:spcAft>
              <a:defRPr/>
            </a:pPr>
            <a:fld id="{0A9DE821-B665-4794-9CCB-185CA8C3080E}" type="slidenum">
              <a:rPr lang="en-US">
                <a:solidFill>
                  <a:schemeClr val="bg1"/>
                </a:solidFill>
                <a:latin typeface="Calibri" panose="020F0502020204030204"/>
              </a:rPr>
              <a:pPr>
                <a:spcAft>
                  <a:spcPts val="600"/>
                </a:spcAft>
                <a:defRPr/>
              </a:pPr>
              <a:t>11</a:t>
            </a:fld>
            <a:endParaRPr lang="en-US" dirty="0">
              <a:solidFill>
                <a:schemeClr val="bg1"/>
              </a:solidFill>
              <a:latin typeface="Calibri" panose="020F0502020204030204"/>
            </a:endParaRPr>
          </a:p>
        </p:txBody>
      </p:sp>
    </p:spTree>
    <p:extLst>
      <p:ext uri="{BB962C8B-B14F-4D97-AF65-F5344CB8AC3E}">
        <p14:creationId xmlns:p14="http://schemas.microsoft.com/office/powerpoint/2010/main" val="201295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EFC3-B1BE-49A9-8ED0-ADCB346240C9}"/>
              </a:ext>
            </a:extLst>
          </p:cNvPr>
          <p:cNvSpPr>
            <a:spLocks noGrp="1"/>
          </p:cNvSpPr>
          <p:nvPr>
            <p:ph type="title"/>
          </p:nvPr>
        </p:nvSpPr>
        <p:spPr>
          <a:xfrm>
            <a:off x="6391626" y="467218"/>
            <a:ext cx="5522269" cy="1807305"/>
          </a:xfrm>
        </p:spPr>
        <p:txBody>
          <a:bodyPr vert="horz" lIns="91440" tIns="45720" rIns="91440" bIns="45720" rtlCol="0" anchor="ctr">
            <a:noAutofit/>
          </a:bodyPr>
          <a:lstStyle/>
          <a:p>
            <a:r>
              <a:rPr lang="en-US" sz="4000" b="1" dirty="0"/>
              <a:t>Alcohol Addiction, Illegal Use of Drugs.</a:t>
            </a:r>
            <a:br>
              <a:rPr lang="en-US" sz="4000" b="1" dirty="0"/>
            </a:br>
            <a:r>
              <a:rPr lang="en-US" sz="4000" b="1" dirty="0"/>
              <a:t>What is the Difference?/</a:t>
            </a:r>
            <a:br>
              <a:rPr lang="en-US" sz="4000" b="1" dirty="0"/>
            </a:br>
            <a:r>
              <a:rPr lang="es-ES" sz="3200" b="1" i="1" dirty="0"/>
              <a:t>Adicción al Alcohol, Uso Ilegal de Drogas. ¿Cuál es la diferencia?</a:t>
            </a:r>
            <a:endParaRPr lang="en-US" sz="3200" b="1" i="1" dirty="0"/>
          </a:p>
        </p:txBody>
      </p:sp>
      <p:pic>
        <p:nvPicPr>
          <p:cNvPr id="6" name="Content Placeholder 5" descr="A line in the sand.">
            <a:extLst>
              <a:ext uri="{FF2B5EF4-FFF2-40B4-BE49-F238E27FC236}">
                <a16:creationId xmlns:a16="http://schemas.microsoft.com/office/drawing/2014/main" id="{9C5F2360-EFCB-4AD0-A819-6FD2586D6FE2}"/>
              </a:ext>
            </a:extLst>
          </p:cNvPr>
          <p:cNvPicPr>
            <a:picLocks noGrp="1" noChangeAspect="1"/>
          </p:cNvPicPr>
          <p:nvPr>
            <p:ph sz="half" idx="2"/>
          </p:nvPr>
        </p:nvPicPr>
        <p:blipFill rotWithShape="1">
          <a:blip r:embed="rId3"/>
          <a:srcRect r="90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BB911537-4C10-412E-B321-F5DE74BCF72D}"/>
              </a:ext>
            </a:extLst>
          </p:cNvPr>
          <p:cNvSpPr>
            <a:spLocks noGrp="1"/>
          </p:cNvSpPr>
          <p:nvPr>
            <p:ph sz="half" idx="1"/>
          </p:nvPr>
        </p:nvSpPr>
        <p:spPr>
          <a:xfrm>
            <a:off x="6513788" y="2333296"/>
            <a:ext cx="4840010" cy="4524703"/>
          </a:xfrm>
        </p:spPr>
        <p:txBody>
          <a:bodyPr vert="horz" lIns="91440" tIns="45720" rIns="91440" bIns="45720" rtlCol="0">
            <a:normAutofit/>
          </a:bodyPr>
          <a:lstStyle/>
          <a:p>
            <a:pPr marL="109537" indent="0">
              <a:buNone/>
            </a:pPr>
            <a:endParaRPr lang="en-US" dirty="0"/>
          </a:p>
          <a:p>
            <a:pPr marL="109537" indent="0">
              <a:buNone/>
            </a:pPr>
            <a:r>
              <a:rPr lang="en-US" sz="2400" dirty="0"/>
              <a:t>The ADA makes a </a:t>
            </a:r>
            <a:r>
              <a:rPr lang="en-US" sz="2400" b="1" i="1" dirty="0"/>
              <a:t>distinction</a:t>
            </a:r>
            <a:r>
              <a:rPr lang="en-US" sz="2400" dirty="0"/>
              <a:t> between:</a:t>
            </a:r>
          </a:p>
          <a:p>
            <a:pPr marL="681037" indent="-571500"/>
            <a:r>
              <a:rPr lang="en-US" sz="2400" dirty="0"/>
              <a:t>an </a:t>
            </a:r>
            <a:r>
              <a:rPr lang="en-US" sz="2400" b="1" dirty="0"/>
              <a:t>addiction to alcohol</a:t>
            </a:r>
            <a:r>
              <a:rPr lang="en-US" sz="2400" dirty="0"/>
              <a:t>; </a:t>
            </a:r>
          </a:p>
          <a:p>
            <a:pPr marL="681037" indent="-571500"/>
            <a:r>
              <a:rPr lang="en-US" sz="2400" dirty="0"/>
              <a:t>and the </a:t>
            </a:r>
            <a:r>
              <a:rPr lang="en-US" sz="2400" b="1" dirty="0"/>
              <a:t>illegal use of drugs</a:t>
            </a:r>
            <a:r>
              <a:rPr lang="en-US" sz="2400" dirty="0"/>
              <a:t>.</a:t>
            </a:r>
          </a:p>
          <a:p>
            <a:endParaRPr lang="en-US" sz="2400" i="1" dirty="0"/>
          </a:p>
          <a:p>
            <a:pPr marL="0" indent="0">
              <a:buNone/>
            </a:pPr>
            <a:r>
              <a:rPr lang="es-ES" sz="2400" i="1" dirty="0"/>
              <a:t>La ADA hace una </a:t>
            </a:r>
            <a:r>
              <a:rPr lang="es-ES" sz="2400" b="1" i="1" dirty="0"/>
              <a:t>distinción</a:t>
            </a:r>
            <a:r>
              <a:rPr lang="es-ES" sz="2400" i="1" dirty="0"/>
              <a:t> entre:</a:t>
            </a:r>
          </a:p>
          <a:p>
            <a:r>
              <a:rPr lang="es-ES" sz="2400" i="1" dirty="0"/>
              <a:t>           una </a:t>
            </a:r>
            <a:r>
              <a:rPr lang="es-ES" sz="2400" b="1" i="1" dirty="0"/>
              <a:t>adicción al alcohol;</a:t>
            </a:r>
          </a:p>
          <a:p>
            <a:r>
              <a:rPr lang="es-ES" sz="2400" i="1" dirty="0"/>
              <a:t>           y el uso</a:t>
            </a:r>
            <a:r>
              <a:rPr lang="es-ES" sz="2400" b="1" i="1" dirty="0"/>
              <a:t> ilegal de drogas</a:t>
            </a:r>
            <a:r>
              <a:rPr lang="es-ES" sz="2400" i="1" dirty="0"/>
              <a:t>.</a:t>
            </a:r>
            <a:endParaRPr lang="en-US" sz="2400" i="1" dirty="0"/>
          </a:p>
        </p:txBody>
      </p:sp>
      <p:sp>
        <p:nvSpPr>
          <p:cNvPr id="5" name="Slide Number Placeholder 4">
            <a:extLst>
              <a:ext uri="{FF2B5EF4-FFF2-40B4-BE49-F238E27FC236}">
                <a16:creationId xmlns:a16="http://schemas.microsoft.com/office/drawing/2014/main" id="{E7C1BDE8-38F5-4126-99E7-D88ED1FC1150}"/>
              </a:ext>
            </a:extLst>
          </p:cNvPr>
          <p:cNvSpPr>
            <a:spLocks noGrp="1"/>
          </p:cNvSpPr>
          <p:nvPr>
            <p:ph type="sldNum" sz="quarter" idx="12"/>
          </p:nvPr>
        </p:nvSpPr>
        <p:spPr>
          <a:xfrm>
            <a:off x="8610600" y="6356350"/>
            <a:ext cx="2743200" cy="365125"/>
          </a:xfrm>
        </p:spPr>
        <p:txBody>
          <a:bodyPr vert="horz" lIns="91440" tIns="45720" rIns="91440" bIns="45720" rtlCol="0" anchor="ctr">
            <a:normAutofit lnSpcReduction="10000"/>
          </a:bodyPr>
          <a:lstStyle/>
          <a:p>
            <a:pPr>
              <a:spcAft>
                <a:spcPts val="600"/>
              </a:spcAft>
              <a:defRPr/>
            </a:pPr>
            <a:fld id="{0A9DE821-B665-4794-9CCB-185CA8C3080E}" type="slidenum">
              <a:rPr lang="en-US" smtClean="0">
                <a:latin typeface="Calibri" panose="020F0502020204030204"/>
              </a:rPr>
              <a:pPr>
                <a:spcAft>
                  <a:spcPts val="600"/>
                </a:spcAft>
                <a:defRPr/>
              </a:pPr>
              <a:t>12</a:t>
            </a:fld>
            <a:endParaRPr lang="en-US" dirty="0">
              <a:latin typeface="Calibri" panose="020F0502020204030204"/>
            </a:endParaRPr>
          </a:p>
        </p:txBody>
      </p:sp>
    </p:spTree>
    <p:extLst>
      <p:ext uri="{BB962C8B-B14F-4D97-AF65-F5344CB8AC3E}">
        <p14:creationId xmlns:p14="http://schemas.microsoft.com/office/powerpoint/2010/main" val="199115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D3B6AD-CFAE-4F02-8833-DC0FFB50F208}"/>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b="1" dirty="0">
                <a:solidFill>
                  <a:srgbClr val="FFFFFF"/>
                </a:solidFill>
              </a:rPr>
              <a:t>Alcohol Addiction</a:t>
            </a:r>
            <a:br>
              <a:rPr lang="en-US" b="1" dirty="0">
                <a:solidFill>
                  <a:srgbClr val="FFFFFF"/>
                </a:solidFill>
              </a:rPr>
            </a:br>
            <a:br>
              <a:rPr lang="en-US" b="1" dirty="0">
                <a:solidFill>
                  <a:srgbClr val="FFFFFF"/>
                </a:solidFill>
              </a:rPr>
            </a:br>
            <a:r>
              <a:rPr lang="en-US" sz="4000" b="1" i="1" u="sng" dirty="0" err="1">
                <a:solidFill>
                  <a:srgbClr val="FFFFFF"/>
                </a:solidFill>
              </a:rPr>
              <a:t>Adicción</a:t>
            </a:r>
            <a:r>
              <a:rPr lang="en-US" sz="4000" b="1" i="1" u="sng" dirty="0">
                <a:solidFill>
                  <a:srgbClr val="FFFFFF"/>
                </a:solidFill>
              </a:rPr>
              <a:t> al alcohol</a:t>
            </a:r>
          </a:p>
        </p:txBody>
      </p:sp>
      <p:sp>
        <p:nvSpPr>
          <p:cNvPr id="4" name="Content Placeholder 3">
            <a:extLst>
              <a:ext uri="{FF2B5EF4-FFF2-40B4-BE49-F238E27FC236}">
                <a16:creationId xmlns:a16="http://schemas.microsoft.com/office/drawing/2014/main" id="{9E3FB56B-DC51-4068-982B-8067445BA934}"/>
              </a:ext>
            </a:extLst>
          </p:cNvPr>
          <p:cNvSpPr>
            <a:spLocks noGrp="1"/>
          </p:cNvSpPr>
          <p:nvPr>
            <p:ph idx="1"/>
          </p:nvPr>
        </p:nvSpPr>
        <p:spPr>
          <a:xfrm>
            <a:off x="4447308" y="591344"/>
            <a:ext cx="6906491" cy="8095456"/>
          </a:xfrm>
        </p:spPr>
        <p:txBody>
          <a:bodyPr vert="horz" lIns="91440" tIns="45720" rIns="91440" bIns="45720" rtlCol="0" anchor="ctr">
            <a:normAutofit/>
          </a:bodyPr>
          <a:lstStyle/>
          <a:p>
            <a:pPr>
              <a:spcBef>
                <a:spcPts val="300"/>
              </a:spcBef>
              <a:spcAft>
                <a:spcPts val="300"/>
              </a:spcAft>
            </a:pPr>
            <a:r>
              <a:rPr lang="en-US" dirty="0"/>
              <a:t>Is </a:t>
            </a:r>
            <a:r>
              <a:rPr lang="en-US" b="1" dirty="0"/>
              <a:t>generally a “disability”</a:t>
            </a:r>
            <a:r>
              <a:rPr lang="en-US" dirty="0"/>
              <a:t> regardless of whether it is in the present or in the past. </a:t>
            </a:r>
          </a:p>
          <a:p>
            <a:pPr>
              <a:spcBef>
                <a:spcPts val="300"/>
              </a:spcBef>
              <a:spcAft>
                <a:spcPts val="300"/>
              </a:spcAft>
            </a:pPr>
            <a:r>
              <a:rPr lang="en-US" dirty="0"/>
              <a:t>A person still </a:t>
            </a:r>
            <a:r>
              <a:rPr lang="en-US" b="1" dirty="0"/>
              <a:t>must meet the definition of disability</a:t>
            </a:r>
            <a:r>
              <a:rPr lang="en-US" dirty="0"/>
              <a:t>.</a:t>
            </a:r>
          </a:p>
          <a:p>
            <a:endParaRPr lang="en-US" dirty="0"/>
          </a:p>
          <a:p>
            <a:r>
              <a:rPr lang="es-ES" b="1" dirty="0"/>
              <a:t>Generalmente es una “discapacidad” </a:t>
            </a:r>
            <a:r>
              <a:rPr lang="es-ES" dirty="0"/>
              <a:t>sin importar si es en el presente o en el pasado.</a:t>
            </a:r>
          </a:p>
          <a:p>
            <a:r>
              <a:rPr lang="es-ES" dirty="0"/>
              <a:t>Una persona aún </a:t>
            </a:r>
            <a:r>
              <a:rPr lang="es-ES" b="1" dirty="0"/>
              <a:t>debe cumplir con la definición de discapacidad.</a:t>
            </a:r>
            <a:endParaRPr lang="en-US" b="1" dirty="0"/>
          </a:p>
        </p:txBody>
      </p:sp>
      <p:sp>
        <p:nvSpPr>
          <p:cNvPr id="5" name="Slide Number Placeholder 4">
            <a:extLst>
              <a:ext uri="{FF2B5EF4-FFF2-40B4-BE49-F238E27FC236}">
                <a16:creationId xmlns:a16="http://schemas.microsoft.com/office/drawing/2014/main" id="{97A55454-327F-4A07-B70C-60968EBC6067}"/>
              </a:ext>
            </a:extLst>
          </p:cNvPr>
          <p:cNvSpPr>
            <a:spLocks noGrp="1"/>
          </p:cNvSpPr>
          <p:nvPr>
            <p:ph type="sldNum" sz="quarter" idx="12"/>
          </p:nvPr>
        </p:nvSpPr>
        <p:spPr>
          <a:xfrm>
            <a:off x="9541564" y="6356350"/>
            <a:ext cx="1812235" cy="365125"/>
          </a:xfrm>
        </p:spPr>
        <p:txBody>
          <a:bodyPr vert="horz" lIns="91440" tIns="45720" rIns="91440" bIns="45720" rtlCol="0">
            <a:normAutofit/>
          </a:bodyPr>
          <a:lstStyle/>
          <a:p>
            <a:pPr>
              <a:lnSpc>
                <a:spcPct val="90000"/>
              </a:lnSpc>
              <a:spcAft>
                <a:spcPts val="600"/>
              </a:spcAft>
              <a:defRPr/>
            </a:pPr>
            <a:fld id="{0A9DE821-B665-4794-9CCB-185CA8C3080E}" type="slidenum">
              <a:rPr lang="en-US" smtClean="0">
                <a:latin typeface="Calibri" panose="020F0502020204030204"/>
              </a:rPr>
              <a:pPr>
                <a:lnSpc>
                  <a:spcPct val="90000"/>
                </a:lnSpc>
                <a:spcAft>
                  <a:spcPts val="600"/>
                </a:spcAft>
                <a:defRPr/>
              </a:pPr>
              <a:t>13</a:t>
            </a:fld>
            <a:endParaRPr lang="en-US" dirty="0">
              <a:latin typeface="Calibri" panose="020F0502020204030204"/>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3072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058A-FF9D-48AA-B4A0-A3732BBF28A5}"/>
              </a:ext>
            </a:extLst>
          </p:cNvPr>
          <p:cNvSpPr>
            <a:spLocks noGrp="1"/>
          </p:cNvSpPr>
          <p:nvPr>
            <p:ph type="title"/>
          </p:nvPr>
        </p:nvSpPr>
        <p:spPr>
          <a:xfrm>
            <a:off x="1387928" y="408215"/>
            <a:ext cx="9517137" cy="989764"/>
          </a:xfrm>
          <a:solidFill>
            <a:schemeClr val="tx1"/>
          </a:solidFill>
        </p:spPr>
        <p:txBody>
          <a:bodyPr>
            <a:normAutofit fontScale="90000"/>
          </a:bodyPr>
          <a:lstStyle/>
          <a:p>
            <a:pPr algn="ctr"/>
            <a:r>
              <a:rPr lang="en-US" sz="4000" dirty="0">
                <a:solidFill>
                  <a:schemeClr val="bg1"/>
                </a:solidFill>
              </a:rPr>
              <a:t>Substance Use Disorders/ </a:t>
            </a:r>
            <a:r>
              <a:rPr lang="en-US" sz="4000" i="1" dirty="0" err="1">
                <a:solidFill>
                  <a:schemeClr val="bg1"/>
                </a:solidFill>
              </a:rPr>
              <a:t>Trastornos</a:t>
            </a:r>
            <a:r>
              <a:rPr lang="en-US" sz="4000" i="1" dirty="0">
                <a:solidFill>
                  <a:schemeClr val="bg1"/>
                </a:solidFill>
              </a:rPr>
              <a:t> por </a:t>
            </a:r>
            <a:r>
              <a:rPr lang="en-US" sz="4000" i="1" dirty="0" err="1">
                <a:solidFill>
                  <a:schemeClr val="bg1"/>
                </a:solidFill>
              </a:rPr>
              <a:t>uso</a:t>
            </a:r>
            <a:r>
              <a:rPr lang="en-US" sz="4000" i="1" dirty="0">
                <a:solidFill>
                  <a:schemeClr val="bg1"/>
                </a:solidFill>
              </a:rPr>
              <a:t> de </a:t>
            </a:r>
            <a:r>
              <a:rPr lang="en-US" sz="4000" i="1" dirty="0" err="1">
                <a:solidFill>
                  <a:schemeClr val="bg1"/>
                </a:solidFill>
              </a:rPr>
              <a:t>sustancias</a:t>
            </a:r>
            <a:endParaRPr lang="en-US" sz="4000" i="1" dirty="0">
              <a:solidFill>
                <a:schemeClr val="bg1"/>
              </a:solidFill>
            </a:endParaRPr>
          </a:p>
        </p:txBody>
      </p:sp>
      <p:sp>
        <p:nvSpPr>
          <p:cNvPr id="3" name="Content Placeholder 2">
            <a:extLst>
              <a:ext uri="{FF2B5EF4-FFF2-40B4-BE49-F238E27FC236}">
                <a16:creationId xmlns:a16="http://schemas.microsoft.com/office/drawing/2014/main" id="{F6103DCE-0AF5-43E5-ACBB-C4A370F31D6C}"/>
              </a:ext>
            </a:extLst>
          </p:cNvPr>
          <p:cNvSpPr>
            <a:spLocks noGrp="1"/>
          </p:cNvSpPr>
          <p:nvPr>
            <p:ph idx="1"/>
          </p:nvPr>
        </p:nvSpPr>
        <p:spPr>
          <a:xfrm>
            <a:off x="718457" y="1812714"/>
            <a:ext cx="10186609" cy="3232572"/>
          </a:xfrm>
        </p:spPr>
        <p:txBody>
          <a:bodyPr>
            <a:normAutofit fontScale="92500" lnSpcReduction="20000"/>
          </a:bodyPr>
          <a:lstStyle/>
          <a:p>
            <a:pPr marL="0" indent="0">
              <a:buNone/>
            </a:pPr>
            <a:r>
              <a:rPr lang="en-US" dirty="0"/>
              <a:t>The ADA protects a person who is:</a:t>
            </a:r>
          </a:p>
          <a:p>
            <a:pPr lvl="1"/>
            <a:r>
              <a:rPr lang="en-US" sz="2800" dirty="0"/>
              <a:t>in </a:t>
            </a:r>
            <a:r>
              <a:rPr lang="en-US" sz="2800" b="1" dirty="0"/>
              <a:t>recovery</a:t>
            </a:r>
            <a:r>
              <a:rPr lang="en-US" sz="2800" dirty="0"/>
              <a:t>; and</a:t>
            </a:r>
            <a:endParaRPr lang="en-US" sz="2800" b="1" dirty="0"/>
          </a:p>
          <a:p>
            <a:pPr lvl="1"/>
            <a:r>
              <a:rPr lang="en-US" sz="2800" b="1" dirty="0"/>
              <a:t>no longer engaging </a:t>
            </a:r>
            <a:r>
              <a:rPr lang="en-US" sz="2800" dirty="0"/>
              <a:t>in the </a:t>
            </a:r>
            <a:r>
              <a:rPr lang="en-US" sz="2800" b="1" dirty="0"/>
              <a:t>current illegal use of drugs</a:t>
            </a:r>
            <a:r>
              <a:rPr lang="en-US" sz="2800" dirty="0"/>
              <a:t>.</a:t>
            </a:r>
          </a:p>
          <a:p>
            <a:pPr lvl="1"/>
            <a:endParaRPr lang="en-US" sz="2800" dirty="0"/>
          </a:p>
          <a:p>
            <a:pPr marL="457200" lvl="1" indent="0">
              <a:buNone/>
            </a:pPr>
            <a:r>
              <a:rPr lang="es-ES" sz="2800" i="1" dirty="0"/>
              <a:t>La ADA protege a una persona que es:</a:t>
            </a:r>
          </a:p>
          <a:p>
            <a:pPr marL="457200" lvl="1" indent="0">
              <a:buNone/>
            </a:pPr>
            <a:endParaRPr lang="en-US" sz="2800" i="1" dirty="0"/>
          </a:p>
          <a:p>
            <a:pPr lvl="1"/>
            <a:r>
              <a:rPr lang="es-ES" sz="2800" i="1" dirty="0"/>
              <a:t>en </a:t>
            </a:r>
            <a:r>
              <a:rPr lang="es-ES" sz="2800" b="1" i="1" dirty="0" err="1"/>
              <a:t>recuperacion</a:t>
            </a:r>
            <a:r>
              <a:rPr lang="es-ES" sz="2800" i="1" dirty="0"/>
              <a:t>; y</a:t>
            </a:r>
          </a:p>
          <a:p>
            <a:pPr lvl="1"/>
            <a:r>
              <a:rPr lang="es-ES" sz="2800" b="1" i="1" dirty="0"/>
              <a:t>Al individuo que deja de involucrarse </a:t>
            </a:r>
            <a:r>
              <a:rPr lang="es-ES" sz="2800" i="1" dirty="0"/>
              <a:t>en el uso </a:t>
            </a:r>
            <a:r>
              <a:rPr lang="es-ES" sz="2800" b="1" i="1" dirty="0"/>
              <a:t>ilegal actual de drogas</a:t>
            </a:r>
            <a:r>
              <a:rPr lang="es-ES" sz="2800" i="1" dirty="0"/>
              <a:t>.</a:t>
            </a:r>
            <a:endParaRPr lang="en-US" sz="2800" i="1" dirty="0"/>
          </a:p>
          <a:p>
            <a:pPr marL="0" indent="0">
              <a:buNone/>
            </a:pPr>
            <a:endParaRPr lang="en-US" dirty="0"/>
          </a:p>
          <a:p>
            <a:pPr marL="0" indent="0">
              <a:buNone/>
            </a:pPr>
            <a:endParaRPr lang="en-US" dirty="0"/>
          </a:p>
          <a:p>
            <a:pPr marL="0" indent="0">
              <a:buNone/>
            </a:pPr>
            <a:endParaRPr lang="en-US" sz="2400" dirty="0"/>
          </a:p>
        </p:txBody>
      </p:sp>
      <p:pic>
        <p:nvPicPr>
          <p:cNvPr id="5" name="Picture 2" descr="The word &quot;recovery&quot; in a rainbow of color.">
            <a:extLst>
              <a:ext uri="{FF2B5EF4-FFF2-40B4-BE49-F238E27FC236}">
                <a16:creationId xmlns:a16="http://schemas.microsoft.com/office/drawing/2014/main" id="{BF116E21-9B37-4809-B1D5-B6E7C36D397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047999" y="5045286"/>
            <a:ext cx="6096002" cy="10515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795787FE-ABC6-4748-B58E-577AEF342316}"/>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a:pPr>
                <a:spcAft>
                  <a:spcPts val="600"/>
                </a:spcAft>
              </a:pPr>
              <a:t>14</a:t>
            </a:fld>
            <a:endParaRPr lang="en-US" dirty="0"/>
          </a:p>
        </p:txBody>
      </p:sp>
      <p:sp>
        <p:nvSpPr>
          <p:cNvPr id="6" name="TextBox 5">
            <a:extLst>
              <a:ext uri="{FF2B5EF4-FFF2-40B4-BE49-F238E27FC236}">
                <a16:creationId xmlns:a16="http://schemas.microsoft.com/office/drawing/2014/main" id="{3AA0987D-59B0-47BD-876B-5E250BB3737A}"/>
              </a:ext>
            </a:extLst>
          </p:cNvPr>
          <p:cNvSpPr txBox="1"/>
          <p:nvPr/>
        </p:nvSpPr>
        <p:spPr>
          <a:xfrm>
            <a:off x="4383920" y="5811100"/>
            <a:ext cx="7641772" cy="830997"/>
          </a:xfrm>
          <a:prstGeom prst="rect">
            <a:avLst/>
          </a:prstGeom>
          <a:noFill/>
        </p:spPr>
        <p:txBody>
          <a:bodyPr wrap="square" rtlCol="0">
            <a:spAutoFit/>
          </a:bodyPr>
          <a:lstStyle/>
          <a:p>
            <a:r>
              <a:rPr lang="en-US" sz="4800" i="1" dirty="0"/>
              <a:t>Recuperación</a:t>
            </a:r>
          </a:p>
        </p:txBody>
      </p:sp>
    </p:spTree>
    <p:extLst>
      <p:ext uri="{BB962C8B-B14F-4D97-AF65-F5344CB8AC3E}">
        <p14:creationId xmlns:p14="http://schemas.microsoft.com/office/powerpoint/2010/main" val="236118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058A-FF9D-48AA-B4A0-A3732BBF28A5}"/>
              </a:ext>
            </a:extLst>
          </p:cNvPr>
          <p:cNvSpPr>
            <a:spLocks noGrp="1"/>
          </p:cNvSpPr>
          <p:nvPr>
            <p:ph type="title"/>
          </p:nvPr>
        </p:nvSpPr>
        <p:spPr>
          <a:xfrm>
            <a:off x="1286934" y="277587"/>
            <a:ext cx="9800166" cy="943514"/>
          </a:xfrm>
          <a:solidFill>
            <a:schemeClr val="tx1"/>
          </a:solidFill>
        </p:spPr>
        <p:txBody>
          <a:bodyPr>
            <a:normAutofit fontScale="90000"/>
          </a:bodyPr>
          <a:lstStyle/>
          <a:p>
            <a:pPr algn="ctr"/>
            <a:r>
              <a:rPr lang="en-US" sz="4000" dirty="0">
                <a:solidFill>
                  <a:schemeClr val="bg1"/>
                </a:solidFill>
              </a:rPr>
              <a:t>What does “In Recovery” Mean?/ ¿</a:t>
            </a:r>
            <a:r>
              <a:rPr lang="en-US" sz="4000" i="1" dirty="0" err="1">
                <a:solidFill>
                  <a:schemeClr val="bg1"/>
                </a:solidFill>
              </a:rPr>
              <a:t>Qué</a:t>
            </a:r>
            <a:r>
              <a:rPr lang="en-US" sz="4000" i="1" dirty="0">
                <a:solidFill>
                  <a:schemeClr val="bg1"/>
                </a:solidFill>
              </a:rPr>
              <a:t> </a:t>
            </a:r>
            <a:r>
              <a:rPr lang="en-US" sz="4000" i="1" dirty="0" err="1">
                <a:solidFill>
                  <a:schemeClr val="bg1"/>
                </a:solidFill>
              </a:rPr>
              <a:t>significa</a:t>
            </a:r>
            <a:r>
              <a:rPr lang="en-US" sz="4000" i="1" dirty="0">
                <a:solidFill>
                  <a:schemeClr val="bg1"/>
                </a:solidFill>
              </a:rPr>
              <a:t> "</a:t>
            </a:r>
            <a:r>
              <a:rPr lang="en-US" sz="4000" i="1" dirty="0" err="1">
                <a:solidFill>
                  <a:schemeClr val="bg1"/>
                </a:solidFill>
              </a:rPr>
              <a:t>En</a:t>
            </a:r>
            <a:r>
              <a:rPr lang="en-US" sz="4000" i="1" dirty="0">
                <a:solidFill>
                  <a:schemeClr val="bg1"/>
                </a:solidFill>
              </a:rPr>
              <a:t> </a:t>
            </a:r>
            <a:r>
              <a:rPr lang="en-US" sz="4000" i="1" dirty="0" err="1">
                <a:solidFill>
                  <a:schemeClr val="bg1"/>
                </a:solidFill>
              </a:rPr>
              <a:t>recuperación</a:t>
            </a:r>
            <a:r>
              <a:rPr lang="en-US" sz="4000" i="1" dirty="0">
                <a:solidFill>
                  <a:schemeClr val="bg1"/>
                </a:solidFill>
              </a:rPr>
              <a:t>"?</a:t>
            </a:r>
          </a:p>
        </p:txBody>
      </p:sp>
      <p:sp>
        <p:nvSpPr>
          <p:cNvPr id="3" name="Content Placeholder 2">
            <a:extLst>
              <a:ext uri="{FF2B5EF4-FFF2-40B4-BE49-F238E27FC236}">
                <a16:creationId xmlns:a16="http://schemas.microsoft.com/office/drawing/2014/main" id="{F6103DCE-0AF5-43E5-ACBB-C4A370F31D6C}"/>
              </a:ext>
            </a:extLst>
          </p:cNvPr>
          <p:cNvSpPr>
            <a:spLocks noGrp="1"/>
          </p:cNvSpPr>
          <p:nvPr>
            <p:ph idx="1"/>
          </p:nvPr>
        </p:nvSpPr>
        <p:spPr>
          <a:xfrm>
            <a:off x="1286934" y="1221101"/>
            <a:ext cx="9618132" cy="3731844"/>
          </a:xfrm>
        </p:spPr>
        <p:txBody>
          <a:bodyPr>
            <a:normAutofit fontScale="85000" lnSpcReduction="20000"/>
          </a:bodyPr>
          <a:lstStyle/>
          <a:p>
            <a:pPr marL="109537" indent="0">
              <a:lnSpc>
                <a:spcPct val="124000"/>
              </a:lnSpc>
              <a:spcBef>
                <a:spcPts val="300"/>
              </a:spcBef>
              <a:spcAft>
                <a:spcPts val="300"/>
              </a:spcAft>
              <a:buNone/>
            </a:pPr>
            <a:r>
              <a:rPr lang="en-US" sz="2200" dirty="0"/>
              <a:t>A person is:</a:t>
            </a:r>
          </a:p>
          <a:p>
            <a:pPr lvl="1">
              <a:lnSpc>
                <a:spcPct val="124000"/>
              </a:lnSpc>
              <a:spcBef>
                <a:spcPts val="300"/>
              </a:spcBef>
              <a:spcAft>
                <a:spcPts val="300"/>
              </a:spcAft>
            </a:pPr>
            <a:r>
              <a:rPr lang="en-US" sz="2200" b="1" dirty="0"/>
              <a:t>in recovery from substance use disorder </a:t>
            </a:r>
            <a:r>
              <a:rPr lang="en-US" sz="2200" dirty="0"/>
              <a:t>and is </a:t>
            </a:r>
            <a:r>
              <a:rPr lang="en-US" sz="2200" b="1" dirty="0"/>
              <a:t>no longer engaging</a:t>
            </a:r>
            <a:r>
              <a:rPr lang="en-US" sz="2200" dirty="0"/>
              <a:t> in the illegal use of drugs; or</a:t>
            </a:r>
          </a:p>
          <a:p>
            <a:pPr lvl="1">
              <a:lnSpc>
                <a:spcPct val="124000"/>
              </a:lnSpc>
              <a:spcBef>
                <a:spcPts val="300"/>
              </a:spcBef>
              <a:spcAft>
                <a:spcPts val="300"/>
              </a:spcAft>
            </a:pPr>
            <a:r>
              <a:rPr lang="en-US" sz="2200" dirty="0"/>
              <a:t>participating in a </a:t>
            </a:r>
            <a:r>
              <a:rPr lang="en-US" sz="2200" b="1" dirty="0"/>
              <a:t>supervised rehabilitation program</a:t>
            </a:r>
            <a:r>
              <a:rPr lang="en-US" sz="2200" dirty="0"/>
              <a:t> and is </a:t>
            </a:r>
            <a:r>
              <a:rPr lang="en-US" sz="2200" b="1" dirty="0"/>
              <a:t>no longer using drugs illegally</a:t>
            </a:r>
          </a:p>
          <a:p>
            <a:pPr lvl="1">
              <a:lnSpc>
                <a:spcPct val="124000"/>
              </a:lnSpc>
              <a:spcBef>
                <a:spcPts val="300"/>
              </a:spcBef>
              <a:spcAft>
                <a:spcPts val="300"/>
              </a:spcAft>
            </a:pPr>
            <a:endParaRPr lang="en-US" sz="2200" b="1" dirty="0"/>
          </a:p>
          <a:p>
            <a:pPr marL="457200" lvl="1" indent="0">
              <a:lnSpc>
                <a:spcPct val="124000"/>
              </a:lnSpc>
              <a:spcBef>
                <a:spcPts val="300"/>
              </a:spcBef>
              <a:spcAft>
                <a:spcPts val="300"/>
              </a:spcAft>
              <a:buNone/>
            </a:pPr>
            <a:r>
              <a:rPr lang="es-ES" sz="2200" i="1" dirty="0"/>
              <a:t>una persona es:</a:t>
            </a:r>
          </a:p>
          <a:p>
            <a:pPr lvl="1">
              <a:lnSpc>
                <a:spcPct val="124000"/>
              </a:lnSpc>
              <a:spcBef>
                <a:spcPts val="300"/>
              </a:spcBef>
              <a:spcAft>
                <a:spcPts val="300"/>
              </a:spcAft>
            </a:pPr>
            <a:r>
              <a:rPr lang="es-ES" sz="2200" b="1" i="1" dirty="0"/>
              <a:t>en recuperación del trastorno por uso de sustancias </a:t>
            </a:r>
            <a:r>
              <a:rPr lang="es-ES" sz="2200" i="1" dirty="0"/>
              <a:t>y </a:t>
            </a:r>
            <a:r>
              <a:rPr lang="es-ES" sz="2200" b="1" i="1" dirty="0"/>
              <a:t>ya no se involucra </a:t>
            </a:r>
            <a:r>
              <a:rPr lang="es-ES" sz="2200" i="1" dirty="0"/>
              <a:t>en el uso ilegal de drogas; o</a:t>
            </a:r>
          </a:p>
          <a:p>
            <a:pPr lvl="1">
              <a:lnSpc>
                <a:spcPct val="124000"/>
              </a:lnSpc>
              <a:spcBef>
                <a:spcPts val="300"/>
              </a:spcBef>
              <a:spcAft>
                <a:spcPts val="300"/>
              </a:spcAft>
            </a:pPr>
            <a:r>
              <a:rPr lang="es-ES" sz="2200" i="1" dirty="0"/>
              <a:t>participa en un programa de </a:t>
            </a:r>
            <a:r>
              <a:rPr lang="es-ES" sz="2200" b="1" i="1" dirty="0"/>
              <a:t>rehabilitación supervisado </a:t>
            </a:r>
            <a:r>
              <a:rPr lang="es-ES" sz="2200" i="1" dirty="0"/>
              <a:t>y </a:t>
            </a:r>
            <a:r>
              <a:rPr lang="es-ES" sz="2200" b="1" i="1" dirty="0"/>
              <a:t>ya no usa drogas ilegalmente</a:t>
            </a:r>
            <a:endParaRPr lang="en-US" sz="2200" b="1" i="1" dirty="0"/>
          </a:p>
          <a:p>
            <a:pPr marL="0" indent="0">
              <a:buNone/>
            </a:pPr>
            <a:endParaRPr lang="en-US" sz="11200" dirty="0"/>
          </a:p>
          <a:p>
            <a:pPr marL="0" indent="0">
              <a:buNone/>
            </a:pPr>
            <a:endParaRPr lang="en-US" sz="2400" dirty="0"/>
          </a:p>
        </p:txBody>
      </p:sp>
      <p:pic>
        <p:nvPicPr>
          <p:cNvPr id="5" name="Picture 2" descr="The word &quot;recovery&quot; in a rainbow of color.">
            <a:extLst>
              <a:ext uri="{FF2B5EF4-FFF2-40B4-BE49-F238E27FC236}">
                <a16:creationId xmlns:a16="http://schemas.microsoft.com/office/drawing/2014/main" id="{BF116E21-9B37-4809-B1D5-B6E7C36D397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047999" y="5045286"/>
            <a:ext cx="6096002" cy="10515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795787FE-ABC6-4748-B58E-577AEF342316}"/>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a:pPr>
                <a:spcAft>
                  <a:spcPts val="600"/>
                </a:spcAft>
              </a:pPr>
              <a:t>15</a:t>
            </a:fld>
            <a:endParaRPr lang="en-US" dirty="0"/>
          </a:p>
        </p:txBody>
      </p:sp>
      <p:sp>
        <p:nvSpPr>
          <p:cNvPr id="6" name="TextBox 5">
            <a:extLst>
              <a:ext uri="{FF2B5EF4-FFF2-40B4-BE49-F238E27FC236}">
                <a16:creationId xmlns:a16="http://schemas.microsoft.com/office/drawing/2014/main" id="{13A71D89-1A70-4E91-9FD7-F8DE07535221}"/>
              </a:ext>
            </a:extLst>
          </p:cNvPr>
          <p:cNvSpPr txBox="1"/>
          <p:nvPr/>
        </p:nvSpPr>
        <p:spPr>
          <a:xfrm>
            <a:off x="4642757" y="5913446"/>
            <a:ext cx="5339443" cy="707886"/>
          </a:xfrm>
          <a:prstGeom prst="rect">
            <a:avLst/>
          </a:prstGeom>
          <a:noFill/>
        </p:spPr>
        <p:txBody>
          <a:bodyPr wrap="square" rtlCol="0">
            <a:spAutoFit/>
          </a:bodyPr>
          <a:lstStyle/>
          <a:p>
            <a:r>
              <a:rPr lang="en-US" sz="4000" i="1" dirty="0"/>
              <a:t>Recuperación</a:t>
            </a:r>
          </a:p>
        </p:txBody>
      </p:sp>
    </p:spTree>
    <p:extLst>
      <p:ext uri="{BB962C8B-B14F-4D97-AF65-F5344CB8AC3E}">
        <p14:creationId xmlns:p14="http://schemas.microsoft.com/office/powerpoint/2010/main" val="124141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6F9A-1D8D-419E-8745-37202CB40C21}"/>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b="1" dirty="0"/>
              <a:t>What Does “Illegal Use of Drugs” Mean?/ </a:t>
            </a:r>
            <a:r>
              <a:rPr lang="es-ES" b="1" dirty="0"/>
              <a:t>¿</a:t>
            </a:r>
            <a:r>
              <a:rPr lang="es-ES" b="1" i="1" dirty="0"/>
              <a:t>Qué significa “uso ilegal de drogas”?</a:t>
            </a:r>
            <a:endParaRPr lang="en-US" b="1" i="1" dirty="0"/>
          </a:p>
        </p:txBody>
      </p:sp>
      <p:sp>
        <p:nvSpPr>
          <p:cNvPr id="3" name="Content Placeholder 2">
            <a:extLst>
              <a:ext uri="{FF2B5EF4-FFF2-40B4-BE49-F238E27FC236}">
                <a16:creationId xmlns:a16="http://schemas.microsoft.com/office/drawing/2014/main" id="{1C6DAE28-BD6D-4D68-A743-4626D7F0C866}"/>
              </a:ext>
            </a:extLst>
          </p:cNvPr>
          <p:cNvSpPr>
            <a:spLocks noGrp="1"/>
          </p:cNvSpPr>
          <p:nvPr>
            <p:ph idx="1"/>
          </p:nvPr>
        </p:nvSpPr>
        <p:spPr>
          <a:xfrm>
            <a:off x="838200" y="1929384"/>
            <a:ext cx="10515600" cy="4251960"/>
          </a:xfrm>
        </p:spPr>
        <p:txBody>
          <a:bodyPr vert="horz" lIns="91440" tIns="45720" rIns="91440" bIns="45720" rtlCol="0">
            <a:normAutofit lnSpcReduction="10000"/>
          </a:bodyPr>
          <a:lstStyle/>
          <a:p>
            <a:pPr>
              <a:spcBef>
                <a:spcPts val="300"/>
              </a:spcBef>
              <a:spcAft>
                <a:spcPts val="300"/>
              </a:spcAft>
            </a:pPr>
            <a:r>
              <a:rPr lang="en-US" altLang="en-US" sz="2400" b="1" dirty="0"/>
              <a:t>Use of illegal drugs</a:t>
            </a:r>
            <a:r>
              <a:rPr lang="en-US" altLang="en-US" sz="2400" dirty="0"/>
              <a:t> such as heroin or cocaine.</a:t>
            </a:r>
          </a:p>
          <a:p>
            <a:pPr>
              <a:spcBef>
                <a:spcPts val="300"/>
              </a:spcBef>
              <a:spcAft>
                <a:spcPts val="300"/>
              </a:spcAft>
            </a:pPr>
            <a:r>
              <a:rPr lang="en-US" altLang="en-US" sz="2400" b="1" dirty="0"/>
              <a:t>Use of controlled substances</a:t>
            </a:r>
            <a:r>
              <a:rPr lang="en-US" altLang="en-US" sz="2400" dirty="0"/>
              <a:t> such as opioids or morphine BUT a person:</a:t>
            </a:r>
          </a:p>
          <a:p>
            <a:pPr lvl="1">
              <a:spcBef>
                <a:spcPts val="300"/>
              </a:spcBef>
              <a:spcAft>
                <a:spcPts val="300"/>
              </a:spcAft>
            </a:pPr>
            <a:r>
              <a:rPr lang="en-US" altLang="en-US" dirty="0"/>
              <a:t>has </a:t>
            </a:r>
            <a:r>
              <a:rPr lang="en-US" altLang="en-US" b="1" dirty="0"/>
              <a:t>no</a:t>
            </a:r>
            <a:r>
              <a:rPr lang="en-US" altLang="en-US" dirty="0"/>
              <a:t> prescription; or</a:t>
            </a:r>
          </a:p>
          <a:p>
            <a:pPr lvl="1">
              <a:spcBef>
                <a:spcPts val="300"/>
              </a:spcBef>
              <a:spcAft>
                <a:spcPts val="300"/>
              </a:spcAft>
            </a:pPr>
            <a:r>
              <a:rPr lang="en-US" altLang="en-US" dirty="0"/>
              <a:t>has a </a:t>
            </a:r>
            <a:r>
              <a:rPr lang="en-US" altLang="en-US" b="1" dirty="0"/>
              <a:t>fraudulent</a:t>
            </a:r>
            <a:r>
              <a:rPr lang="en-US" altLang="en-US" dirty="0"/>
              <a:t> prescription; or</a:t>
            </a:r>
          </a:p>
          <a:p>
            <a:pPr lvl="1">
              <a:spcBef>
                <a:spcPts val="300"/>
              </a:spcBef>
              <a:spcAft>
                <a:spcPts val="300"/>
              </a:spcAft>
            </a:pPr>
            <a:r>
              <a:rPr lang="en-US" altLang="en-US" dirty="0"/>
              <a:t>is </a:t>
            </a:r>
            <a:r>
              <a:rPr lang="en-US" altLang="en-US" b="1" dirty="0"/>
              <a:t>using more </a:t>
            </a:r>
            <a:r>
              <a:rPr lang="en-US" altLang="en-US" dirty="0"/>
              <a:t>than prescribed.</a:t>
            </a:r>
          </a:p>
          <a:p>
            <a:pPr marL="457200" lvl="1" indent="0">
              <a:spcBef>
                <a:spcPts val="300"/>
              </a:spcBef>
              <a:spcAft>
                <a:spcPts val="300"/>
              </a:spcAft>
              <a:buNone/>
            </a:pPr>
            <a:endParaRPr lang="en-US" altLang="en-US" dirty="0"/>
          </a:p>
          <a:p>
            <a:pPr lvl="1">
              <a:spcBef>
                <a:spcPts val="300"/>
              </a:spcBef>
              <a:spcAft>
                <a:spcPts val="300"/>
              </a:spcAft>
            </a:pPr>
            <a:r>
              <a:rPr lang="es-ES" altLang="en-US" b="1" dirty="0"/>
              <a:t>Uso de drogas ilegales </a:t>
            </a:r>
            <a:r>
              <a:rPr lang="es-ES" altLang="en-US" dirty="0"/>
              <a:t>como la heroína o la cocaína.</a:t>
            </a:r>
          </a:p>
          <a:p>
            <a:pPr lvl="1">
              <a:spcBef>
                <a:spcPts val="300"/>
              </a:spcBef>
              <a:spcAft>
                <a:spcPts val="300"/>
              </a:spcAft>
            </a:pPr>
            <a:r>
              <a:rPr lang="es-ES" altLang="en-US" b="1" dirty="0"/>
              <a:t>Uso de sustancias controladas </a:t>
            </a:r>
            <a:r>
              <a:rPr lang="es-ES" altLang="en-US" dirty="0"/>
              <a:t>como opioides o morfina PERO una persona:</a:t>
            </a:r>
          </a:p>
          <a:p>
            <a:pPr marL="457200" lvl="1" indent="0">
              <a:spcBef>
                <a:spcPts val="300"/>
              </a:spcBef>
              <a:spcAft>
                <a:spcPts val="300"/>
              </a:spcAft>
              <a:buNone/>
            </a:pPr>
            <a:r>
              <a:rPr lang="es-ES" altLang="en-US" dirty="0"/>
              <a:t>              -</a:t>
            </a:r>
            <a:r>
              <a:rPr lang="es-ES" altLang="en-US" b="1" dirty="0"/>
              <a:t>no</a:t>
            </a:r>
            <a:r>
              <a:rPr lang="es-ES" altLang="en-US" dirty="0"/>
              <a:t> tiene receta; o</a:t>
            </a:r>
          </a:p>
          <a:p>
            <a:pPr marL="457200" lvl="1" indent="0">
              <a:spcBef>
                <a:spcPts val="300"/>
              </a:spcBef>
              <a:spcAft>
                <a:spcPts val="300"/>
              </a:spcAft>
              <a:buNone/>
            </a:pPr>
            <a:r>
              <a:rPr lang="es-ES" altLang="en-US" dirty="0"/>
              <a:t>              -tiene una receta </a:t>
            </a:r>
            <a:r>
              <a:rPr lang="es-ES" altLang="en-US" b="1" dirty="0"/>
              <a:t>fraudulenta</a:t>
            </a:r>
            <a:r>
              <a:rPr lang="es-ES" altLang="en-US" dirty="0"/>
              <a:t>; o</a:t>
            </a:r>
          </a:p>
          <a:p>
            <a:pPr marL="457200" lvl="1" indent="0">
              <a:spcBef>
                <a:spcPts val="300"/>
              </a:spcBef>
              <a:spcAft>
                <a:spcPts val="300"/>
              </a:spcAft>
              <a:buNone/>
            </a:pPr>
            <a:r>
              <a:rPr lang="es-ES" altLang="en-US" dirty="0"/>
              <a:t>             - está </a:t>
            </a:r>
            <a:r>
              <a:rPr lang="es-ES" altLang="en-US" b="1" dirty="0"/>
              <a:t>usando más </a:t>
            </a:r>
            <a:r>
              <a:rPr lang="es-ES" altLang="en-US" dirty="0"/>
              <a:t>de lo recetado.</a:t>
            </a:r>
            <a:endParaRPr lang="en-US" altLang="en-US" dirty="0"/>
          </a:p>
          <a:p>
            <a:endParaRPr lang="en-US" sz="2200" dirty="0"/>
          </a:p>
        </p:txBody>
      </p:sp>
      <p:sp>
        <p:nvSpPr>
          <p:cNvPr id="5" name="Slide Number Placeholder 4">
            <a:extLst>
              <a:ext uri="{FF2B5EF4-FFF2-40B4-BE49-F238E27FC236}">
                <a16:creationId xmlns:a16="http://schemas.microsoft.com/office/drawing/2014/main" id="{1E329697-6728-4B14-ABE1-77DAE6121EDF}"/>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lnSpc>
                <a:spcPct val="90000"/>
              </a:lnSpc>
              <a:spcAft>
                <a:spcPts val="600"/>
              </a:spcAft>
              <a:defRPr/>
            </a:pPr>
            <a:fld id="{0A9DE821-B665-4794-9CCB-185CA8C3080E}" type="slidenum">
              <a:rPr lang="en-US">
                <a:latin typeface="Calibri" panose="020F0502020204030204"/>
              </a:rPr>
              <a:pPr>
                <a:lnSpc>
                  <a:spcPct val="90000"/>
                </a:lnSpc>
                <a:spcAft>
                  <a:spcPts val="600"/>
                </a:spcAft>
                <a:defRPr/>
              </a:pPr>
              <a:t>16</a:t>
            </a:fld>
            <a:endParaRPr lang="en-US" dirty="0">
              <a:latin typeface="Calibri" panose="020F0502020204030204"/>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7892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6F9A-1D8D-419E-8745-37202CB40C21}"/>
              </a:ext>
            </a:extLst>
          </p:cNvPr>
          <p:cNvSpPr>
            <a:spLocks noGrp="1"/>
          </p:cNvSpPr>
          <p:nvPr>
            <p:ph type="title"/>
          </p:nvPr>
        </p:nvSpPr>
        <p:spPr>
          <a:xfrm>
            <a:off x="838200" y="365125"/>
            <a:ext cx="10853928" cy="1325563"/>
          </a:xfrm>
        </p:spPr>
        <p:txBody>
          <a:bodyPr vert="horz" lIns="91440" tIns="45720" rIns="91440" bIns="45720" rtlCol="0">
            <a:normAutofit fontScale="90000"/>
          </a:bodyPr>
          <a:lstStyle/>
          <a:p>
            <a:r>
              <a:rPr lang="en-US" sz="4000" b="1" dirty="0"/>
              <a:t>What do we mean by “Current” illegal drug use?/ ¿</a:t>
            </a:r>
            <a:r>
              <a:rPr lang="en-US" sz="4000" b="1" dirty="0" err="1"/>
              <a:t>Qué</a:t>
            </a:r>
            <a:r>
              <a:rPr lang="en-US" sz="4000" b="1" dirty="0"/>
              <a:t> </a:t>
            </a:r>
            <a:r>
              <a:rPr lang="en-US" sz="4000" b="1" dirty="0" err="1"/>
              <a:t>entendemos</a:t>
            </a:r>
            <a:r>
              <a:rPr lang="en-US" sz="4000" b="1" dirty="0"/>
              <a:t> por </a:t>
            </a:r>
            <a:r>
              <a:rPr lang="en-US" sz="4000" b="1" dirty="0" err="1"/>
              <a:t>consumo</a:t>
            </a:r>
            <a:r>
              <a:rPr lang="en-US" sz="4000" b="1" dirty="0"/>
              <a:t> de </a:t>
            </a:r>
            <a:r>
              <a:rPr lang="en-US" sz="4000" b="1" dirty="0" err="1"/>
              <a:t>drogas</a:t>
            </a:r>
            <a:r>
              <a:rPr lang="en-US" sz="4000" b="1" dirty="0"/>
              <a:t> </a:t>
            </a:r>
            <a:r>
              <a:rPr lang="en-US" sz="4000" b="1" dirty="0" err="1"/>
              <a:t>ilegales</a:t>
            </a:r>
            <a:r>
              <a:rPr lang="en-US" sz="4000" b="1" dirty="0"/>
              <a:t> “actual”?</a:t>
            </a:r>
          </a:p>
        </p:txBody>
      </p:sp>
      <p:sp>
        <p:nvSpPr>
          <p:cNvPr id="3" name="Content Placeholder 2">
            <a:extLst>
              <a:ext uri="{FF2B5EF4-FFF2-40B4-BE49-F238E27FC236}">
                <a16:creationId xmlns:a16="http://schemas.microsoft.com/office/drawing/2014/main" id="{1C6DAE28-BD6D-4D68-A743-4626D7F0C866}"/>
              </a:ext>
            </a:extLst>
          </p:cNvPr>
          <p:cNvSpPr>
            <a:spLocks noGrp="1"/>
          </p:cNvSpPr>
          <p:nvPr>
            <p:ph idx="1"/>
          </p:nvPr>
        </p:nvSpPr>
        <p:spPr>
          <a:xfrm>
            <a:off x="838200" y="1929384"/>
            <a:ext cx="10515600" cy="4737226"/>
          </a:xfrm>
        </p:spPr>
        <p:txBody>
          <a:bodyPr vert="horz" lIns="91440" tIns="45720" rIns="91440" bIns="45720" rtlCol="0">
            <a:normAutofit fontScale="85000" lnSpcReduction="20000"/>
          </a:bodyPr>
          <a:lstStyle/>
          <a:p>
            <a:pPr marL="0"/>
            <a:endParaRPr lang="en-US" sz="2200" dirty="0"/>
          </a:p>
          <a:p>
            <a:r>
              <a:rPr lang="en-US" sz="3100" dirty="0"/>
              <a:t>“Illegal use occurred recently</a:t>
            </a:r>
            <a:br>
              <a:rPr lang="en-US" sz="3100" dirty="0"/>
            </a:br>
            <a:r>
              <a:rPr lang="en-US" sz="3100" dirty="0"/>
              <a:t>enough to justify a reasonable belief that a person’s drug use is a real and ongoing problem.”</a:t>
            </a:r>
          </a:p>
          <a:p>
            <a:pPr marL="109537"/>
            <a:endParaRPr lang="en-US" sz="3100" dirty="0"/>
          </a:p>
          <a:p>
            <a:r>
              <a:rPr lang="en-US" sz="3100" b="1" dirty="0">
                <a:highlight>
                  <a:srgbClr val="FFFF00"/>
                </a:highlight>
              </a:rPr>
              <a:t>Under the ADA, current drug use is decided on a case-by-case basis.</a:t>
            </a:r>
          </a:p>
          <a:p>
            <a:endParaRPr lang="en-US" sz="3100" dirty="0"/>
          </a:p>
          <a:p>
            <a:endParaRPr lang="en-US" sz="3100" dirty="0"/>
          </a:p>
          <a:p>
            <a:r>
              <a:rPr lang="es-ES" sz="3100" dirty="0"/>
              <a:t>“El uso ilegal ocurrió lo suficientemente recientemente como para justificar una creencia razonable de que el uso de drogas de una persona es un problema real y continuo”.</a:t>
            </a:r>
          </a:p>
          <a:p>
            <a:endParaRPr lang="es-ES" sz="3100" dirty="0"/>
          </a:p>
          <a:p>
            <a:r>
              <a:rPr lang="es-ES" sz="3100" b="1" dirty="0">
                <a:highlight>
                  <a:srgbClr val="FFFF00"/>
                </a:highlight>
              </a:rPr>
              <a:t>Según la ADA, el uso actual de drogas se decide caso por caso.</a:t>
            </a:r>
            <a:endParaRPr lang="en-US" sz="3100" b="1" dirty="0">
              <a:highlight>
                <a:srgbClr val="FFFF00"/>
              </a:highlight>
            </a:endParaRPr>
          </a:p>
        </p:txBody>
      </p:sp>
      <p:sp>
        <p:nvSpPr>
          <p:cNvPr id="5" name="Slide Number Placeholder 4">
            <a:extLst>
              <a:ext uri="{FF2B5EF4-FFF2-40B4-BE49-F238E27FC236}">
                <a16:creationId xmlns:a16="http://schemas.microsoft.com/office/drawing/2014/main" id="{1E329697-6728-4B14-ABE1-77DAE6121EDF}"/>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lnSpc>
                <a:spcPct val="90000"/>
              </a:lnSpc>
              <a:spcAft>
                <a:spcPts val="600"/>
              </a:spcAft>
              <a:defRPr/>
            </a:pPr>
            <a:fld id="{0A9DE821-B665-4794-9CCB-185CA8C3080E}" type="slidenum">
              <a:rPr lang="en-US" smtClean="0">
                <a:latin typeface="Calibri" panose="020F0502020204030204"/>
              </a:rPr>
              <a:pPr>
                <a:lnSpc>
                  <a:spcPct val="90000"/>
                </a:lnSpc>
                <a:spcAft>
                  <a:spcPts val="600"/>
                </a:spcAft>
                <a:defRPr/>
              </a:pPr>
              <a:t>17</a:t>
            </a:fld>
            <a:endParaRPr lang="en-US" dirty="0">
              <a:latin typeface="Calibri" panose="020F0502020204030204"/>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1615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761D-99AF-4343-9C68-B3F36B6DF254}"/>
              </a:ext>
            </a:extLst>
          </p:cNvPr>
          <p:cNvSpPr>
            <a:spLocks noGrp="1"/>
          </p:cNvSpPr>
          <p:nvPr>
            <p:ph type="title"/>
          </p:nvPr>
        </p:nvSpPr>
        <p:spPr>
          <a:xfrm>
            <a:off x="838199" y="451381"/>
            <a:ext cx="10512552" cy="4066540"/>
          </a:xfrm>
        </p:spPr>
        <p:txBody>
          <a:bodyPr vert="horz" lIns="91440" tIns="45720" rIns="91440" bIns="45720" rtlCol="0" anchor="b">
            <a:normAutofit/>
          </a:bodyPr>
          <a:lstStyle/>
          <a:p>
            <a:r>
              <a:rPr lang="en-US" sz="6600" b="1" kern="1200" dirty="0">
                <a:solidFill>
                  <a:schemeClr val="tx1"/>
                </a:solidFill>
                <a:latin typeface="+mj-lt"/>
                <a:ea typeface="+mj-ea"/>
                <a:cs typeface="+mj-cs"/>
              </a:rPr>
              <a:t>ADA Title I Employment</a:t>
            </a:r>
            <a:br>
              <a:rPr lang="en-US" sz="6600" b="1" kern="1200" dirty="0">
                <a:solidFill>
                  <a:schemeClr val="tx1"/>
                </a:solidFill>
                <a:latin typeface="+mj-lt"/>
                <a:ea typeface="+mj-ea"/>
                <a:cs typeface="+mj-cs"/>
              </a:rPr>
            </a:br>
            <a:r>
              <a:rPr lang="es-ES" sz="6000" b="1" i="1" dirty="0"/>
              <a:t>Empleo del Título I de la ADA</a:t>
            </a:r>
            <a:endParaRPr lang="en-US" sz="6600" b="1" i="1" kern="1200" dirty="0">
              <a:solidFill>
                <a:schemeClr val="tx1"/>
              </a:solidFill>
            </a:endParaRPr>
          </a:p>
        </p:txBody>
      </p:sp>
      <p:sp>
        <p:nvSpPr>
          <p:cNvPr id="3" name="Slide Number Placeholder 2">
            <a:extLst>
              <a:ext uri="{FF2B5EF4-FFF2-40B4-BE49-F238E27FC236}">
                <a16:creationId xmlns:a16="http://schemas.microsoft.com/office/drawing/2014/main" id="{BCC5911B-186A-49F1-AC4B-AE7955C00B8D}"/>
              </a:ext>
            </a:extLst>
          </p:cNvPr>
          <p:cNvSpPr>
            <a:spLocks noGrp="1"/>
          </p:cNvSpPr>
          <p:nvPr>
            <p:ph type="sldNum" sz="quarter" idx="12"/>
          </p:nvPr>
        </p:nvSpPr>
        <p:spPr>
          <a:xfrm>
            <a:off x="8610600" y="6356350"/>
            <a:ext cx="2743200" cy="365125"/>
          </a:xfrm>
        </p:spPr>
        <p:txBody>
          <a:bodyPr vert="horz" lIns="91440" tIns="45720" rIns="91440" bIns="45720" rtlCol="0" anchor="ctr">
            <a:normAutofit lnSpcReduction="10000"/>
          </a:bodyPr>
          <a:lstStyle/>
          <a:p>
            <a:pPr>
              <a:spcAft>
                <a:spcPts val="600"/>
              </a:spcAft>
            </a:pPr>
            <a:fld id="{0A9DE821-B665-4794-9CCB-185CA8C3080E}" type="slidenum">
              <a:rPr lang="en-US"/>
              <a:pPr>
                <a:spcAft>
                  <a:spcPts val="600"/>
                </a:spcAft>
              </a:pPr>
              <a:t>18</a:t>
            </a:fld>
            <a:endParaRPr lang="en-US" dirty="0"/>
          </a:p>
        </p:txBody>
      </p:sp>
      <p:sp>
        <p:nvSpPr>
          <p:cNvPr id="27"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454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C2B0-05B9-4C4F-B130-EF7EBFEAC801}"/>
              </a:ext>
            </a:extLst>
          </p:cNvPr>
          <p:cNvSpPr>
            <a:spLocks noGrp="1"/>
          </p:cNvSpPr>
          <p:nvPr>
            <p:ph type="title"/>
          </p:nvPr>
        </p:nvSpPr>
        <p:spPr>
          <a:xfrm>
            <a:off x="841248" y="548640"/>
            <a:ext cx="3600860" cy="5431536"/>
          </a:xfrm>
        </p:spPr>
        <p:txBody>
          <a:bodyPr>
            <a:normAutofit/>
          </a:bodyPr>
          <a:lstStyle/>
          <a:p>
            <a:r>
              <a:rPr lang="en-US" b="1" dirty="0"/>
              <a:t>Does the ADA Apply to all Employers?</a:t>
            </a:r>
            <a:br>
              <a:rPr lang="en-US" b="1" dirty="0"/>
            </a:br>
            <a:br>
              <a:rPr lang="en-US" sz="4000" b="1" dirty="0"/>
            </a:br>
            <a:r>
              <a:rPr lang="es-ES" sz="4000" b="1" i="1" dirty="0"/>
              <a:t>¿Se aplica la ADA a todos los empleadores?</a:t>
            </a:r>
            <a:endParaRPr lang="en-US" b="1" i="1" dirty="0"/>
          </a:p>
        </p:txBody>
      </p:sp>
      <p:sp>
        <p:nvSpPr>
          <p:cNvPr id="3" name="Content Placeholder 2">
            <a:extLst>
              <a:ext uri="{FF2B5EF4-FFF2-40B4-BE49-F238E27FC236}">
                <a16:creationId xmlns:a16="http://schemas.microsoft.com/office/drawing/2014/main" id="{165C2BEC-58CB-45F6-8989-24EDC7B1CD5F}"/>
              </a:ext>
            </a:extLst>
          </p:cNvPr>
          <p:cNvSpPr>
            <a:spLocks noGrp="1"/>
          </p:cNvSpPr>
          <p:nvPr>
            <p:ph idx="1"/>
          </p:nvPr>
        </p:nvSpPr>
        <p:spPr>
          <a:xfrm>
            <a:off x="5126418" y="552090"/>
            <a:ext cx="6224335" cy="6305909"/>
          </a:xfrm>
        </p:spPr>
        <p:txBody>
          <a:bodyPr anchor="ctr">
            <a:normAutofit/>
          </a:bodyPr>
          <a:lstStyle/>
          <a:p>
            <a:pPr>
              <a:spcBef>
                <a:spcPts val="300"/>
              </a:spcBef>
              <a:spcAft>
                <a:spcPts val="300"/>
              </a:spcAft>
            </a:pPr>
            <a:r>
              <a:rPr lang="en-US" dirty="0"/>
              <a:t>Applies to </a:t>
            </a:r>
            <a:r>
              <a:rPr lang="en-US" b="1" dirty="0"/>
              <a:t>private employers with 15 or more employees</a:t>
            </a:r>
            <a:r>
              <a:rPr lang="en-US" dirty="0"/>
              <a:t> and </a:t>
            </a:r>
            <a:r>
              <a:rPr lang="en-US" b="1" dirty="0"/>
              <a:t>all state and local government employers</a:t>
            </a:r>
            <a:r>
              <a:rPr lang="en-US" dirty="0"/>
              <a:t>.</a:t>
            </a:r>
          </a:p>
          <a:p>
            <a:pPr>
              <a:spcBef>
                <a:spcPts val="300"/>
              </a:spcBef>
              <a:spcAft>
                <a:spcPts val="300"/>
              </a:spcAft>
            </a:pPr>
            <a:r>
              <a:rPr lang="en-US" dirty="0"/>
              <a:t>Applies to </a:t>
            </a:r>
            <a:r>
              <a:rPr lang="en-US" b="1" dirty="0"/>
              <a:t>all aspects</a:t>
            </a:r>
            <a:r>
              <a:rPr lang="en-US" dirty="0"/>
              <a:t> of employment: job application, interview, job training, etc.	</a:t>
            </a:r>
          </a:p>
          <a:p>
            <a:pPr>
              <a:spcBef>
                <a:spcPts val="300"/>
              </a:spcBef>
              <a:spcAft>
                <a:spcPts val="300"/>
              </a:spcAft>
            </a:pPr>
            <a:r>
              <a:rPr lang="en-US" dirty="0"/>
              <a:t>… and </a:t>
            </a:r>
            <a:r>
              <a:rPr lang="en-US" b="1" dirty="0"/>
              <a:t>other terms or conditions and privileges</a:t>
            </a:r>
            <a:r>
              <a:rPr lang="en-US" dirty="0"/>
              <a:t> of employment.</a:t>
            </a:r>
          </a:p>
          <a:p>
            <a:pPr marL="0" indent="0">
              <a:buNone/>
            </a:pPr>
            <a:endParaRPr lang="en-US" sz="2200" dirty="0"/>
          </a:p>
          <a:p>
            <a:r>
              <a:rPr lang="es-ES" sz="2200" i="1" dirty="0"/>
              <a:t>Se aplica a </a:t>
            </a:r>
            <a:r>
              <a:rPr lang="es-ES" sz="2200" b="1" i="1" dirty="0"/>
              <a:t>empleadores privados con 15 o más empleados y todos los empleadores del gobierno estatal y local.</a:t>
            </a:r>
          </a:p>
          <a:p>
            <a:r>
              <a:rPr lang="es-ES" sz="2200" i="1" dirty="0"/>
              <a:t>Se aplica a </a:t>
            </a:r>
            <a:r>
              <a:rPr lang="es-ES" sz="2200" b="1" i="1" dirty="0"/>
              <a:t>todos los aspectos </a:t>
            </a:r>
            <a:r>
              <a:rPr lang="es-ES" sz="2200" i="1" dirty="0"/>
              <a:t>del empleo: solicitud de empleo, entrevista, capacitación laboral, etc.</a:t>
            </a:r>
          </a:p>
          <a:p>
            <a:r>
              <a:rPr lang="es-ES" sz="2200" i="1" dirty="0"/>
              <a:t>… </a:t>
            </a:r>
            <a:r>
              <a:rPr lang="es-ES" sz="2200" b="1" i="1" dirty="0"/>
              <a:t>y otros términos o condiciones y privilegios </a:t>
            </a:r>
            <a:r>
              <a:rPr lang="es-ES" sz="2200" i="1" dirty="0"/>
              <a:t>de empleo</a:t>
            </a:r>
            <a:r>
              <a:rPr lang="es-ES" sz="2200" dirty="0"/>
              <a:t>.</a:t>
            </a:r>
            <a:endParaRPr lang="en-US" sz="2200" dirty="0"/>
          </a:p>
        </p:txBody>
      </p:sp>
      <p:sp>
        <p:nvSpPr>
          <p:cNvPr id="4" name="Slide Number Placeholder 3">
            <a:extLst>
              <a:ext uri="{FF2B5EF4-FFF2-40B4-BE49-F238E27FC236}">
                <a16:creationId xmlns:a16="http://schemas.microsoft.com/office/drawing/2014/main" id="{3CB1D9E5-85AD-4945-B4ED-C057B7FE3AA3}"/>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19</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731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5E3B4-2EC1-324C-9D2F-28921B8F40BA}"/>
              </a:ext>
              <a:ext uri="{C183D7F6-B498-43B3-948B-1728B52AA6E4}">
                <adec:decorative xmlns:adec="http://schemas.microsoft.com/office/drawing/2017/decorative" val="1"/>
              </a:ext>
            </a:extLst>
          </p:cNvPr>
          <p:cNvSpPr/>
          <p:nvPr/>
        </p:nvSpPr>
        <p:spPr>
          <a:xfrm>
            <a:off x="0" y="0"/>
            <a:ext cx="457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63EC00-E8C7-4ECA-9461-A527CFE2A39B}"/>
              </a:ext>
            </a:extLst>
          </p:cNvPr>
          <p:cNvSpPr>
            <a:spLocks noGrp="1"/>
          </p:cNvSpPr>
          <p:nvPr>
            <p:ph type="title"/>
          </p:nvPr>
        </p:nvSpPr>
        <p:spPr>
          <a:xfrm>
            <a:off x="804672" y="187990"/>
            <a:ext cx="3767328" cy="6168360"/>
          </a:xfrm>
        </p:spPr>
        <p:txBody>
          <a:bodyPr>
            <a:normAutofit/>
          </a:bodyPr>
          <a:lstStyle/>
          <a:p>
            <a:r>
              <a:rPr lang="en-US" b="1" dirty="0">
                <a:solidFill>
                  <a:schemeClr val="bg1"/>
                </a:solidFill>
                <a:latin typeface="Univers Condensed" panose="020B0506020202050204" pitchFamily="34" charset="0"/>
              </a:rPr>
              <a:t>Disclaimer</a:t>
            </a:r>
            <a:br>
              <a:rPr lang="en-US" b="1" dirty="0">
                <a:solidFill>
                  <a:schemeClr val="bg1"/>
                </a:solidFill>
                <a:latin typeface="Univers Condensed" panose="020B0506020202050204" pitchFamily="34" charset="0"/>
              </a:rPr>
            </a:br>
            <a:br>
              <a:rPr lang="en-US" b="1" dirty="0">
                <a:solidFill>
                  <a:schemeClr val="bg1"/>
                </a:solidFill>
                <a:latin typeface="Univers Condensed" panose="020B0506020202050204" pitchFamily="34" charset="0"/>
              </a:rPr>
            </a:br>
            <a:r>
              <a:rPr lang="en-US" sz="4000" b="1" i="1" dirty="0" err="1">
                <a:solidFill>
                  <a:schemeClr val="bg1"/>
                </a:solidFill>
                <a:latin typeface="Univers Condensed" panose="020B0506020202050204" pitchFamily="34" charset="0"/>
              </a:rPr>
              <a:t>Descargo</a:t>
            </a:r>
            <a:r>
              <a:rPr lang="en-US" sz="4000" b="1" i="1" dirty="0">
                <a:solidFill>
                  <a:schemeClr val="bg1"/>
                </a:solidFill>
                <a:latin typeface="Univers Condensed" panose="020B0506020202050204" pitchFamily="34" charset="0"/>
              </a:rPr>
              <a:t> de </a:t>
            </a:r>
            <a:r>
              <a:rPr lang="en-US" sz="4000" b="1" i="1" dirty="0" err="1">
                <a:solidFill>
                  <a:schemeClr val="bg1"/>
                </a:solidFill>
                <a:latin typeface="Univers Condensed" panose="020B0506020202050204" pitchFamily="34" charset="0"/>
              </a:rPr>
              <a:t>responsabilidad</a:t>
            </a:r>
            <a:endParaRPr lang="en-US" sz="4000" b="1" i="1" dirty="0">
              <a:solidFill>
                <a:schemeClr val="bg1"/>
              </a:solidFill>
              <a:latin typeface="Univers Condensed" panose="020B0506020202050204" pitchFamily="34" charset="0"/>
            </a:endParaRPr>
          </a:p>
        </p:txBody>
      </p:sp>
      <p:sp>
        <p:nvSpPr>
          <p:cNvPr id="4" name="Content Placeholder 3">
            <a:extLst>
              <a:ext uri="{FF2B5EF4-FFF2-40B4-BE49-F238E27FC236}">
                <a16:creationId xmlns:a16="http://schemas.microsoft.com/office/drawing/2014/main" id="{D67DF5B7-5196-493B-B4EF-1A961E47BA27}"/>
              </a:ext>
            </a:extLst>
          </p:cNvPr>
          <p:cNvSpPr>
            <a:spLocks noGrp="1"/>
          </p:cNvSpPr>
          <p:nvPr>
            <p:ph idx="1"/>
          </p:nvPr>
        </p:nvSpPr>
        <p:spPr>
          <a:xfrm>
            <a:off x="4850476" y="136525"/>
            <a:ext cx="7144016" cy="6584950"/>
          </a:xfrm>
        </p:spPr>
        <p:txBody>
          <a:bodyPr anchor="ctr">
            <a:normAutofit fontScale="70000" lnSpcReduction="20000"/>
          </a:bodyPr>
          <a:lstStyle/>
          <a:p>
            <a:pPr marL="0" indent="0">
              <a:buNone/>
              <a:defRPr/>
            </a:pPr>
            <a:r>
              <a:rPr lang="en-US" sz="1700" dirty="0"/>
              <a:t>The contents of this presentation were developed under a grant from the National Institute on Disability, Independent Living, and Rehabilitation Research (NIDILRR grant number 90DPAD0005-01-00. NIDILRR is a Center within the Administration for Community Living (ACL), Department of Health and Human Services (HHS). The contents of this publication do not necessarily represent the policy of NIDILRR, ACL, HHS, and you should not assume endorsement by the Federal Government.</a:t>
            </a:r>
          </a:p>
          <a:p>
            <a:pPr marL="0" indent="0">
              <a:buNone/>
              <a:defRPr/>
            </a:pPr>
            <a:r>
              <a:rPr lang="en-US" sz="1700" dirty="0"/>
              <a:t>The information, materials, and/or technical assistance provided by the Southeast ADA Center are intended solely as informal guidance and are neither a determination of your legal rights or responsibilities under the ADA, nor binding on any agency with enforcement responsibility under the ADA. </a:t>
            </a:r>
          </a:p>
          <a:p>
            <a:pPr marL="0" indent="0">
              <a:buNone/>
              <a:defRPr/>
            </a:pPr>
            <a:r>
              <a:rPr lang="en-US" sz="1700" dirty="0"/>
              <a:t>The Southeast ADA Center does not warrant the accuracy of any information contained herein. Furthermore, in order to effectively provide technical assistance to all individuals and entities covered by the ADA, NIDILRR requires the Southeast ADA Center to assure confidentiality of communications between those covered and the Center. </a:t>
            </a:r>
          </a:p>
          <a:p>
            <a:pPr marL="0" indent="0">
              <a:buNone/>
              <a:defRPr/>
            </a:pPr>
            <a:r>
              <a:rPr lang="en-US" sz="1700" dirty="0"/>
              <a:t>Any links to non-Southeast ADA Center information are provided as a courtesy, and are neither intended to, nor do they constitute, an endorsement of the linked materials.</a:t>
            </a:r>
          </a:p>
          <a:p>
            <a:pPr marL="0" indent="0">
              <a:buNone/>
              <a:defRPr/>
            </a:pPr>
            <a:r>
              <a:rPr lang="en-US" sz="1700" dirty="0"/>
              <a:t>You should be aware that NIDILRR is not responsible for enforcement of the ADA. For more information or assistance, please contact the Southeast ADA Center via its web site at </a:t>
            </a:r>
            <a:r>
              <a:rPr lang="en-US" sz="1700" u="sng" dirty="0">
                <a:hlinkClick r:id="rId3"/>
              </a:rPr>
              <a:t>adasoutheast.org</a:t>
            </a:r>
            <a:r>
              <a:rPr lang="en-US" sz="1700" dirty="0"/>
              <a:t> or by calling 1-800-949-4232 or 404-541-9001.</a:t>
            </a:r>
          </a:p>
          <a:p>
            <a:pPr marL="0" indent="0">
              <a:buNone/>
              <a:defRPr/>
            </a:pPr>
            <a:endParaRPr lang="en-US" sz="1700" dirty="0"/>
          </a:p>
          <a:p>
            <a:pPr marL="0" indent="0">
              <a:buNone/>
              <a:defRPr/>
            </a:pPr>
            <a:r>
              <a:rPr lang="es-ES" sz="1700" i="1" dirty="0"/>
              <a:t>El contenido de esta presentación se desarrolló con una subvención del Instituto Nacional de Investigación sobre Discapacidad, Vida Independiente y Rehabilitación (subvención NIDILRR número 90DPAD0005-01-00). NIDILRR es un Centro dentro de la Administración para la Vida Comunitaria (ACL), Departamento de Salud y Servicios Humanos (HHS).El contenido de esta publicación no representa necesariamente la política de NIDILRR, ACL, HHS, y usted no debe asumir el respaldo del Gobierno Federal.</a:t>
            </a:r>
          </a:p>
          <a:p>
            <a:pPr marL="0" indent="0">
              <a:buNone/>
              <a:defRPr/>
            </a:pPr>
            <a:r>
              <a:rPr lang="es-ES" sz="1700" i="1" dirty="0"/>
              <a:t>La información, los materiales y/o la asistencia técnica proporcionados por el Centro ADA del Sureste tienen el único fin de ser una guía informal y no constituyen una determinación de sus derechos o responsabilidades legales en virtud de la ADA, ni son vinculantes para ninguna agencia con responsabilidad de ejecución en virtud de la ADA.</a:t>
            </a:r>
          </a:p>
          <a:p>
            <a:pPr marL="0" indent="0">
              <a:buNone/>
              <a:defRPr/>
            </a:pPr>
            <a:r>
              <a:rPr lang="es-ES" sz="1700" i="1" dirty="0"/>
              <a:t>El Centro ADA del Sureste no garantiza la exactitud de la información contenida en este documento. Además, para brindar asistencia técnica de manera efectiva a todas las personas y entidades cubiertas por la ADA, NIDILRR requiere que el Centro ADA del Sureste asegure la confidencialidad de las comunicaciones entre las personas cubiertas y el Centro.</a:t>
            </a:r>
          </a:p>
          <a:p>
            <a:pPr marL="0" indent="0">
              <a:buNone/>
              <a:defRPr/>
            </a:pPr>
            <a:r>
              <a:rPr lang="es-ES" sz="1700" i="1" dirty="0"/>
              <a:t>Todos los enlaces a información que no sea del Centro ADA del Sudeste se proporcionan como cortesía y no pretenden ni constituyen un respaldo de los materiales enlazados.</a:t>
            </a:r>
          </a:p>
          <a:p>
            <a:pPr marL="0" indent="0">
              <a:buNone/>
              <a:defRPr/>
            </a:pPr>
            <a:r>
              <a:rPr lang="es-ES" sz="1700" i="1" dirty="0"/>
              <a:t>Debe tener en cuenta que NIDILRR no es responsable de hacer cumplir la ADA. Para obtener más información o asistencia, comuníquese con el Centro ADA del Sureste a través de su sitio web en </a:t>
            </a:r>
            <a:r>
              <a:rPr lang="es-ES" sz="1700" i="1" u="sng" dirty="0">
                <a:solidFill>
                  <a:srgbClr val="0070C0"/>
                </a:solidFill>
              </a:rPr>
              <a:t>adasoutheast.org </a:t>
            </a:r>
            <a:r>
              <a:rPr lang="es-ES" sz="1700" i="1" dirty="0"/>
              <a:t>o llamando al 1-800-949-4232 o al 404-541-9001</a:t>
            </a:r>
            <a:endParaRPr lang="en-US" sz="1700" i="1" dirty="0"/>
          </a:p>
          <a:p>
            <a:endParaRPr lang="en-US" sz="1300" dirty="0"/>
          </a:p>
        </p:txBody>
      </p:sp>
      <p:sp>
        <p:nvSpPr>
          <p:cNvPr id="2" name="Slide Number Placeholder 1">
            <a:extLst>
              <a:ext uri="{FF2B5EF4-FFF2-40B4-BE49-F238E27FC236}">
                <a16:creationId xmlns:a16="http://schemas.microsoft.com/office/drawing/2014/main" id="{0E6F24B9-44D0-43AC-925E-7055C7FA312A}"/>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a:t>
            </a:fld>
            <a:endParaRPr lang="en-US" dirty="0"/>
          </a:p>
        </p:txBody>
      </p:sp>
    </p:spTree>
    <p:extLst>
      <p:ext uri="{BB962C8B-B14F-4D97-AF65-F5344CB8AC3E}">
        <p14:creationId xmlns:p14="http://schemas.microsoft.com/office/powerpoint/2010/main" val="112661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66CE1-67C0-4665-A134-BAD33C094958}"/>
              </a:ext>
            </a:extLst>
          </p:cNvPr>
          <p:cNvSpPr>
            <a:spLocks noGrp="1"/>
          </p:cNvSpPr>
          <p:nvPr>
            <p:ph type="title"/>
          </p:nvPr>
        </p:nvSpPr>
        <p:spPr/>
        <p:txBody>
          <a:bodyPr/>
          <a:lstStyle/>
          <a:p>
            <a:r>
              <a:rPr lang="en-US" b="1" dirty="0"/>
              <a:t>The Three Stages of Employment/ </a:t>
            </a:r>
            <a:r>
              <a:rPr lang="es-ES" sz="4000" b="1" i="1" dirty="0"/>
              <a:t>Las tres etapas del empleo</a:t>
            </a:r>
            <a:endParaRPr lang="en-US" b="1" i="1" dirty="0"/>
          </a:p>
        </p:txBody>
      </p:sp>
      <p:sp>
        <p:nvSpPr>
          <p:cNvPr id="3" name="Content Placeholder 2">
            <a:extLst>
              <a:ext uri="{FF2B5EF4-FFF2-40B4-BE49-F238E27FC236}">
                <a16:creationId xmlns:a16="http://schemas.microsoft.com/office/drawing/2014/main" id="{530FA31A-8799-4638-9941-12BF3D66D026}"/>
              </a:ext>
            </a:extLst>
          </p:cNvPr>
          <p:cNvSpPr>
            <a:spLocks noGrp="1"/>
          </p:cNvSpPr>
          <p:nvPr>
            <p:ph idx="1"/>
          </p:nvPr>
        </p:nvSpPr>
        <p:spPr>
          <a:xfrm>
            <a:off x="838200" y="1825624"/>
            <a:ext cx="10515600" cy="4530725"/>
          </a:xfrm>
        </p:spPr>
        <p:txBody>
          <a:bodyPr>
            <a:normAutofit fontScale="62500" lnSpcReduction="20000"/>
          </a:bodyPr>
          <a:lstStyle/>
          <a:p>
            <a:pPr marL="109537" indent="0">
              <a:lnSpc>
                <a:spcPct val="114000"/>
              </a:lnSpc>
              <a:spcBef>
                <a:spcPts val="300"/>
              </a:spcBef>
              <a:spcAft>
                <a:spcPts val="300"/>
              </a:spcAft>
              <a:buNone/>
            </a:pPr>
            <a:r>
              <a:rPr lang="en-US" sz="3600" dirty="0"/>
              <a:t>The ADA addresses addiction and recovery during in each stage of employment: </a:t>
            </a:r>
          </a:p>
          <a:p>
            <a:pPr>
              <a:lnSpc>
                <a:spcPct val="114000"/>
              </a:lnSpc>
              <a:spcBef>
                <a:spcPts val="300"/>
              </a:spcBef>
              <a:spcAft>
                <a:spcPts val="300"/>
              </a:spcAft>
            </a:pPr>
            <a:endParaRPr lang="en-US" dirty="0"/>
          </a:p>
          <a:p>
            <a:pPr marL="365125" lvl="1" indent="0">
              <a:lnSpc>
                <a:spcPct val="114000"/>
              </a:lnSpc>
              <a:spcBef>
                <a:spcPts val="300"/>
              </a:spcBef>
              <a:spcAft>
                <a:spcPts val="300"/>
              </a:spcAft>
              <a:buClr>
                <a:schemeClr val="tx1"/>
              </a:buClr>
              <a:buNone/>
            </a:pPr>
            <a:r>
              <a:rPr lang="en-US" sz="3200" b="1" dirty="0"/>
              <a:t>Stage 1:	</a:t>
            </a:r>
            <a:r>
              <a:rPr lang="en-US" sz="3200" dirty="0"/>
              <a:t>Pre-Employment, Pre-Offer</a:t>
            </a:r>
          </a:p>
          <a:p>
            <a:pPr marL="365125" lvl="1" indent="0">
              <a:lnSpc>
                <a:spcPct val="114000"/>
              </a:lnSpc>
              <a:spcBef>
                <a:spcPts val="300"/>
              </a:spcBef>
              <a:spcAft>
                <a:spcPts val="300"/>
              </a:spcAft>
              <a:buClr>
                <a:schemeClr val="tx1"/>
              </a:buClr>
              <a:buNone/>
            </a:pPr>
            <a:r>
              <a:rPr lang="en-US" sz="3200" b="1" dirty="0"/>
              <a:t>Stage 2:	</a:t>
            </a:r>
            <a:r>
              <a:rPr lang="en-US" sz="3200" dirty="0"/>
              <a:t>Pre-Employment, Post-Offer</a:t>
            </a:r>
          </a:p>
          <a:p>
            <a:pPr marL="365125" lvl="1" indent="0">
              <a:lnSpc>
                <a:spcPct val="114000"/>
              </a:lnSpc>
              <a:spcBef>
                <a:spcPts val="300"/>
              </a:spcBef>
              <a:spcAft>
                <a:spcPts val="300"/>
              </a:spcAft>
              <a:buClr>
                <a:schemeClr val="tx1"/>
              </a:buClr>
              <a:buNone/>
            </a:pPr>
            <a:r>
              <a:rPr lang="en-US" sz="3200" b="1" dirty="0"/>
              <a:t>Stage 3:	</a:t>
            </a:r>
            <a:r>
              <a:rPr lang="en-US" sz="3200" dirty="0"/>
              <a:t>On the job</a:t>
            </a:r>
          </a:p>
          <a:p>
            <a:pPr marL="365125" lvl="1" indent="0">
              <a:lnSpc>
                <a:spcPct val="114000"/>
              </a:lnSpc>
              <a:spcBef>
                <a:spcPts val="300"/>
              </a:spcBef>
              <a:spcAft>
                <a:spcPts val="300"/>
              </a:spcAft>
              <a:buClr>
                <a:schemeClr val="tx1"/>
              </a:buClr>
              <a:buNone/>
            </a:pPr>
            <a:endParaRPr lang="en-US" sz="3200" dirty="0"/>
          </a:p>
          <a:p>
            <a:pPr marL="365125" lvl="1" indent="0">
              <a:lnSpc>
                <a:spcPct val="114000"/>
              </a:lnSpc>
              <a:spcBef>
                <a:spcPts val="300"/>
              </a:spcBef>
              <a:spcAft>
                <a:spcPts val="300"/>
              </a:spcAft>
              <a:buClr>
                <a:schemeClr val="tx1"/>
              </a:buClr>
              <a:buNone/>
            </a:pPr>
            <a:r>
              <a:rPr lang="es-ES" sz="3200" dirty="0"/>
              <a:t>La ADA aborda la adicción y la recuperación durante cada etapa del empleo:</a:t>
            </a:r>
          </a:p>
          <a:p>
            <a:pPr marL="365125" lvl="1" indent="0">
              <a:lnSpc>
                <a:spcPct val="114000"/>
              </a:lnSpc>
              <a:spcBef>
                <a:spcPts val="300"/>
              </a:spcBef>
              <a:spcAft>
                <a:spcPts val="300"/>
              </a:spcAft>
              <a:buClr>
                <a:schemeClr val="tx1"/>
              </a:buClr>
              <a:buNone/>
            </a:pPr>
            <a:endParaRPr lang="es-ES" sz="3200" dirty="0"/>
          </a:p>
          <a:p>
            <a:pPr marL="365125" lvl="1" indent="0">
              <a:lnSpc>
                <a:spcPct val="114000"/>
              </a:lnSpc>
              <a:spcBef>
                <a:spcPts val="300"/>
              </a:spcBef>
              <a:spcAft>
                <a:spcPts val="300"/>
              </a:spcAft>
              <a:buClr>
                <a:schemeClr val="tx1"/>
              </a:buClr>
              <a:buNone/>
            </a:pPr>
            <a:r>
              <a:rPr lang="es-ES" sz="3200" b="1" dirty="0"/>
              <a:t>Etapa 1</a:t>
            </a:r>
            <a:r>
              <a:rPr lang="es-ES" sz="3200" dirty="0"/>
              <a:t>:            Pre-Empleo, Pre-Oferta</a:t>
            </a:r>
          </a:p>
          <a:p>
            <a:pPr marL="365125" lvl="1" indent="0">
              <a:lnSpc>
                <a:spcPct val="114000"/>
              </a:lnSpc>
              <a:spcBef>
                <a:spcPts val="300"/>
              </a:spcBef>
              <a:spcAft>
                <a:spcPts val="300"/>
              </a:spcAft>
              <a:buClr>
                <a:schemeClr val="tx1"/>
              </a:buClr>
              <a:buNone/>
            </a:pPr>
            <a:r>
              <a:rPr lang="es-ES" sz="3200" b="1" dirty="0"/>
              <a:t>Etapa 2:            </a:t>
            </a:r>
            <a:r>
              <a:rPr lang="es-ES" sz="3200" dirty="0"/>
              <a:t>Pre-Empleo, Post-Oferta</a:t>
            </a:r>
          </a:p>
          <a:p>
            <a:pPr marL="365125" lvl="1" indent="0">
              <a:lnSpc>
                <a:spcPct val="114000"/>
              </a:lnSpc>
              <a:spcBef>
                <a:spcPts val="300"/>
              </a:spcBef>
              <a:spcAft>
                <a:spcPts val="300"/>
              </a:spcAft>
              <a:buClr>
                <a:schemeClr val="tx1"/>
              </a:buClr>
              <a:buNone/>
            </a:pPr>
            <a:r>
              <a:rPr lang="es-ES" sz="3200" b="1" dirty="0"/>
              <a:t>Etapa 3:            </a:t>
            </a:r>
            <a:r>
              <a:rPr lang="es-ES" sz="3200" dirty="0"/>
              <a:t>En el trabajo</a:t>
            </a:r>
            <a:endParaRPr lang="en-US" sz="3200" dirty="0"/>
          </a:p>
          <a:p>
            <a:endParaRPr lang="en-US" dirty="0"/>
          </a:p>
        </p:txBody>
      </p:sp>
      <p:sp>
        <p:nvSpPr>
          <p:cNvPr id="4" name="Slide Number Placeholder 3">
            <a:extLst>
              <a:ext uri="{FF2B5EF4-FFF2-40B4-BE49-F238E27FC236}">
                <a16:creationId xmlns:a16="http://schemas.microsoft.com/office/drawing/2014/main" id="{FFCB6AEE-996E-44B6-AA24-F89080B8F5D7}"/>
              </a:ext>
            </a:extLst>
          </p:cNvPr>
          <p:cNvSpPr>
            <a:spLocks noGrp="1"/>
          </p:cNvSpPr>
          <p:nvPr>
            <p:ph type="sldNum" sz="quarter" idx="12"/>
          </p:nvPr>
        </p:nvSpPr>
        <p:spPr/>
        <p:txBody>
          <a:bodyPr/>
          <a:lstStyle/>
          <a:p>
            <a:fld id="{0A9DE821-B665-4794-9CCB-185CA8C3080E}" type="slidenum">
              <a:rPr lang="en-US" smtClean="0"/>
              <a:t>20</a:t>
            </a:fld>
            <a:endParaRPr lang="en-US" dirty="0"/>
          </a:p>
        </p:txBody>
      </p:sp>
    </p:spTree>
    <p:extLst>
      <p:ext uri="{BB962C8B-B14F-4D97-AF65-F5344CB8AC3E}">
        <p14:creationId xmlns:p14="http://schemas.microsoft.com/office/powerpoint/2010/main" val="9776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5C6D-842A-4C60-88AD-3C3E064C035F}"/>
              </a:ext>
            </a:extLst>
          </p:cNvPr>
          <p:cNvSpPr>
            <a:spLocks noGrp="1"/>
          </p:cNvSpPr>
          <p:nvPr>
            <p:ph type="title"/>
          </p:nvPr>
        </p:nvSpPr>
        <p:spPr>
          <a:xfrm>
            <a:off x="841248" y="548640"/>
            <a:ext cx="3879006" cy="5431536"/>
          </a:xfrm>
        </p:spPr>
        <p:txBody>
          <a:bodyPr>
            <a:normAutofit/>
          </a:bodyPr>
          <a:lstStyle/>
          <a:p>
            <a:r>
              <a:rPr lang="en-US" sz="4000" b="1" dirty="0"/>
              <a:t>Stage 1 </a:t>
            </a:r>
            <a:br>
              <a:rPr lang="en-US" sz="4000" b="1" dirty="0"/>
            </a:br>
            <a:r>
              <a:rPr lang="en-US" sz="4000" b="1" dirty="0"/>
              <a:t>Pre-Employment, Pre-Offer</a:t>
            </a:r>
            <a:br>
              <a:rPr lang="en-US" sz="4000" b="1" dirty="0"/>
            </a:br>
            <a:br>
              <a:rPr lang="en-US" sz="4000" b="1" dirty="0"/>
            </a:br>
            <a:r>
              <a:rPr lang="en-US" sz="3600" b="1" i="1" dirty="0"/>
              <a:t>Etapa 1 Pre-</a:t>
            </a:r>
            <a:r>
              <a:rPr lang="en-US" sz="3600" b="1" i="1" dirty="0" err="1"/>
              <a:t>Empleo</a:t>
            </a:r>
            <a:r>
              <a:rPr lang="en-US" sz="3600" b="1" i="1" dirty="0"/>
              <a:t>, Pre-</a:t>
            </a:r>
            <a:r>
              <a:rPr lang="en-US" sz="3600" b="1" i="1" dirty="0" err="1"/>
              <a:t>Oferta</a:t>
            </a:r>
            <a:endParaRPr lang="en-US" sz="3600" b="1" i="1" dirty="0"/>
          </a:p>
        </p:txBody>
      </p:sp>
      <p:sp>
        <p:nvSpPr>
          <p:cNvPr id="3" name="Content Placeholder 2">
            <a:extLst>
              <a:ext uri="{FF2B5EF4-FFF2-40B4-BE49-F238E27FC236}">
                <a16:creationId xmlns:a16="http://schemas.microsoft.com/office/drawing/2014/main" id="{4B5DCFA4-0D7D-474C-B48C-60C3CDFF2901}"/>
              </a:ext>
            </a:extLst>
          </p:cNvPr>
          <p:cNvSpPr>
            <a:spLocks noGrp="1"/>
          </p:cNvSpPr>
          <p:nvPr>
            <p:ph idx="1"/>
          </p:nvPr>
        </p:nvSpPr>
        <p:spPr>
          <a:xfrm>
            <a:off x="5126418" y="552091"/>
            <a:ext cx="5650439" cy="5979338"/>
          </a:xfrm>
        </p:spPr>
        <p:txBody>
          <a:bodyPr anchor="ctr">
            <a:normAutofit/>
          </a:bodyPr>
          <a:lstStyle/>
          <a:p>
            <a:pPr marL="457200" indent="-457200">
              <a:spcBef>
                <a:spcPts val="300"/>
              </a:spcBef>
              <a:spcAft>
                <a:spcPts val="900"/>
              </a:spcAft>
            </a:pPr>
            <a:r>
              <a:rPr lang="en-US" sz="2400" dirty="0"/>
              <a:t>The ADA </a:t>
            </a:r>
            <a:r>
              <a:rPr lang="en-US" sz="2400" b="1" dirty="0"/>
              <a:t>prohibits all disability-related questions, and medical exams</a:t>
            </a:r>
            <a:r>
              <a:rPr lang="en-US" sz="2400" dirty="0"/>
              <a:t>,</a:t>
            </a:r>
            <a:r>
              <a:rPr lang="en-US" sz="2400" i="1" dirty="0"/>
              <a:t> even if </a:t>
            </a:r>
            <a:r>
              <a:rPr lang="en-US" sz="2400" dirty="0"/>
              <a:t>they are related to the job. </a:t>
            </a:r>
          </a:p>
          <a:p>
            <a:pPr marL="457200" indent="-457200">
              <a:spcBef>
                <a:spcPts val="300"/>
              </a:spcBef>
              <a:spcAft>
                <a:spcPts val="900"/>
              </a:spcAft>
            </a:pPr>
            <a:r>
              <a:rPr lang="en-US" sz="2400" dirty="0"/>
              <a:t>These </a:t>
            </a:r>
            <a:r>
              <a:rPr lang="en-US" sz="2400" b="1" dirty="0"/>
              <a:t>questions can reveal </a:t>
            </a:r>
            <a:br>
              <a:rPr lang="en-US" sz="2400" b="1" dirty="0"/>
            </a:br>
            <a:r>
              <a:rPr lang="en-US" sz="2400" b="1" dirty="0"/>
              <a:t>a disability</a:t>
            </a:r>
            <a:r>
              <a:rPr lang="en-US" sz="2400" dirty="0"/>
              <a:t>.</a:t>
            </a:r>
          </a:p>
          <a:p>
            <a:endParaRPr lang="en-US" sz="2200" dirty="0"/>
          </a:p>
          <a:p>
            <a:r>
              <a:rPr lang="es-ES" sz="2200" i="1" dirty="0"/>
              <a:t>La ADA </a:t>
            </a:r>
            <a:r>
              <a:rPr lang="es-ES" sz="2200" b="1" i="1" dirty="0"/>
              <a:t>prohíbe todas las preguntas relacionadas con la discapacidad y los exámenes médicos,</a:t>
            </a:r>
            <a:r>
              <a:rPr lang="es-ES" sz="2200" i="1" dirty="0"/>
              <a:t> incluso si están relacionados con el trabajo.</a:t>
            </a:r>
          </a:p>
          <a:p>
            <a:r>
              <a:rPr lang="es-ES" sz="2200" i="1" dirty="0"/>
              <a:t>Estas </a:t>
            </a:r>
            <a:r>
              <a:rPr lang="es-ES" sz="2200" b="1" i="1" dirty="0"/>
              <a:t>preguntas pueden revelar una discapacidad.</a:t>
            </a:r>
            <a:endParaRPr lang="en-US" sz="2200" b="1" i="1" dirty="0"/>
          </a:p>
        </p:txBody>
      </p:sp>
      <p:sp>
        <p:nvSpPr>
          <p:cNvPr id="5" name="Slide Number Placeholder 4">
            <a:extLst>
              <a:ext uri="{FF2B5EF4-FFF2-40B4-BE49-F238E27FC236}">
                <a16:creationId xmlns:a16="http://schemas.microsoft.com/office/drawing/2014/main" id="{AFEF875C-BD97-4122-9BF6-4FBF8CC17320}"/>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21</a:t>
            </a:fld>
            <a:endParaRPr lang="en-US" dirty="0"/>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5341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522A725-98AD-438B-BF9B-C9C5122A4659}"/>
              </a:ext>
            </a:extLst>
          </p:cNvPr>
          <p:cNvSpPr>
            <a:spLocks noGrp="1"/>
          </p:cNvSpPr>
          <p:nvPr>
            <p:ph type="title"/>
          </p:nvPr>
        </p:nvSpPr>
        <p:spPr>
          <a:xfrm>
            <a:off x="838200" y="713312"/>
            <a:ext cx="4038600" cy="5431376"/>
          </a:xfrm>
        </p:spPr>
        <p:txBody>
          <a:bodyPr>
            <a:normAutofit fontScale="90000"/>
          </a:bodyPr>
          <a:lstStyle/>
          <a:p>
            <a:r>
              <a:rPr lang="en-US" b="1" dirty="0"/>
              <a:t>Stage 1: </a:t>
            </a:r>
            <a:br>
              <a:rPr lang="en-US" b="1" dirty="0"/>
            </a:br>
            <a:r>
              <a:rPr lang="en-US" b="1" dirty="0"/>
              <a:t>What Employers Cannot Ask</a:t>
            </a:r>
            <a:br>
              <a:rPr lang="en-US" b="1" dirty="0"/>
            </a:br>
            <a:br>
              <a:rPr lang="en-US" b="1" i="1" dirty="0"/>
            </a:br>
            <a:r>
              <a:rPr lang="es-ES" b="1" i="1" dirty="0"/>
              <a:t>Etapa 1: Lo que los empleadores no pueden preguntar</a:t>
            </a:r>
            <a:br>
              <a:rPr lang="en-US" b="1" i="1" dirty="0"/>
            </a:br>
            <a:br>
              <a:rPr lang="en-US" b="1" dirty="0"/>
            </a:br>
            <a:endParaRPr lang="en-US" b="1" dirty="0"/>
          </a:p>
        </p:txBody>
      </p:sp>
      <p:sp>
        <p:nvSpPr>
          <p:cNvPr id="3" name="Content Placeholder 2">
            <a:extLst>
              <a:ext uri="{FF2B5EF4-FFF2-40B4-BE49-F238E27FC236}">
                <a16:creationId xmlns:a16="http://schemas.microsoft.com/office/drawing/2014/main" id="{268AF4E6-13BC-475D-A1F0-490FCE4CBE63}"/>
              </a:ext>
            </a:extLst>
          </p:cNvPr>
          <p:cNvSpPr>
            <a:spLocks noGrp="1"/>
          </p:cNvSpPr>
          <p:nvPr>
            <p:ph idx="1"/>
          </p:nvPr>
        </p:nvSpPr>
        <p:spPr>
          <a:xfrm>
            <a:off x="6095999" y="713313"/>
            <a:ext cx="5684875" cy="5431376"/>
          </a:xfrm>
        </p:spPr>
        <p:txBody>
          <a:bodyPr anchor="ctr">
            <a:normAutofit fontScale="85000" lnSpcReduction="20000"/>
          </a:bodyPr>
          <a:lstStyle/>
          <a:p>
            <a:pPr marL="457200" indent="-457200">
              <a:spcBef>
                <a:spcPts val="600"/>
              </a:spcBef>
              <a:spcAft>
                <a:spcPts val="600"/>
              </a:spcAft>
            </a:pPr>
            <a:r>
              <a:rPr lang="en-US" dirty="0"/>
              <a:t>Are you taking prescription drugs?</a:t>
            </a:r>
          </a:p>
          <a:p>
            <a:pPr marL="457200" indent="-457200">
              <a:spcBef>
                <a:spcPts val="600"/>
              </a:spcBef>
              <a:spcAft>
                <a:spcPts val="600"/>
              </a:spcAft>
            </a:pPr>
            <a:r>
              <a:rPr lang="en-US" dirty="0"/>
              <a:t>Do you have a disability, illness or condition that will prevent you from doing this job?</a:t>
            </a:r>
          </a:p>
          <a:p>
            <a:pPr marL="457200" indent="-457200">
              <a:spcBef>
                <a:spcPts val="600"/>
              </a:spcBef>
              <a:spcAft>
                <a:spcPts val="600"/>
              </a:spcAft>
            </a:pPr>
            <a:r>
              <a:rPr lang="en-US" dirty="0"/>
              <a:t>Have you ever been treated for addiction to alcohol, opioids or other drugs? </a:t>
            </a:r>
          </a:p>
          <a:p>
            <a:pPr marL="457200" indent="-457200">
              <a:spcBef>
                <a:spcPts val="600"/>
              </a:spcBef>
              <a:spcAft>
                <a:spcPts val="600"/>
              </a:spcAft>
            </a:pPr>
            <a:endParaRPr lang="en-US" i="1" dirty="0"/>
          </a:p>
          <a:p>
            <a:pPr marL="457200" indent="-457200">
              <a:spcBef>
                <a:spcPts val="600"/>
              </a:spcBef>
              <a:spcAft>
                <a:spcPts val="600"/>
              </a:spcAft>
            </a:pPr>
            <a:r>
              <a:rPr lang="es-ES" i="1" dirty="0"/>
              <a:t>¿Está tomando medicamentos recetados?</a:t>
            </a:r>
          </a:p>
          <a:p>
            <a:pPr marL="457200" indent="-457200">
              <a:spcBef>
                <a:spcPts val="600"/>
              </a:spcBef>
              <a:spcAft>
                <a:spcPts val="600"/>
              </a:spcAft>
            </a:pPr>
            <a:r>
              <a:rPr lang="es-ES" i="1" dirty="0"/>
              <a:t>¿Tiene una discapacidad, enfermedad o condición que le impedirá hacer este trabajo?</a:t>
            </a:r>
          </a:p>
          <a:p>
            <a:pPr marL="457200" indent="-457200">
              <a:spcBef>
                <a:spcPts val="600"/>
              </a:spcBef>
              <a:spcAft>
                <a:spcPts val="600"/>
              </a:spcAft>
            </a:pPr>
            <a:r>
              <a:rPr lang="es-ES" i="1" dirty="0"/>
              <a:t>¿Alguna vez ha sido tratado por adicción al alcohol, opioides u otras drogas?</a:t>
            </a:r>
            <a:endParaRPr lang="en-US" i="1" dirty="0"/>
          </a:p>
          <a:p>
            <a:endParaRPr lang="en-US" sz="2000" dirty="0"/>
          </a:p>
        </p:txBody>
      </p:sp>
      <p:sp>
        <p:nvSpPr>
          <p:cNvPr id="4" name="Slide Number Placeholder 3">
            <a:extLst>
              <a:ext uri="{FF2B5EF4-FFF2-40B4-BE49-F238E27FC236}">
                <a16:creationId xmlns:a16="http://schemas.microsoft.com/office/drawing/2014/main" id="{172252E1-6F7B-4405-AA95-778A5DEC0FFB}"/>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22</a:t>
            </a:fld>
            <a:endParaRPr lang="en-US" dirty="0"/>
          </a:p>
        </p:txBody>
      </p:sp>
    </p:spTree>
    <p:extLst>
      <p:ext uri="{BB962C8B-B14F-4D97-AF65-F5344CB8AC3E}">
        <p14:creationId xmlns:p14="http://schemas.microsoft.com/office/powerpoint/2010/main" val="1587417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F2D4039-360C-4BD1-81C1-54264AC28218}"/>
              </a:ext>
            </a:extLst>
          </p:cNvPr>
          <p:cNvSpPr>
            <a:spLocks noGrp="1"/>
          </p:cNvSpPr>
          <p:nvPr>
            <p:ph type="title"/>
          </p:nvPr>
        </p:nvSpPr>
        <p:spPr>
          <a:xfrm>
            <a:off x="838200" y="713312"/>
            <a:ext cx="4038600" cy="5431376"/>
          </a:xfrm>
        </p:spPr>
        <p:txBody>
          <a:bodyPr>
            <a:normAutofit/>
          </a:bodyPr>
          <a:lstStyle/>
          <a:p>
            <a:r>
              <a:rPr lang="en-US" b="1" dirty="0"/>
              <a:t>Stage 1: </a:t>
            </a:r>
            <a:br>
              <a:rPr lang="en-US" b="1" dirty="0"/>
            </a:br>
            <a:r>
              <a:rPr lang="en-US" b="1" dirty="0"/>
              <a:t>Gaps in Employment</a:t>
            </a:r>
            <a:br>
              <a:rPr lang="en-US" b="1" dirty="0"/>
            </a:br>
            <a:br>
              <a:rPr lang="en-US" b="1" dirty="0"/>
            </a:br>
            <a:r>
              <a:rPr lang="es-ES" sz="3600" b="1" i="1" dirty="0"/>
              <a:t>Etapa 1: brechas en el empleo</a:t>
            </a:r>
            <a:endParaRPr lang="en-US" sz="3600" b="1" i="1" dirty="0"/>
          </a:p>
        </p:txBody>
      </p:sp>
      <p:sp>
        <p:nvSpPr>
          <p:cNvPr id="3" name="Content Placeholder 2">
            <a:extLst>
              <a:ext uri="{FF2B5EF4-FFF2-40B4-BE49-F238E27FC236}">
                <a16:creationId xmlns:a16="http://schemas.microsoft.com/office/drawing/2014/main" id="{0A9A8CC1-E788-43F6-B390-D92B81FE6730}"/>
              </a:ext>
            </a:extLst>
          </p:cNvPr>
          <p:cNvSpPr>
            <a:spLocks noGrp="1"/>
          </p:cNvSpPr>
          <p:nvPr>
            <p:ph idx="1"/>
          </p:nvPr>
        </p:nvSpPr>
        <p:spPr>
          <a:xfrm>
            <a:off x="6095999" y="713313"/>
            <a:ext cx="5257801" cy="5431376"/>
          </a:xfrm>
        </p:spPr>
        <p:txBody>
          <a:bodyPr anchor="ctr">
            <a:normAutofit/>
          </a:bodyPr>
          <a:lstStyle/>
          <a:p>
            <a:pPr marL="457200" indent="-457200">
              <a:spcBef>
                <a:spcPts val="300"/>
              </a:spcBef>
              <a:spcAft>
                <a:spcPts val="300"/>
              </a:spcAft>
            </a:pPr>
            <a:r>
              <a:rPr lang="en-US" dirty="0"/>
              <a:t>If asked about the gaps, does the job applicant have to mention their addiction? </a:t>
            </a:r>
          </a:p>
          <a:p>
            <a:pPr marL="712788" lvl="1" indent="-242888">
              <a:spcBef>
                <a:spcPts val="300"/>
              </a:spcBef>
              <a:spcAft>
                <a:spcPts val="300"/>
              </a:spcAft>
            </a:pPr>
            <a:r>
              <a:rPr lang="en-US" sz="2800" b="1" dirty="0"/>
              <a:t>It depends…</a:t>
            </a:r>
          </a:p>
          <a:p>
            <a:pPr marL="712788" lvl="1" indent="-242888">
              <a:spcBef>
                <a:spcPts val="300"/>
              </a:spcBef>
              <a:spcAft>
                <a:spcPts val="300"/>
              </a:spcAft>
            </a:pPr>
            <a:endParaRPr lang="en-US" sz="2800" dirty="0"/>
          </a:p>
          <a:p>
            <a:pPr marL="712788" lvl="1" indent="-242888">
              <a:spcBef>
                <a:spcPts val="300"/>
              </a:spcBef>
              <a:spcAft>
                <a:spcPts val="300"/>
              </a:spcAft>
            </a:pPr>
            <a:r>
              <a:rPr lang="es-ES" sz="2800" dirty="0"/>
              <a:t>Si se le pregunta sobre las brechas, ¿el solicitante de empleo tiene que mencionar su adicción?</a:t>
            </a:r>
          </a:p>
          <a:p>
            <a:pPr marL="712788" lvl="1" indent="-242888">
              <a:spcBef>
                <a:spcPts val="300"/>
              </a:spcBef>
              <a:spcAft>
                <a:spcPts val="300"/>
              </a:spcAft>
            </a:pPr>
            <a:r>
              <a:rPr lang="es-ES" sz="2800" b="1" dirty="0"/>
              <a:t>Eso depende</a:t>
            </a:r>
            <a:r>
              <a:rPr lang="es-ES" sz="2800" dirty="0"/>
              <a:t>…</a:t>
            </a:r>
            <a:endParaRPr lang="en-US" sz="2800" dirty="0"/>
          </a:p>
        </p:txBody>
      </p:sp>
      <p:sp>
        <p:nvSpPr>
          <p:cNvPr id="4" name="Slide Number Placeholder 3">
            <a:extLst>
              <a:ext uri="{FF2B5EF4-FFF2-40B4-BE49-F238E27FC236}">
                <a16:creationId xmlns:a16="http://schemas.microsoft.com/office/drawing/2014/main" id="{A9707C4A-3212-4128-919C-364B6B68E6B6}"/>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23</a:t>
            </a:fld>
            <a:endParaRPr lang="en-US" dirty="0"/>
          </a:p>
        </p:txBody>
      </p:sp>
    </p:spTree>
    <p:extLst>
      <p:ext uri="{BB962C8B-B14F-4D97-AF65-F5344CB8AC3E}">
        <p14:creationId xmlns:p14="http://schemas.microsoft.com/office/powerpoint/2010/main" val="624552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7C97-32A7-440B-8C9E-A7CBF88EE935}"/>
              </a:ext>
            </a:extLst>
          </p:cNvPr>
          <p:cNvSpPr>
            <a:spLocks noGrp="1"/>
          </p:cNvSpPr>
          <p:nvPr>
            <p:ph type="title"/>
          </p:nvPr>
        </p:nvSpPr>
        <p:spPr>
          <a:xfrm>
            <a:off x="661634" y="418011"/>
            <a:ext cx="3600860" cy="5431536"/>
          </a:xfrm>
        </p:spPr>
        <p:txBody>
          <a:bodyPr>
            <a:normAutofit fontScale="90000"/>
          </a:bodyPr>
          <a:lstStyle/>
          <a:p>
            <a:r>
              <a:rPr lang="en-US" b="1" dirty="0"/>
              <a:t>Stage 1: </a:t>
            </a:r>
            <a:br>
              <a:rPr lang="en-US" b="1" dirty="0"/>
            </a:br>
            <a:r>
              <a:rPr lang="en-US" b="1" dirty="0"/>
              <a:t>How to Respond to Questions About Gaps in Employment?</a:t>
            </a:r>
            <a:br>
              <a:rPr lang="en-US" b="1" dirty="0"/>
            </a:br>
            <a:br>
              <a:rPr lang="en-US" b="1" dirty="0"/>
            </a:br>
            <a:r>
              <a:rPr lang="es-ES" sz="4000" b="1" i="1" dirty="0"/>
              <a:t>Etapa 1: ¿Cómo responder a las preguntas sobre brechas en el empleo?</a:t>
            </a:r>
            <a:endParaRPr lang="en-US" sz="4000" b="1" i="1" dirty="0"/>
          </a:p>
        </p:txBody>
      </p:sp>
      <p:sp>
        <p:nvSpPr>
          <p:cNvPr id="3" name="Content Placeholder 2">
            <a:extLst>
              <a:ext uri="{FF2B5EF4-FFF2-40B4-BE49-F238E27FC236}">
                <a16:creationId xmlns:a16="http://schemas.microsoft.com/office/drawing/2014/main" id="{36B2001F-78E9-4657-8547-0A59EF5DEE98}"/>
              </a:ext>
            </a:extLst>
          </p:cNvPr>
          <p:cNvSpPr>
            <a:spLocks noGrp="1"/>
          </p:cNvSpPr>
          <p:nvPr>
            <p:ph idx="1"/>
          </p:nvPr>
        </p:nvSpPr>
        <p:spPr>
          <a:xfrm>
            <a:off x="5126418" y="552090"/>
            <a:ext cx="6224335" cy="6028323"/>
          </a:xfrm>
        </p:spPr>
        <p:txBody>
          <a:bodyPr anchor="ctr">
            <a:noAutofit/>
          </a:bodyPr>
          <a:lstStyle/>
          <a:p>
            <a:pPr>
              <a:spcBef>
                <a:spcPts val="300"/>
              </a:spcBef>
              <a:spcAft>
                <a:spcPts val="300"/>
              </a:spcAft>
            </a:pPr>
            <a:r>
              <a:rPr lang="en-US" sz="2000" dirty="0"/>
              <a:t>Applicant can say that she had an illness, is recovered, and excited to get back to work. </a:t>
            </a:r>
            <a:endParaRPr lang="en-US" sz="2000" b="1" dirty="0"/>
          </a:p>
          <a:p>
            <a:pPr>
              <a:spcBef>
                <a:spcPts val="300"/>
              </a:spcBef>
              <a:spcAft>
                <a:spcPts val="300"/>
              </a:spcAft>
            </a:pPr>
            <a:r>
              <a:rPr lang="en-US" sz="2000" dirty="0"/>
              <a:t>If the employer asks a </a:t>
            </a:r>
            <a:r>
              <a:rPr lang="en-US" sz="2000" b="1" dirty="0"/>
              <a:t>specific question </a:t>
            </a:r>
            <a:r>
              <a:rPr lang="en-US" sz="2000" dirty="0"/>
              <a:t>about her disability (addiction), she should:</a:t>
            </a:r>
          </a:p>
          <a:p>
            <a:pPr lvl="1">
              <a:spcBef>
                <a:spcPts val="300"/>
              </a:spcBef>
              <a:spcAft>
                <a:spcPts val="300"/>
              </a:spcAft>
            </a:pPr>
            <a:r>
              <a:rPr lang="en-US" sz="2000" dirty="0"/>
              <a:t>tell the truth, even though the question is illegal. </a:t>
            </a:r>
          </a:p>
          <a:p>
            <a:pPr lvl="1">
              <a:spcBef>
                <a:spcPts val="300"/>
              </a:spcBef>
              <a:spcAft>
                <a:spcPts val="300"/>
              </a:spcAft>
            </a:pPr>
            <a:r>
              <a:rPr lang="en-US" sz="2000" dirty="0"/>
              <a:t>If she does not tell the truth and is caught lying, this is cause for not hiring. </a:t>
            </a:r>
          </a:p>
          <a:p>
            <a:pPr lvl="1">
              <a:spcBef>
                <a:spcPts val="300"/>
              </a:spcBef>
              <a:spcAft>
                <a:spcPts val="300"/>
              </a:spcAft>
            </a:pPr>
            <a:r>
              <a:rPr lang="en-US" sz="2000" dirty="0"/>
              <a:t>The employer, however, can be found liable for asking an illegal question.</a:t>
            </a:r>
          </a:p>
          <a:p>
            <a:endParaRPr lang="en-US" sz="2000" dirty="0"/>
          </a:p>
          <a:p>
            <a:r>
              <a:rPr lang="es-ES" sz="2000" i="1" dirty="0"/>
              <a:t>El/La solicitante puede decir que tuvo una enfermedad, se recuperó y está emocionada/o  de volver al trabajo.</a:t>
            </a:r>
          </a:p>
          <a:p>
            <a:r>
              <a:rPr lang="es-ES" sz="2000" i="1" dirty="0"/>
              <a:t>Si el empleador hace una </a:t>
            </a:r>
            <a:r>
              <a:rPr lang="es-ES" sz="2000" b="1" i="1" dirty="0"/>
              <a:t>pregunta específica </a:t>
            </a:r>
            <a:r>
              <a:rPr lang="es-ES" sz="2000" i="1" dirty="0"/>
              <a:t>sobre su discapacidad (adicción), debe:</a:t>
            </a:r>
          </a:p>
          <a:p>
            <a:r>
              <a:rPr lang="es-ES" sz="2000" i="1" dirty="0"/>
              <a:t>decir la verdad, aunque la pregunta sea ilegal.</a:t>
            </a:r>
          </a:p>
          <a:p>
            <a:r>
              <a:rPr lang="es-ES" sz="2000" i="1" dirty="0"/>
              <a:t>Si no dice la verdad y la descubrirán mintiendo, eso podría ser motivo para no contratar.</a:t>
            </a:r>
          </a:p>
          <a:p>
            <a:r>
              <a:rPr lang="es-ES" sz="2000" i="1" dirty="0"/>
              <a:t>Sin embargo, el empleador puede ser considerado responsable por hacer una pregunta ilegal.</a:t>
            </a:r>
            <a:endParaRPr lang="en-US" sz="2000" i="1" dirty="0"/>
          </a:p>
        </p:txBody>
      </p:sp>
      <p:sp>
        <p:nvSpPr>
          <p:cNvPr id="4" name="Slide Number Placeholder 3">
            <a:extLst>
              <a:ext uri="{FF2B5EF4-FFF2-40B4-BE49-F238E27FC236}">
                <a16:creationId xmlns:a16="http://schemas.microsoft.com/office/drawing/2014/main" id="{8BFD0788-505B-40A8-84F5-87B93C2FA6CF}"/>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24</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5757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AE53719-4ABD-455B-8813-6A53F1033939}"/>
              </a:ext>
            </a:extLst>
          </p:cNvPr>
          <p:cNvSpPr>
            <a:spLocks noGrp="1"/>
          </p:cNvSpPr>
          <p:nvPr>
            <p:ph type="title"/>
          </p:nvPr>
        </p:nvSpPr>
        <p:spPr>
          <a:xfrm>
            <a:off x="838200" y="493178"/>
            <a:ext cx="4038600" cy="5431376"/>
          </a:xfrm>
        </p:spPr>
        <p:txBody>
          <a:bodyPr>
            <a:normAutofit fontScale="90000"/>
          </a:bodyPr>
          <a:lstStyle/>
          <a:p>
            <a:r>
              <a:rPr lang="en-US" b="1" dirty="0"/>
              <a:t>Stage 1: Questions an Employer Can Ask About</a:t>
            </a:r>
            <a:br>
              <a:rPr lang="en-US" b="1" dirty="0"/>
            </a:br>
            <a:r>
              <a:rPr lang="en-US" b="1" dirty="0"/>
              <a:t>Alcohol/Illegal Drugs</a:t>
            </a:r>
            <a:br>
              <a:rPr lang="en-US" b="1" dirty="0"/>
            </a:br>
            <a:br>
              <a:rPr lang="en-US" b="1" dirty="0"/>
            </a:br>
            <a:r>
              <a:rPr lang="es-ES" sz="4000" b="1" i="1" dirty="0"/>
              <a:t>Etapa 1: Preguntas que un empleador puede hacer sobre el alcohol y las drogas ilegales</a:t>
            </a:r>
            <a:endParaRPr lang="en-US" sz="4000" b="1" i="1" dirty="0"/>
          </a:p>
        </p:txBody>
      </p:sp>
      <p:sp>
        <p:nvSpPr>
          <p:cNvPr id="3" name="Content Placeholder 2">
            <a:extLst>
              <a:ext uri="{FF2B5EF4-FFF2-40B4-BE49-F238E27FC236}">
                <a16:creationId xmlns:a16="http://schemas.microsoft.com/office/drawing/2014/main" id="{8A0EE6D8-DB8C-486A-AD6F-5A40BE98D0C7}"/>
              </a:ext>
            </a:extLst>
          </p:cNvPr>
          <p:cNvSpPr>
            <a:spLocks noGrp="1"/>
          </p:cNvSpPr>
          <p:nvPr>
            <p:ph idx="1"/>
          </p:nvPr>
        </p:nvSpPr>
        <p:spPr>
          <a:xfrm>
            <a:off x="6095999" y="713313"/>
            <a:ext cx="5257801" cy="5873754"/>
          </a:xfrm>
        </p:spPr>
        <p:txBody>
          <a:bodyPr anchor="ctr">
            <a:normAutofit fontScale="92500" lnSpcReduction="10000"/>
          </a:bodyPr>
          <a:lstStyle/>
          <a:p>
            <a:pPr>
              <a:spcBef>
                <a:spcPts val="300"/>
              </a:spcBef>
              <a:spcAft>
                <a:spcPts val="900"/>
              </a:spcAft>
            </a:pPr>
            <a:r>
              <a:rPr lang="en-US" dirty="0"/>
              <a:t>Questions about use of alcohol/illegal drugs that are </a:t>
            </a:r>
            <a:r>
              <a:rPr lang="en-US" b="1" i="1" dirty="0"/>
              <a:t>allowed</a:t>
            </a:r>
            <a:r>
              <a:rPr lang="en-US" dirty="0"/>
              <a:t>: </a:t>
            </a:r>
          </a:p>
          <a:p>
            <a:pPr lvl="1">
              <a:spcBef>
                <a:spcPts val="300"/>
              </a:spcBef>
              <a:spcAft>
                <a:spcPts val="900"/>
              </a:spcAft>
            </a:pPr>
            <a:r>
              <a:rPr lang="en-US" sz="2800" b="1" dirty="0"/>
              <a:t>Have you ever used, or do you currently use ___? </a:t>
            </a:r>
            <a:endParaRPr lang="en-US" sz="2800" dirty="0"/>
          </a:p>
          <a:p>
            <a:pPr>
              <a:spcBef>
                <a:spcPts val="300"/>
              </a:spcBef>
              <a:spcAft>
                <a:spcPts val="900"/>
              </a:spcAft>
            </a:pPr>
            <a:r>
              <a:rPr lang="en-US" dirty="0"/>
              <a:t>A positive or negative answer does not reveal a disability.</a:t>
            </a:r>
          </a:p>
          <a:p>
            <a:pPr>
              <a:spcBef>
                <a:spcPts val="300"/>
              </a:spcBef>
              <a:spcAft>
                <a:spcPts val="900"/>
              </a:spcAft>
            </a:pPr>
            <a:endParaRPr lang="en-US" dirty="0"/>
          </a:p>
          <a:p>
            <a:pPr>
              <a:spcBef>
                <a:spcPts val="300"/>
              </a:spcBef>
              <a:spcAft>
                <a:spcPts val="900"/>
              </a:spcAft>
            </a:pPr>
            <a:r>
              <a:rPr lang="en-US" dirty="0"/>
              <a:t> </a:t>
            </a:r>
            <a:r>
              <a:rPr lang="es-ES" dirty="0"/>
              <a:t>Preguntas sobre el uso de alcohol/drogas ilegales </a:t>
            </a:r>
            <a:r>
              <a:rPr lang="es-ES" b="1" dirty="0"/>
              <a:t>permitidas</a:t>
            </a:r>
            <a:r>
              <a:rPr lang="es-ES" dirty="0"/>
              <a:t>:</a:t>
            </a:r>
          </a:p>
          <a:p>
            <a:pPr>
              <a:spcBef>
                <a:spcPts val="300"/>
              </a:spcBef>
              <a:spcAft>
                <a:spcPts val="900"/>
              </a:spcAft>
            </a:pPr>
            <a:r>
              <a:rPr lang="es-ES" dirty="0"/>
              <a:t>¿</a:t>
            </a:r>
            <a:r>
              <a:rPr lang="es-ES" b="1" dirty="0"/>
              <a:t>Alguna vez ha usado o usa actualmente ___?</a:t>
            </a:r>
          </a:p>
          <a:p>
            <a:pPr>
              <a:spcBef>
                <a:spcPts val="300"/>
              </a:spcBef>
              <a:spcAft>
                <a:spcPts val="900"/>
              </a:spcAft>
            </a:pPr>
            <a:r>
              <a:rPr lang="es-ES" dirty="0"/>
              <a:t>Una respuesta positiva o negativa no revela una discapacidad.</a:t>
            </a:r>
            <a:endParaRPr lang="en-US" dirty="0"/>
          </a:p>
          <a:p>
            <a:endParaRPr lang="en-US" sz="2000" dirty="0"/>
          </a:p>
        </p:txBody>
      </p:sp>
      <p:sp>
        <p:nvSpPr>
          <p:cNvPr id="4" name="Slide Number Placeholder 3">
            <a:extLst>
              <a:ext uri="{FF2B5EF4-FFF2-40B4-BE49-F238E27FC236}">
                <a16:creationId xmlns:a16="http://schemas.microsoft.com/office/drawing/2014/main" id="{796F7243-D0C2-4A2C-B588-BEFBB082D2E1}"/>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25</a:t>
            </a:fld>
            <a:endParaRPr lang="en-US" dirty="0"/>
          </a:p>
        </p:txBody>
      </p:sp>
    </p:spTree>
    <p:extLst>
      <p:ext uri="{BB962C8B-B14F-4D97-AF65-F5344CB8AC3E}">
        <p14:creationId xmlns:p14="http://schemas.microsoft.com/office/powerpoint/2010/main" val="284141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AE53719-4ABD-455B-8813-6A53F1033939}"/>
              </a:ext>
            </a:extLst>
          </p:cNvPr>
          <p:cNvSpPr>
            <a:spLocks noGrp="1"/>
          </p:cNvSpPr>
          <p:nvPr>
            <p:ph type="title"/>
          </p:nvPr>
        </p:nvSpPr>
        <p:spPr>
          <a:xfrm>
            <a:off x="838200" y="340779"/>
            <a:ext cx="4038600" cy="5431376"/>
          </a:xfrm>
        </p:spPr>
        <p:txBody>
          <a:bodyPr>
            <a:normAutofit/>
          </a:bodyPr>
          <a:lstStyle/>
          <a:p>
            <a:br>
              <a:rPr lang="en-US" b="1" dirty="0"/>
            </a:br>
            <a:r>
              <a:rPr lang="en-US" sz="3600" b="1" dirty="0"/>
              <a:t>Stage 1: Questions an Employer Cannot Ask About</a:t>
            </a:r>
            <a:br>
              <a:rPr lang="en-US" sz="3600" b="1" dirty="0"/>
            </a:br>
            <a:r>
              <a:rPr lang="en-US" sz="3600" b="1" dirty="0"/>
              <a:t>Alcohol/Illegal Drugs</a:t>
            </a:r>
            <a:br>
              <a:rPr lang="en-US" b="1" dirty="0"/>
            </a:br>
            <a:br>
              <a:rPr lang="en-US" b="1" dirty="0"/>
            </a:br>
            <a:r>
              <a:rPr lang="es-ES" sz="3100" b="1" i="1" dirty="0"/>
              <a:t>Etapa 1: Preguntas que un empleador no puede hacer sobre alcohol/drogas ilegales</a:t>
            </a:r>
            <a:endParaRPr lang="en-US" sz="3100" b="1" i="1" dirty="0"/>
          </a:p>
        </p:txBody>
      </p:sp>
      <p:sp>
        <p:nvSpPr>
          <p:cNvPr id="3" name="Content Placeholder 2">
            <a:extLst>
              <a:ext uri="{FF2B5EF4-FFF2-40B4-BE49-F238E27FC236}">
                <a16:creationId xmlns:a16="http://schemas.microsoft.com/office/drawing/2014/main" id="{8A0EE6D8-DB8C-486A-AD6F-5A40BE98D0C7}"/>
              </a:ext>
            </a:extLst>
          </p:cNvPr>
          <p:cNvSpPr>
            <a:spLocks noGrp="1"/>
          </p:cNvSpPr>
          <p:nvPr>
            <p:ph idx="1"/>
          </p:nvPr>
        </p:nvSpPr>
        <p:spPr>
          <a:xfrm>
            <a:off x="6095999" y="713313"/>
            <a:ext cx="5257801" cy="6635754"/>
          </a:xfrm>
        </p:spPr>
        <p:txBody>
          <a:bodyPr anchor="ctr">
            <a:normAutofit fontScale="92500" lnSpcReduction="20000"/>
          </a:bodyPr>
          <a:lstStyle/>
          <a:p>
            <a:pPr>
              <a:lnSpc>
                <a:spcPct val="114000"/>
              </a:lnSpc>
              <a:spcBef>
                <a:spcPts val="300"/>
              </a:spcBef>
              <a:spcAft>
                <a:spcPts val="900"/>
              </a:spcAft>
            </a:pPr>
            <a:r>
              <a:rPr lang="en-US" sz="2400" dirty="0"/>
              <a:t>Questions about </a:t>
            </a:r>
            <a:r>
              <a:rPr lang="en-US" sz="2400" b="1" dirty="0"/>
              <a:t>extent or frequency of use </a:t>
            </a:r>
            <a:r>
              <a:rPr lang="en-US" sz="2400" dirty="0"/>
              <a:t>are unlawful. </a:t>
            </a:r>
          </a:p>
          <a:p>
            <a:pPr lvl="1">
              <a:lnSpc>
                <a:spcPct val="114000"/>
              </a:lnSpc>
              <a:spcBef>
                <a:spcPts val="300"/>
              </a:spcBef>
              <a:spcAft>
                <a:spcPts val="900"/>
              </a:spcAft>
            </a:pPr>
            <a:r>
              <a:rPr lang="en-US" b="1" dirty="0"/>
              <a:t>How much alcohol or drugs do, or did you, consume? </a:t>
            </a:r>
          </a:p>
          <a:p>
            <a:pPr lvl="1">
              <a:lnSpc>
                <a:spcPct val="114000"/>
              </a:lnSpc>
              <a:spcBef>
                <a:spcPts val="300"/>
              </a:spcBef>
              <a:spcAft>
                <a:spcPts val="900"/>
              </a:spcAft>
            </a:pPr>
            <a:r>
              <a:rPr lang="en-US" b="1" dirty="0"/>
              <a:t>How often do you, or did you, drink alcohol or use illegal drugs?</a:t>
            </a:r>
          </a:p>
          <a:p>
            <a:pPr>
              <a:lnSpc>
                <a:spcPct val="114000"/>
              </a:lnSpc>
              <a:spcBef>
                <a:spcPts val="300"/>
              </a:spcBef>
              <a:spcAft>
                <a:spcPts val="900"/>
              </a:spcAft>
            </a:pPr>
            <a:r>
              <a:rPr lang="en-US" sz="2400" dirty="0"/>
              <a:t>These questions may reveal an addiction.</a:t>
            </a:r>
          </a:p>
          <a:p>
            <a:pPr marL="0" indent="0">
              <a:lnSpc>
                <a:spcPct val="114000"/>
              </a:lnSpc>
              <a:spcBef>
                <a:spcPts val="300"/>
              </a:spcBef>
              <a:spcAft>
                <a:spcPts val="900"/>
              </a:spcAft>
              <a:buNone/>
            </a:pPr>
            <a:endParaRPr lang="en-US" sz="2400" dirty="0"/>
          </a:p>
          <a:p>
            <a:pPr>
              <a:lnSpc>
                <a:spcPct val="114000"/>
              </a:lnSpc>
              <a:spcBef>
                <a:spcPts val="300"/>
              </a:spcBef>
              <a:spcAft>
                <a:spcPts val="900"/>
              </a:spcAft>
            </a:pPr>
            <a:r>
              <a:rPr lang="es-ES" sz="2400" dirty="0"/>
              <a:t>Las preguntas </a:t>
            </a:r>
            <a:r>
              <a:rPr lang="es-ES" sz="2400" b="1" dirty="0"/>
              <a:t>sobre el alcance o la frecuencia de uso</a:t>
            </a:r>
            <a:r>
              <a:rPr lang="es-ES" sz="2400" dirty="0"/>
              <a:t> son ilegales.</a:t>
            </a:r>
          </a:p>
          <a:p>
            <a:pPr>
              <a:lnSpc>
                <a:spcPct val="114000"/>
              </a:lnSpc>
              <a:spcBef>
                <a:spcPts val="300"/>
              </a:spcBef>
              <a:spcAft>
                <a:spcPts val="900"/>
              </a:spcAft>
            </a:pPr>
            <a:r>
              <a:rPr lang="es-ES" sz="2400" b="1" dirty="0"/>
              <a:t>¿Cuánto alcohol o drogas consume o consumió?</a:t>
            </a:r>
          </a:p>
          <a:p>
            <a:pPr>
              <a:lnSpc>
                <a:spcPct val="114000"/>
              </a:lnSpc>
              <a:spcBef>
                <a:spcPts val="300"/>
              </a:spcBef>
              <a:spcAft>
                <a:spcPts val="900"/>
              </a:spcAft>
            </a:pPr>
            <a:r>
              <a:rPr lang="es-ES" sz="2400" b="1" dirty="0"/>
              <a:t>¿Con qué frecuencia bebe o bebió alcohol o usó drogas ilegales?</a:t>
            </a:r>
          </a:p>
          <a:p>
            <a:pPr>
              <a:lnSpc>
                <a:spcPct val="114000"/>
              </a:lnSpc>
              <a:spcBef>
                <a:spcPts val="300"/>
              </a:spcBef>
              <a:spcAft>
                <a:spcPts val="900"/>
              </a:spcAft>
            </a:pPr>
            <a:r>
              <a:rPr lang="es-ES" sz="2400" dirty="0"/>
              <a:t>Estas preguntas pueden revelar una adicción.</a:t>
            </a:r>
            <a:endParaRPr lang="en-US" sz="2400" dirty="0"/>
          </a:p>
          <a:p>
            <a:pPr>
              <a:lnSpc>
                <a:spcPct val="114000"/>
              </a:lnSpc>
              <a:spcBef>
                <a:spcPts val="300"/>
              </a:spcBef>
              <a:spcAft>
                <a:spcPts val="900"/>
              </a:spcAft>
            </a:pPr>
            <a:endParaRPr lang="en-US" dirty="0"/>
          </a:p>
          <a:p>
            <a:pPr marL="0" indent="0">
              <a:buNone/>
            </a:pPr>
            <a:endParaRPr lang="en-US" sz="2000" dirty="0"/>
          </a:p>
        </p:txBody>
      </p:sp>
      <p:sp>
        <p:nvSpPr>
          <p:cNvPr id="4" name="Slide Number Placeholder 3">
            <a:extLst>
              <a:ext uri="{FF2B5EF4-FFF2-40B4-BE49-F238E27FC236}">
                <a16:creationId xmlns:a16="http://schemas.microsoft.com/office/drawing/2014/main" id="{796F7243-D0C2-4A2C-B588-BEFBB082D2E1}"/>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26</a:t>
            </a:fld>
            <a:endParaRPr lang="en-US" dirty="0"/>
          </a:p>
        </p:txBody>
      </p:sp>
    </p:spTree>
    <p:extLst>
      <p:ext uri="{BB962C8B-B14F-4D97-AF65-F5344CB8AC3E}">
        <p14:creationId xmlns:p14="http://schemas.microsoft.com/office/powerpoint/2010/main" val="3910426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EC36112-FE6F-4356-A090-44E2F62868F9}"/>
              </a:ext>
            </a:extLst>
          </p:cNvPr>
          <p:cNvSpPr>
            <a:spLocks noGrp="1"/>
          </p:cNvSpPr>
          <p:nvPr>
            <p:ph type="title"/>
          </p:nvPr>
        </p:nvSpPr>
        <p:spPr>
          <a:xfrm>
            <a:off x="838200" y="713312"/>
            <a:ext cx="4222898" cy="5431376"/>
          </a:xfrm>
        </p:spPr>
        <p:txBody>
          <a:bodyPr>
            <a:normAutofit/>
          </a:bodyPr>
          <a:lstStyle/>
          <a:p>
            <a:r>
              <a:rPr lang="en-US" b="1" dirty="0"/>
              <a:t>Stage 2: </a:t>
            </a:r>
            <a:br>
              <a:rPr lang="en-US" b="1" dirty="0"/>
            </a:br>
            <a:r>
              <a:rPr lang="en-US" b="1" dirty="0"/>
              <a:t>Pre-Employment, Post-Offer </a:t>
            </a:r>
            <a:br>
              <a:rPr lang="en-US" b="1" dirty="0"/>
            </a:br>
            <a:br>
              <a:rPr lang="en-US" b="1" dirty="0"/>
            </a:br>
            <a:r>
              <a:rPr lang="en-US" sz="3600" b="1" i="1" dirty="0"/>
              <a:t>Etapa 2: Pre-</a:t>
            </a:r>
            <a:r>
              <a:rPr lang="en-US" sz="3600" b="1" i="1" dirty="0" err="1"/>
              <a:t>Empleo</a:t>
            </a:r>
            <a:r>
              <a:rPr lang="en-US" sz="3600" b="1" i="1" dirty="0"/>
              <a:t>, Post-</a:t>
            </a:r>
            <a:r>
              <a:rPr lang="en-US" sz="3600" b="1" i="1" dirty="0" err="1"/>
              <a:t>Oferta</a:t>
            </a:r>
            <a:endParaRPr lang="en-US" sz="3600" b="1" i="1" dirty="0"/>
          </a:p>
        </p:txBody>
      </p:sp>
      <p:sp>
        <p:nvSpPr>
          <p:cNvPr id="3" name="Content Placeholder 2">
            <a:extLst>
              <a:ext uri="{FF2B5EF4-FFF2-40B4-BE49-F238E27FC236}">
                <a16:creationId xmlns:a16="http://schemas.microsoft.com/office/drawing/2014/main" id="{13288B03-29BF-49D9-BD20-35567A8634E8}"/>
              </a:ext>
            </a:extLst>
          </p:cNvPr>
          <p:cNvSpPr>
            <a:spLocks noGrp="1"/>
          </p:cNvSpPr>
          <p:nvPr>
            <p:ph idx="1"/>
          </p:nvPr>
        </p:nvSpPr>
        <p:spPr>
          <a:xfrm>
            <a:off x="6095999" y="713312"/>
            <a:ext cx="5257801" cy="6297087"/>
          </a:xfrm>
        </p:spPr>
        <p:txBody>
          <a:bodyPr anchor="ctr">
            <a:normAutofit lnSpcReduction="10000"/>
          </a:bodyPr>
          <a:lstStyle/>
          <a:p>
            <a:pPr>
              <a:spcBef>
                <a:spcPts val="300"/>
              </a:spcBef>
              <a:spcAft>
                <a:spcPts val="300"/>
              </a:spcAft>
            </a:pPr>
            <a:r>
              <a:rPr lang="en-US" sz="1900" dirty="0"/>
              <a:t>An employer may </a:t>
            </a:r>
            <a:r>
              <a:rPr lang="en-US" sz="1900" b="1" dirty="0"/>
              <a:t>make medical inquiries</a:t>
            </a:r>
            <a:r>
              <a:rPr lang="en-US" sz="1900" dirty="0"/>
              <a:t>, require </a:t>
            </a:r>
            <a:r>
              <a:rPr lang="en-US" sz="1900" b="1" dirty="0"/>
              <a:t>medical exams</a:t>
            </a:r>
            <a:r>
              <a:rPr lang="en-US" sz="1900" dirty="0"/>
              <a:t>, and ask </a:t>
            </a:r>
            <a:r>
              <a:rPr lang="en-US" sz="1900" b="1" dirty="0"/>
              <a:t>disability-related questions </a:t>
            </a:r>
            <a:r>
              <a:rPr lang="en-US" sz="1900" dirty="0"/>
              <a:t>if this is done for all employees within a job category. </a:t>
            </a:r>
          </a:p>
          <a:p>
            <a:pPr>
              <a:spcBef>
                <a:spcPts val="300"/>
              </a:spcBef>
              <a:spcAft>
                <a:spcPts val="300"/>
              </a:spcAft>
            </a:pPr>
            <a:r>
              <a:rPr lang="en-US" sz="1900" b="1" dirty="0"/>
              <a:t>All questions about use of alcohol/drugs, or extent of use, </a:t>
            </a:r>
            <a:r>
              <a:rPr lang="en-US" sz="1900" dirty="0"/>
              <a:t>or diagnosis of alcohol/drug addiction are allowed.</a:t>
            </a:r>
          </a:p>
          <a:p>
            <a:pPr>
              <a:spcBef>
                <a:spcPts val="300"/>
              </a:spcBef>
              <a:spcAft>
                <a:spcPts val="300"/>
              </a:spcAft>
            </a:pPr>
            <a:r>
              <a:rPr lang="en-US" sz="1900" dirty="0"/>
              <a:t>At this stage, </a:t>
            </a:r>
            <a:r>
              <a:rPr lang="en-US" sz="1900" b="1" dirty="0"/>
              <a:t>the new hire must disclose a disability, </a:t>
            </a:r>
            <a:br>
              <a:rPr lang="en-US" sz="1900" b="1" dirty="0"/>
            </a:br>
            <a:r>
              <a:rPr lang="en-US" sz="1900" b="1" dirty="0"/>
              <a:t>if asked</a:t>
            </a:r>
            <a:r>
              <a:rPr lang="en-US" sz="1900" dirty="0"/>
              <a:t>.</a:t>
            </a:r>
          </a:p>
          <a:p>
            <a:pPr>
              <a:spcBef>
                <a:spcPts val="300"/>
              </a:spcBef>
              <a:spcAft>
                <a:spcPts val="300"/>
              </a:spcAft>
            </a:pPr>
            <a:endParaRPr lang="en-US" sz="1900" dirty="0"/>
          </a:p>
          <a:p>
            <a:pPr>
              <a:spcBef>
                <a:spcPts val="300"/>
              </a:spcBef>
              <a:spcAft>
                <a:spcPts val="300"/>
              </a:spcAft>
            </a:pPr>
            <a:endParaRPr lang="en-US" sz="1900" dirty="0"/>
          </a:p>
          <a:p>
            <a:pPr>
              <a:spcBef>
                <a:spcPts val="300"/>
              </a:spcBef>
              <a:spcAft>
                <a:spcPts val="300"/>
              </a:spcAft>
            </a:pPr>
            <a:r>
              <a:rPr lang="es-ES" sz="1900" dirty="0"/>
              <a:t>Un empleador </a:t>
            </a:r>
            <a:r>
              <a:rPr lang="es-ES" sz="1900" b="1" dirty="0"/>
              <a:t>puede realizar consultas médicas</a:t>
            </a:r>
            <a:r>
              <a:rPr lang="es-ES" sz="1900" dirty="0"/>
              <a:t>, solicitar </a:t>
            </a:r>
            <a:r>
              <a:rPr lang="es-ES" sz="1900" b="1" dirty="0"/>
              <a:t>exámenes médicos </a:t>
            </a:r>
            <a:r>
              <a:rPr lang="es-ES" sz="1900" dirty="0"/>
              <a:t>y hacer preguntas </a:t>
            </a:r>
            <a:r>
              <a:rPr lang="es-ES" sz="1900" b="1" dirty="0"/>
              <a:t>relacionadas con la discapacidad </a:t>
            </a:r>
            <a:r>
              <a:rPr lang="es-ES" sz="1900" dirty="0"/>
              <a:t>si esto se hace para todos los empleados dentro de una categoría de trabajo.</a:t>
            </a:r>
          </a:p>
          <a:p>
            <a:pPr>
              <a:spcBef>
                <a:spcPts val="300"/>
              </a:spcBef>
              <a:spcAft>
                <a:spcPts val="300"/>
              </a:spcAft>
            </a:pPr>
            <a:r>
              <a:rPr lang="es-ES" sz="1900" b="1" dirty="0"/>
              <a:t>Se permiten todas las preguntas sobre el consumo de alcohol/drogas</a:t>
            </a:r>
            <a:r>
              <a:rPr lang="es-ES" sz="1900" dirty="0"/>
              <a:t>, el grado de consumo o el diagnóstico de adicción al alcohol/drogas.</a:t>
            </a:r>
          </a:p>
          <a:p>
            <a:pPr>
              <a:spcBef>
                <a:spcPts val="300"/>
              </a:spcBef>
              <a:spcAft>
                <a:spcPts val="300"/>
              </a:spcAft>
            </a:pPr>
            <a:r>
              <a:rPr lang="es-ES" sz="1900" dirty="0"/>
              <a:t>En esta etapa, </a:t>
            </a:r>
            <a:r>
              <a:rPr lang="es-ES" sz="1900" b="1" dirty="0"/>
              <a:t>el nuevo empleado debe revelar una discapacidad, si se le solicita.</a:t>
            </a:r>
            <a:endParaRPr lang="en-US" sz="1900" b="1" dirty="0"/>
          </a:p>
          <a:p>
            <a:endParaRPr lang="en-US" sz="2000" dirty="0"/>
          </a:p>
        </p:txBody>
      </p:sp>
      <p:sp>
        <p:nvSpPr>
          <p:cNvPr id="4" name="Slide Number Placeholder 3">
            <a:extLst>
              <a:ext uri="{FF2B5EF4-FFF2-40B4-BE49-F238E27FC236}">
                <a16:creationId xmlns:a16="http://schemas.microsoft.com/office/drawing/2014/main" id="{CA71E949-B2AE-441B-B4AD-322BCCF913CD}"/>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27</a:t>
            </a:fld>
            <a:endParaRPr lang="en-US" dirty="0"/>
          </a:p>
        </p:txBody>
      </p:sp>
    </p:spTree>
    <p:extLst>
      <p:ext uri="{BB962C8B-B14F-4D97-AF65-F5344CB8AC3E}">
        <p14:creationId xmlns:p14="http://schemas.microsoft.com/office/powerpoint/2010/main" val="2650860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icture of a worker in a factory.">
            <a:extLst>
              <a:ext uri="{FF2B5EF4-FFF2-40B4-BE49-F238E27FC236}">
                <a16:creationId xmlns:a16="http://schemas.microsoft.com/office/drawing/2014/main" id="{7557A6D8-4D2C-49AC-9895-9ED1D8CAF38A}"/>
              </a:ext>
            </a:extLst>
          </p:cNvPr>
          <p:cNvPicPr>
            <a:picLocks noChangeAspect="1"/>
          </p:cNvPicPr>
          <p:nvPr/>
        </p:nvPicPr>
        <p:blipFill rotWithShape="1">
          <a:blip r:embed="rId3"/>
          <a:srcRect l="5531" r="2" b="2"/>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EC61CB-6027-43D4-8095-E55E1F9F90F8}"/>
              </a:ext>
            </a:extLst>
          </p:cNvPr>
          <p:cNvSpPr>
            <a:spLocks noGrp="1"/>
          </p:cNvSpPr>
          <p:nvPr>
            <p:ph type="title"/>
          </p:nvPr>
        </p:nvSpPr>
        <p:spPr>
          <a:xfrm>
            <a:off x="838200" y="365125"/>
            <a:ext cx="3822189" cy="1899912"/>
          </a:xfrm>
        </p:spPr>
        <p:txBody>
          <a:bodyPr>
            <a:normAutofit/>
          </a:bodyPr>
          <a:lstStyle/>
          <a:p>
            <a:r>
              <a:rPr lang="en-US" sz="4000" b="1" dirty="0"/>
              <a:t>Stage 3: </a:t>
            </a:r>
            <a:br>
              <a:rPr lang="en-US" sz="4000" b="1" dirty="0"/>
            </a:br>
            <a:r>
              <a:rPr lang="en-US" sz="4000" b="1" dirty="0"/>
              <a:t>On the Job/ </a:t>
            </a:r>
            <a:r>
              <a:rPr lang="es-ES" sz="3200" b="1" i="1" dirty="0"/>
              <a:t>Etapa 3: en el trabajo</a:t>
            </a:r>
            <a:endParaRPr lang="en-US" sz="3200" b="1" i="1" dirty="0"/>
          </a:p>
        </p:txBody>
      </p:sp>
      <p:sp>
        <p:nvSpPr>
          <p:cNvPr id="4" name="Content Placeholder 3">
            <a:extLst>
              <a:ext uri="{FF2B5EF4-FFF2-40B4-BE49-F238E27FC236}">
                <a16:creationId xmlns:a16="http://schemas.microsoft.com/office/drawing/2014/main" id="{23D3AF04-FCE1-48AB-8B85-1C61D739BBE3}"/>
              </a:ext>
            </a:extLst>
          </p:cNvPr>
          <p:cNvSpPr>
            <a:spLocks noGrp="1"/>
          </p:cNvSpPr>
          <p:nvPr>
            <p:ph idx="1"/>
          </p:nvPr>
        </p:nvSpPr>
        <p:spPr>
          <a:xfrm>
            <a:off x="838200" y="2434200"/>
            <a:ext cx="3822189" cy="4423799"/>
          </a:xfrm>
        </p:spPr>
        <p:txBody>
          <a:bodyPr>
            <a:normAutofit/>
          </a:bodyPr>
          <a:lstStyle/>
          <a:p>
            <a:r>
              <a:rPr lang="en-US" sz="2000" dirty="0"/>
              <a:t>An employer may make </a:t>
            </a:r>
            <a:br>
              <a:rPr lang="en-US" sz="2000" dirty="0"/>
            </a:br>
            <a:r>
              <a:rPr lang="en-US" sz="2000" dirty="0"/>
              <a:t>disability-related inquiries and require medical examinations </a:t>
            </a:r>
            <a:br>
              <a:rPr lang="en-US" sz="2000" dirty="0"/>
            </a:br>
            <a:r>
              <a:rPr lang="en-US" sz="2000" b="1" i="1" u="sng" dirty="0"/>
              <a:t>only</a:t>
            </a:r>
            <a:r>
              <a:rPr lang="en-US" sz="2000" dirty="0"/>
              <a:t> if they are</a:t>
            </a:r>
            <a:br>
              <a:rPr lang="en-US" sz="2000" dirty="0"/>
            </a:br>
            <a:r>
              <a:rPr lang="en-US" sz="2000" dirty="0"/>
              <a:t> </a:t>
            </a:r>
            <a:r>
              <a:rPr lang="en-US" sz="2000" b="1" dirty="0"/>
              <a:t>job-related and consistent with business necessity</a:t>
            </a:r>
            <a:r>
              <a:rPr lang="en-US" sz="2000" dirty="0"/>
              <a:t>.</a:t>
            </a:r>
          </a:p>
          <a:p>
            <a:pPr marL="0" indent="0">
              <a:buNone/>
            </a:pPr>
            <a:endParaRPr lang="en-US" sz="2000" dirty="0"/>
          </a:p>
          <a:p>
            <a:r>
              <a:rPr lang="es-ES" sz="2000" dirty="0"/>
              <a:t>Un empleador puede realizar consultas relacionadas con la discapacidad y solicitar exámenes médicos </a:t>
            </a:r>
            <a:r>
              <a:rPr lang="es-ES" sz="2000" b="1" dirty="0"/>
              <a:t>solo</a:t>
            </a:r>
            <a:r>
              <a:rPr lang="es-ES" sz="2000" dirty="0"/>
              <a:t> si están:</a:t>
            </a:r>
          </a:p>
          <a:p>
            <a:pPr marL="0" indent="0">
              <a:buNone/>
            </a:pPr>
            <a:r>
              <a:rPr lang="es-ES" sz="2000" b="1" dirty="0"/>
              <a:t>relacionados con el trabajo y son consistentes con la necesidad comercial.</a:t>
            </a:r>
            <a:endParaRPr lang="en-US" sz="2000" b="1" dirty="0"/>
          </a:p>
        </p:txBody>
      </p:sp>
      <p:sp>
        <p:nvSpPr>
          <p:cNvPr id="5" name="Slide Number Placeholder 4" hidden="1">
            <a:extLst>
              <a:ext uri="{FF2B5EF4-FFF2-40B4-BE49-F238E27FC236}">
                <a16:creationId xmlns:a16="http://schemas.microsoft.com/office/drawing/2014/main" id="{09863CFA-4531-433D-862B-15B2BF959F5F}"/>
              </a:ext>
            </a:extLst>
          </p:cNvPr>
          <p:cNvSpPr>
            <a:spLocks noGrp="1"/>
          </p:cNvSpPr>
          <p:nvPr>
            <p:ph type="sldNum" sz="quarter" idx="12"/>
          </p:nvPr>
        </p:nvSpPr>
        <p:spPr>
          <a:xfrm>
            <a:off x="8610600" y="5913120"/>
            <a:ext cx="3032760" cy="808355"/>
          </a:xfrm>
        </p:spPr>
        <p:txBody>
          <a:bodyPr>
            <a:normAutofit/>
          </a:bodyPr>
          <a:lstStyle/>
          <a:p>
            <a:pPr>
              <a:spcAft>
                <a:spcPts val="600"/>
              </a:spcAft>
            </a:pPr>
            <a:fld id="{0A9DE821-B665-4794-9CCB-185CA8C3080E}" type="slidenum">
              <a:rPr lang="en-US">
                <a:solidFill>
                  <a:schemeClr val="tx2"/>
                </a:solidFill>
              </a:rPr>
              <a:pPr>
                <a:spcAft>
                  <a:spcPts val="600"/>
                </a:spcAft>
              </a:pPr>
              <a:t>28</a:t>
            </a:fld>
            <a:endParaRPr lang="en-US" dirty="0">
              <a:solidFill>
                <a:schemeClr val="tx2"/>
              </a:solidFill>
            </a:endParaRPr>
          </a:p>
        </p:txBody>
      </p:sp>
    </p:spTree>
    <p:extLst>
      <p:ext uri="{BB962C8B-B14F-4D97-AF65-F5344CB8AC3E}">
        <p14:creationId xmlns:p14="http://schemas.microsoft.com/office/powerpoint/2010/main" val="1537611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907D-96F1-4CFE-B153-45491C13CA65}"/>
              </a:ext>
            </a:extLst>
          </p:cNvPr>
          <p:cNvSpPr>
            <a:spLocks noGrp="1"/>
          </p:cNvSpPr>
          <p:nvPr>
            <p:ph type="title"/>
          </p:nvPr>
        </p:nvSpPr>
        <p:spPr>
          <a:xfrm>
            <a:off x="841248" y="548640"/>
            <a:ext cx="3600860" cy="5431536"/>
          </a:xfrm>
        </p:spPr>
        <p:txBody>
          <a:bodyPr>
            <a:normAutofit/>
          </a:bodyPr>
          <a:lstStyle/>
          <a:p>
            <a:r>
              <a:rPr lang="en-US" sz="2800" b="1" dirty="0"/>
              <a:t>Stage 3: </a:t>
            </a:r>
            <a:br>
              <a:rPr lang="en-US" sz="2800" b="1" dirty="0"/>
            </a:br>
            <a:r>
              <a:rPr lang="en-US" sz="2800" b="1" dirty="0"/>
              <a:t>On the Job. Allowable Questions</a:t>
            </a:r>
            <a:br>
              <a:rPr lang="en-US" sz="2800" dirty="0"/>
            </a:br>
            <a:r>
              <a:rPr lang="en-US" sz="2800" dirty="0"/>
              <a:t>(slide 1 of 2)</a:t>
            </a:r>
            <a:br>
              <a:rPr lang="en-US" sz="2800" dirty="0"/>
            </a:br>
            <a:br>
              <a:rPr lang="en-US" sz="2800" dirty="0"/>
            </a:br>
            <a:br>
              <a:rPr lang="en-US" sz="2800" b="1" dirty="0"/>
            </a:br>
            <a:r>
              <a:rPr lang="es-ES" sz="2800" b="1" i="1" dirty="0"/>
              <a:t>Etapa 3: En el Trabajo. Preguntas permitidas </a:t>
            </a:r>
            <a:r>
              <a:rPr lang="es-ES" sz="2800" i="1" dirty="0"/>
              <a:t>(diapositiva 1 de 2)</a:t>
            </a:r>
            <a:endParaRPr lang="en-US" sz="2800" i="1" dirty="0"/>
          </a:p>
        </p:txBody>
      </p:sp>
      <p:sp>
        <p:nvSpPr>
          <p:cNvPr id="3" name="Content Placeholder 2">
            <a:extLst>
              <a:ext uri="{FF2B5EF4-FFF2-40B4-BE49-F238E27FC236}">
                <a16:creationId xmlns:a16="http://schemas.microsoft.com/office/drawing/2014/main" id="{E828C9A4-E6BA-4474-B8ED-BCCED1FDA634}"/>
              </a:ext>
            </a:extLst>
          </p:cNvPr>
          <p:cNvSpPr>
            <a:spLocks noGrp="1"/>
          </p:cNvSpPr>
          <p:nvPr>
            <p:ph idx="1"/>
          </p:nvPr>
        </p:nvSpPr>
        <p:spPr>
          <a:xfrm>
            <a:off x="5126418" y="136525"/>
            <a:ext cx="6224335" cy="7127875"/>
          </a:xfrm>
        </p:spPr>
        <p:txBody>
          <a:bodyPr anchor="ctr">
            <a:normAutofit/>
          </a:bodyPr>
          <a:lstStyle/>
          <a:p>
            <a:pPr marL="109537" indent="0">
              <a:spcBef>
                <a:spcPts val="300"/>
              </a:spcBef>
              <a:spcAft>
                <a:spcPts val="900"/>
              </a:spcAft>
              <a:buNone/>
            </a:pPr>
            <a:r>
              <a:rPr lang="en-US" sz="2000" b="1" dirty="0"/>
              <a:t>An employer may ask:</a:t>
            </a:r>
          </a:p>
          <a:p>
            <a:pPr>
              <a:spcBef>
                <a:spcPts val="300"/>
              </a:spcBef>
              <a:spcAft>
                <a:spcPts val="900"/>
              </a:spcAft>
            </a:pPr>
            <a:r>
              <a:rPr lang="en-US" sz="2000" dirty="0"/>
              <a:t>about an </a:t>
            </a:r>
            <a:r>
              <a:rPr lang="en-US" sz="2000" b="1" dirty="0"/>
              <a:t>employee's well being</a:t>
            </a:r>
            <a:r>
              <a:rPr lang="en-US" sz="2000" dirty="0"/>
              <a:t>. </a:t>
            </a:r>
          </a:p>
          <a:p>
            <a:pPr lvl="1">
              <a:spcBef>
                <a:spcPts val="300"/>
              </a:spcBef>
              <a:spcAft>
                <a:spcPts val="900"/>
              </a:spcAft>
            </a:pPr>
            <a:r>
              <a:rPr lang="en-US" sz="2000" b="1" dirty="0"/>
              <a:t>Example</a:t>
            </a:r>
            <a:r>
              <a:rPr lang="en-US" sz="2000" dirty="0"/>
              <a:t>: How are you?</a:t>
            </a:r>
          </a:p>
          <a:p>
            <a:pPr>
              <a:spcBef>
                <a:spcPts val="300"/>
              </a:spcBef>
              <a:spcAft>
                <a:spcPts val="900"/>
              </a:spcAft>
            </a:pPr>
            <a:r>
              <a:rPr lang="en-US" sz="2000" dirty="0"/>
              <a:t>about </a:t>
            </a:r>
            <a:r>
              <a:rPr lang="en-US" sz="2000" b="1" dirty="0"/>
              <a:t>non-disability-related impairments</a:t>
            </a:r>
            <a:r>
              <a:rPr lang="en-US" sz="2000" dirty="0"/>
              <a:t>.</a:t>
            </a:r>
            <a:endParaRPr lang="en-US" sz="2000" b="1" dirty="0"/>
          </a:p>
          <a:p>
            <a:pPr lvl="1">
              <a:spcBef>
                <a:spcPts val="300"/>
              </a:spcBef>
              <a:spcAft>
                <a:spcPts val="900"/>
              </a:spcAft>
            </a:pPr>
            <a:r>
              <a:rPr lang="en-US" sz="2000" b="1" dirty="0"/>
              <a:t>Example</a:t>
            </a:r>
            <a:r>
              <a:rPr lang="en-US" sz="2000" dirty="0"/>
              <a:t>: How did you break your leg?</a:t>
            </a:r>
          </a:p>
          <a:p>
            <a:pPr>
              <a:spcBef>
                <a:spcPts val="300"/>
              </a:spcBef>
              <a:spcAft>
                <a:spcPts val="900"/>
              </a:spcAft>
            </a:pPr>
            <a:r>
              <a:rPr lang="en-US" sz="2000" dirty="0"/>
              <a:t>about the </a:t>
            </a:r>
            <a:r>
              <a:rPr lang="en-US" sz="2000" b="1" dirty="0"/>
              <a:t>employee’s ability to perform job functions</a:t>
            </a:r>
            <a:r>
              <a:rPr lang="en-US" sz="2000" dirty="0"/>
              <a:t>.</a:t>
            </a:r>
          </a:p>
          <a:p>
            <a:pPr>
              <a:spcBef>
                <a:spcPts val="300"/>
              </a:spcBef>
              <a:spcAft>
                <a:spcPts val="900"/>
              </a:spcAft>
            </a:pPr>
            <a:endParaRPr lang="en-US" sz="2000" dirty="0"/>
          </a:p>
          <a:p>
            <a:pPr marL="0" indent="0">
              <a:spcBef>
                <a:spcPts val="300"/>
              </a:spcBef>
              <a:spcAft>
                <a:spcPts val="900"/>
              </a:spcAft>
              <a:buNone/>
            </a:pPr>
            <a:r>
              <a:rPr lang="es-ES" sz="2000" b="1" dirty="0"/>
              <a:t>Un empleador puede preguntar:</a:t>
            </a:r>
          </a:p>
          <a:p>
            <a:pPr marL="0" indent="0">
              <a:spcBef>
                <a:spcPts val="300"/>
              </a:spcBef>
              <a:spcAft>
                <a:spcPts val="900"/>
              </a:spcAft>
              <a:buNone/>
            </a:pPr>
            <a:r>
              <a:rPr lang="es-ES" sz="2000" dirty="0"/>
              <a:t>sobre </a:t>
            </a:r>
            <a:r>
              <a:rPr lang="es-ES" sz="2000" b="1" dirty="0"/>
              <a:t>el bienestar de un empleado.</a:t>
            </a:r>
          </a:p>
          <a:p>
            <a:pPr>
              <a:spcBef>
                <a:spcPts val="300"/>
              </a:spcBef>
              <a:spcAft>
                <a:spcPts val="900"/>
              </a:spcAft>
            </a:pPr>
            <a:r>
              <a:rPr lang="es-ES" sz="2000" b="1" dirty="0"/>
              <a:t>Ejemplo</a:t>
            </a:r>
            <a:r>
              <a:rPr lang="es-ES" sz="2000" dirty="0"/>
              <a:t>: ¿Cómo estás?</a:t>
            </a:r>
          </a:p>
          <a:p>
            <a:pPr marL="0" indent="0">
              <a:spcBef>
                <a:spcPts val="300"/>
              </a:spcBef>
              <a:spcAft>
                <a:spcPts val="900"/>
              </a:spcAft>
              <a:buNone/>
            </a:pPr>
            <a:r>
              <a:rPr lang="es-ES" sz="2000" dirty="0"/>
              <a:t>sobre deficiencias no relacionadas con la discapacidad.</a:t>
            </a:r>
          </a:p>
          <a:p>
            <a:pPr>
              <a:spcBef>
                <a:spcPts val="300"/>
              </a:spcBef>
              <a:spcAft>
                <a:spcPts val="900"/>
              </a:spcAft>
            </a:pPr>
            <a:r>
              <a:rPr lang="es-ES" sz="2000" b="1" dirty="0"/>
              <a:t>Ejemplo</a:t>
            </a:r>
            <a:r>
              <a:rPr lang="es-ES" sz="2000" dirty="0"/>
              <a:t>: ¿Cómo te rompiste la pierna?</a:t>
            </a:r>
          </a:p>
          <a:p>
            <a:pPr marL="0" indent="0">
              <a:spcBef>
                <a:spcPts val="300"/>
              </a:spcBef>
              <a:spcAft>
                <a:spcPts val="900"/>
              </a:spcAft>
              <a:buNone/>
            </a:pPr>
            <a:r>
              <a:rPr lang="es-ES" sz="2000" dirty="0"/>
              <a:t>sobre la </a:t>
            </a:r>
            <a:r>
              <a:rPr lang="es-ES" sz="2000" b="1" dirty="0"/>
              <a:t>capacidad del empleado para realizar las funciones del trabajo</a:t>
            </a:r>
            <a:r>
              <a:rPr lang="es-ES" sz="2000" dirty="0"/>
              <a:t>.</a:t>
            </a:r>
            <a:endParaRPr lang="en-US" sz="2000" dirty="0"/>
          </a:p>
          <a:p>
            <a:endParaRPr lang="en-US" sz="2200" dirty="0"/>
          </a:p>
        </p:txBody>
      </p:sp>
      <p:sp>
        <p:nvSpPr>
          <p:cNvPr id="4" name="Slide Number Placeholder 3">
            <a:extLst>
              <a:ext uri="{FF2B5EF4-FFF2-40B4-BE49-F238E27FC236}">
                <a16:creationId xmlns:a16="http://schemas.microsoft.com/office/drawing/2014/main" id="{114FEE59-5167-45ED-95DC-6F79D614C091}"/>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29</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930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8FD8-1272-43A7-98B7-06EF94085454}"/>
              </a:ext>
            </a:extLst>
          </p:cNvPr>
          <p:cNvSpPr>
            <a:spLocks noGrp="1"/>
          </p:cNvSpPr>
          <p:nvPr>
            <p:ph type="title"/>
          </p:nvPr>
        </p:nvSpPr>
        <p:spPr>
          <a:xfrm>
            <a:off x="4876800" y="82123"/>
            <a:ext cx="5395365" cy="757849"/>
          </a:xfrm>
        </p:spPr>
        <p:txBody>
          <a:bodyPr vert="horz" lIns="91440" tIns="45720" rIns="91440" bIns="45720" rtlCol="0" anchor="t">
            <a:noAutofit/>
          </a:bodyPr>
          <a:lstStyle/>
          <a:p>
            <a:pPr>
              <a:lnSpc>
                <a:spcPct val="90000"/>
              </a:lnSpc>
            </a:pPr>
            <a:r>
              <a:rPr lang="en-US" sz="2400" b="1" cap="none" dirty="0">
                <a:cs typeface="Calibri Light" panose="020F0302020204030204" pitchFamily="34" charset="0"/>
              </a:rPr>
              <a:t>Learning Objectives/</a:t>
            </a:r>
            <a:r>
              <a:rPr lang="en-US" sz="2400" b="1" i="1" cap="none" dirty="0" err="1">
                <a:cs typeface="Calibri Light" panose="020F0302020204030204" pitchFamily="34" charset="0"/>
              </a:rPr>
              <a:t>Objetivos</a:t>
            </a:r>
            <a:r>
              <a:rPr lang="en-US" sz="2400" b="1" i="1" cap="none" dirty="0">
                <a:cs typeface="Calibri Light" panose="020F0302020204030204" pitchFamily="34" charset="0"/>
              </a:rPr>
              <a:t> de </a:t>
            </a:r>
            <a:r>
              <a:rPr lang="en-US" sz="2400" b="1" i="1" cap="none" dirty="0" err="1">
                <a:cs typeface="Calibri Light" panose="020F0302020204030204" pitchFamily="34" charset="0"/>
              </a:rPr>
              <a:t>aprendizaje</a:t>
            </a:r>
            <a:endParaRPr lang="en-US" sz="2400" b="1" i="1" dirty="0"/>
          </a:p>
        </p:txBody>
      </p:sp>
      <p:sp>
        <p:nvSpPr>
          <p:cNvPr id="3" name="Content Placeholder 2">
            <a:extLst>
              <a:ext uri="{FF2B5EF4-FFF2-40B4-BE49-F238E27FC236}">
                <a16:creationId xmlns:a16="http://schemas.microsoft.com/office/drawing/2014/main" id="{8DF2EDC9-90C5-7846-9F67-7B526F45672F}"/>
              </a:ext>
            </a:extLst>
          </p:cNvPr>
          <p:cNvSpPr>
            <a:spLocks noGrp="1"/>
          </p:cNvSpPr>
          <p:nvPr>
            <p:ph idx="1"/>
          </p:nvPr>
        </p:nvSpPr>
        <p:spPr>
          <a:xfrm>
            <a:off x="5102514" y="839972"/>
            <a:ext cx="6251286" cy="5443610"/>
          </a:xfrm>
        </p:spPr>
        <p:txBody>
          <a:bodyPr>
            <a:noAutofit/>
          </a:bodyPr>
          <a:lstStyle/>
          <a:p>
            <a:pPr marL="514350" indent="-514350">
              <a:spcAft>
                <a:spcPts val="600"/>
              </a:spcAft>
              <a:buFont typeface="+mj-lt"/>
              <a:buAutoNum type="arabicPeriod"/>
            </a:pPr>
            <a:r>
              <a:rPr lang="en-US" sz="1800" dirty="0">
                <a:latin typeface="Calibri" panose="020F0502020204030204" pitchFamily="34" charset="0"/>
                <a:cs typeface="Calibri" panose="020F0502020204030204" pitchFamily="34" charset="0"/>
              </a:rPr>
              <a:t>Define disability as it applies to alcohol use disorder, substance abuse disorder (SUD), and opioid use disorder.</a:t>
            </a:r>
          </a:p>
          <a:p>
            <a:pPr marL="514350" indent="-514350">
              <a:buFont typeface="+mj-lt"/>
              <a:buAutoNum type="arabicPeriod"/>
            </a:pPr>
            <a:r>
              <a:rPr lang="en-US" sz="1800" dirty="0">
                <a:latin typeface="Calibri" panose="020F0502020204030204" pitchFamily="34" charset="0"/>
                <a:cs typeface="Calibri" panose="020F0502020204030204" pitchFamily="34" charset="0"/>
              </a:rPr>
              <a:t>List the obligations for employers under ADA Title I (Employment).</a:t>
            </a:r>
          </a:p>
          <a:p>
            <a:pPr marL="514350" indent="-514350">
              <a:buFont typeface="+mj-lt"/>
              <a:buAutoNum type="arabicPeriod"/>
            </a:pPr>
            <a:r>
              <a:rPr lang="en-US" sz="1800" dirty="0">
                <a:latin typeface="Calibri" panose="020F0502020204030204" pitchFamily="34" charset="0"/>
                <a:cs typeface="Calibri" panose="020F0502020204030204" pitchFamily="34" charset="0"/>
              </a:rPr>
              <a:t>List the obligations for employees with SUD under ADA Title I (Employment).</a:t>
            </a:r>
            <a:br>
              <a:rPr lang="en-US" sz="1800" dirty="0"/>
            </a:br>
            <a:endParaRPr lang="en-US" sz="1800" dirty="0"/>
          </a:p>
          <a:p>
            <a:pPr marL="0" indent="0">
              <a:buNone/>
            </a:pPr>
            <a:r>
              <a:rPr lang="en-US" sz="1800" i="1" dirty="0"/>
              <a:t>1. </a:t>
            </a:r>
            <a:r>
              <a:rPr lang="es-ES" sz="1800" i="1" dirty="0"/>
              <a:t>Defina la discapacidad tal como se aplica al trastorno por          consumo de alcohol, el trastorno por abuso de sustancias (SUD) y el trastorno por consumo de opioides.</a:t>
            </a:r>
          </a:p>
          <a:p>
            <a:pPr marL="0" indent="0">
              <a:buNone/>
            </a:pPr>
            <a:r>
              <a:rPr lang="es-ES" sz="1800" i="1" dirty="0"/>
              <a:t>2. Enumere las obligaciones de los empleadores bajo el Título I de la ADA (Empleo).</a:t>
            </a:r>
          </a:p>
          <a:p>
            <a:pPr marL="0" indent="0">
              <a:buNone/>
            </a:pPr>
            <a:r>
              <a:rPr lang="es-ES" sz="1800" i="1" dirty="0"/>
              <a:t>3. Enumere las obligaciones de los empleados con SUD según el Título I de la ADA (Empleo).</a:t>
            </a:r>
            <a:endParaRPr lang="en-US" sz="1800" i="1" dirty="0"/>
          </a:p>
        </p:txBody>
      </p:sp>
      <p:pic>
        <p:nvPicPr>
          <p:cNvPr id="5" name="Picture 4" descr="Three darts on a bullseye.">
            <a:extLst>
              <a:ext uri="{FF2B5EF4-FFF2-40B4-BE49-F238E27FC236}">
                <a16:creationId xmlns:a16="http://schemas.microsoft.com/office/drawing/2014/main" id="{904EB564-2380-4537-94C1-103EA1217CF6}"/>
              </a:ext>
            </a:extLst>
          </p:cNvPr>
          <p:cNvPicPr>
            <a:picLocks noChangeAspect="1"/>
          </p:cNvPicPr>
          <p:nvPr/>
        </p:nvPicPr>
        <p:blipFill rotWithShape="1">
          <a:blip r:embed="rId3"/>
          <a:srcRect l="40885" r="11826"/>
          <a:stretch/>
        </p:blipFill>
        <p:spPr>
          <a:xfrm>
            <a:off x="1" y="10"/>
            <a:ext cx="4876799" cy="6857989"/>
          </a:xfrm>
          <a:prstGeom prst="rect">
            <a:avLst/>
          </a:prstGeom>
        </p:spPr>
      </p:pic>
      <p:sp>
        <p:nvSpPr>
          <p:cNvPr id="10" name="Slide Number Placeholder 1">
            <a:extLst>
              <a:ext uri="{FF2B5EF4-FFF2-40B4-BE49-F238E27FC236}">
                <a16:creationId xmlns:a16="http://schemas.microsoft.com/office/drawing/2014/main" id="{714355B6-3DA9-2549-B530-CA8CF6C3353B}"/>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3</a:t>
            </a:fld>
            <a:endParaRPr lang="en-US" dirty="0"/>
          </a:p>
        </p:txBody>
      </p:sp>
    </p:spTree>
    <p:extLst>
      <p:ext uri="{BB962C8B-B14F-4D97-AF65-F5344CB8AC3E}">
        <p14:creationId xmlns:p14="http://schemas.microsoft.com/office/powerpoint/2010/main" val="20571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907D-96F1-4CFE-B153-45491C13CA65}"/>
              </a:ext>
            </a:extLst>
          </p:cNvPr>
          <p:cNvSpPr>
            <a:spLocks noGrp="1"/>
          </p:cNvSpPr>
          <p:nvPr>
            <p:ph type="title"/>
          </p:nvPr>
        </p:nvSpPr>
        <p:spPr>
          <a:xfrm>
            <a:off x="841248" y="548640"/>
            <a:ext cx="3600860" cy="5431536"/>
          </a:xfrm>
        </p:spPr>
        <p:txBody>
          <a:bodyPr>
            <a:normAutofit/>
          </a:bodyPr>
          <a:lstStyle/>
          <a:p>
            <a:r>
              <a:rPr lang="en-US" sz="3200" b="1" dirty="0"/>
              <a:t>Stage 3: </a:t>
            </a:r>
            <a:br>
              <a:rPr lang="en-US" sz="3200" b="1" dirty="0"/>
            </a:br>
            <a:r>
              <a:rPr lang="en-US" sz="3200" b="1" dirty="0"/>
              <a:t>On the Job. Allowable Questions</a:t>
            </a:r>
            <a:br>
              <a:rPr lang="en-US" sz="3200" dirty="0"/>
            </a:br>
            <a:r>
              <a:rPr lang="en-US" sz="3200" dirty="0"/>
              <a:t>(slide 2 of 2)</a:t>
            </a:r>
            <a:br>
              <a:rPr lang="en-US" sz="3200" dirty="0"/>
            </a:br>
            <a:br>
              <a:rPr lang="en-US" sz="3200" dirty="0"/>
            </a:br>
            <a:r>
              <a:rPr lang="es-ES" sz="3200" b="1" i="1" dirty="0"/>
              <a:t>Etapa 3: En el Trabajo. Preguntas permitidas</a:t>
            </a:r>
            <a:r>
              <a:rPr lang="es-ES" sz="3200" i="1" dirty="0"/>
              <a:t> (diapositiva 2 de 2)</a:t>
            </a:r>
            <a:br>
              <a:rPr lang="en-US" sz="3200" dirty="0"/>
            </a:br>
            <a:br>
              <a:rPr lang="en-US" sz="3200" dirty="0"/>
            </a:br>
            <a:endParaRPr lang="en-US" sz="3200" dirty="0"/>
          </a:p>
        </p:txBody>
      </p:sp>
      <p:sp>
        <p:nvSpPr>
          <p:cNvPr id="3" name="Content Placeholder 2">
            <a:extLst>
              <a:ext uri="{FF2B5EF4-FFF2-40B4-BE49-F238E27FC236}">
                <a16:creationId xmlns:a16="http://schemas.microsoft.com/office/drawing/2014/main" id="{E828C9A4-E6BA-4474-B8ED-BCCED1FDA634}"/>
              </a:ext>
            </a:extLst>
          </p:cNvPr>
          <p:cNvSpPr>
            <a:spLocks noGrp="1"/>
          </p:cNvSpPr>
          <p:nvPr>
            <p:ph idx="1"/>
          </p:nvPr>
        </p:nvSpPr>
        <p:spPr>
          <a:xfrm>
            <a:off x="5126418" y="327804"/>
            <a:ext cx="6224335" cy="6393671"/>
          </a:xfrm>
        </p:spPr>
        <p:txBody>
          <a:bodyPr anchor="ctr">
            <a:normAutofit fontScale="92500"/>
          </a:bodyPr>
          <a:lstStyle/>
          <a:p>
            <a:pPr marL="109537" indent="0">
              <a:lnSpc>
                <a:spcPct val="134000"/>
              </a:lnSpc>
              <a:spcBef>
                <a:spcPts val="600"/>
              </a:spcBef>
              <a:spcAft>
                <a:spcPts val="600"/>
              </a:spcAft>
              <a:buNone/>
            </a:pPr>
            <a:r>
              <a:rPr lang="en-US" sz="2400" b="1" dirty="0"/>
              <a:t>An employer may ask:</a:t>
            </a:r>
          </a:p>
          <a:p>
            <a:pPr>
              <a:lnSpc>
                <a:spcPct val="114000"/>
              </a:lnSpc>
              <a:spcBef>
                <a:spcPts val="600"/>
              </a:spcBef>
              <a:spcAft>
                <a:spcPts val="600"/>
              </a:spcAft>
            </a:pPr>
            <a:r>
              <a:rPr lang="en-US" sz="2400" dirty="0"/>
              <a:t>if an employee has been </a:t>
            </a:r>
            <a:r>
              <a:rPr lang="en-US" sz="2400" b="1" dirty="0"/>
              <a:t>drinking</a:t>
            </a:r>
            <a:r>
              <a:rPr lang="en-US" sz="2400" dirty="0"/>
              <a:t>.</a:t>
            </a:r>
            <a:endParaRPr lang="en-US" sz="2400" b="1" dirty="0"/>
          </a:p>
          <a:p>
            <a:pPr>
              <a:lnSpc>
                <a:spcPct val="114000"/>
              </a:lnSpc>
              <a:spcBef>
                <a:spcPts val="600"/>
              </a:spcBef>
              <a:spcAft>
                <a:spcPts val="600"/>
              </a:spcAft>
            </a:pPr>
            <a:r>
              <a:rPr lang="en-US" sz="2400" dirty="0"/>
              <a:t>an employee’s </a:t>
            </a:r>
            <a:r>
              <a:rPr lang="en-US" sz="2400" b="1" dirty="0"/>
              <a:t>current illegal use of drugs</a:t>
            </a:r>
            <a:r>
              <a:rPr lang="en-US" sz="2400" dirty="0"/>
              <a:t>.</a:t>
            </a:r>
            <a:endParaRPr lang="en-US" sz="2400" b="1" dirty="0"/>
          </a:p>
          <a:p>
            <a:pPr>
              <a:lnSpc>
                <a:spcPct val="114000"/>
              </a:lnSpc>
              <a:spcBef>
                <a:spcPts val="600"/>
              </a:spcBef>
              <a:spcAft>
                <a:spcPts val="600"/>
              </a:spcAft>
            </a:pPr>
            <a:r>
              <a:rPr lang="en-US" sz="2400" dirty="0"/>
              <a:t>for the </a:t>
            </a:r>
            <a:r>
              <a:rPr lang="en-US" sz="2400" b="1" dirty="0"/>
              <a:t>name and telephone number of a person to contact in case of a medical emergency</a:t>
            </a:r>
            <a:r>
              <a:rPr lang="en-US" sz="2400" dirty="0"/>
              <a:t>.</a:t>
            </a:r>
          </a:p>
          <a:p>
            <a:pPr>
              <a:lnSpc>
                <a:spcPct val="114000"/>
              </a:lnSpc>
              <a:spcBef>
                <a:spcPts val="600"/>
              </a:spcBef>
              <a:spcAft>
                <a:spcPts val="600"/>
              </a:spcAft>
            </a:pPr>
            <a:endParaRPr lang="en-US" sz="2400" dirty="0"/>
          </a:p>
          <a:p>
            <a:pPr marL="0" indent="0">
              <a:lnSpc>
                <a:spcPct val="114000"/>
              </a:lnSpc>
              <a:spcBef>
                <a:spcPts val="600"/>
              </a:spcBef>
              <a:spcAft>
                <a:spcPts val="600"/>
              </a:spcAft>
              <a:buNone/>
            </a:pPr>
            <a:r>
              <a:rPr lang="es-ES" sz="2400" b="1" dirty="0"/>
              <a:t>Un empleador puede preguntar:</a:t>
            </a:r>
          </a:p>
          <a:p>
            <a:pPr>
              <a:lnSpc>
                <a:spcPct val="114000"/>
              </a:lnSpc>
              <a:spcBef>
                <a:spcPts val="600"/>
              </a:spcBef>
              <a:spcAft>
                <a:spcPts val="600"/>
              </a:spcAft>
            </a:pPr>
            <a:r>
              <a:rPr lang="es-ES" sz="2400" dirty="0"/>
              <a:t>si un empleado ha estado </a:t>
            </a:r>
            <a:r>
              <a:rPr lang="es-ES" sz="2400" b="1" dirty="0"/>
              <a:t>bebiendo</a:t>
            </a:r>
            <a:r>
              <a:rPr lang="es-ES" sz="2400" dirty="0"/>
              <a:t>.</a:t>
            </a:r>
          </a:p>
          <a:p>
            <a:pPr>
              <a:lnSpc>
                <a:spcPct val="114000"/>
              </a:lnSpc>
              <a:spcBef>
                <a:spcPts val="600"/>
              </a:spcBef>
              <a:spcAft>
                <a:spcPts val="600"/>
              </a:spcAft>
            </a:pPr>
            <a:r>
              <a:rPr lang="es-ES" sz="2400" b="1" dirty="0"/>
              <a:t>el uso ilegal actual de drogas </a:t>
            </a:r>
            <a:r>
              <a:rPr lang="es-ES" sz="2400" dirty="0"/>
              <a:t>de un empleado.</a:t>
            </a:r>
          </a:p>
          <a:p>
            <a:pPr>
              <a:lnSpc>
                <a:spcPct val="114000"/>
              </a:lnSpc>
              <a:spcBef>
                <a:spcPts val="600"/>
              </a:spcBef>
              <a:spcAft>
                <a:spcPts val="600"/>
              </a:spcAft>
            </a:pPr>
            <a:r>
              <a:rPr lang="es-ES" sz="2400" dirty="0"/>
              <a:t>para </a:t>
            </a:r>
            <a:r>
              <a:rPr lang="es-ES" sz="2400" b="1" dirty="0"/>
              <a:t>el nombre y número de teléfono de una persona a contactar en caso de una emergencia médica.</a:t>
            </a:r>
            <a:endParaRPr lang="en-US" sz="2400" b="1" dirty="0"/>
          </a:p>
          <a:p>
            <a:pPr marL="0" indent="0">
              <a:buNone/>
            </a:pPr>
            <a:endParaRPr lang="en-US" sz="2200" dirty="0"/>
          </a:p>
        </p:txBody>
      </p:sp>
      <p:sp>
        <p:nvSpPr>
          <p:cNvPr id="4" name="Slide Number Placeholder 3">
            <a:extLst>
              <a:ext uri="{FF2B5EF4-FFF2-40B4-BE49-F238E27FC236}">
                <a16:creationId xmlns:a16="http://schemas.microsoft.com/office/drawing/2014/main" id="{114FEE59-5167-45ED-95DC-6F79D614C091}"/>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30</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442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F52907D-96F1-4CFE-B153-45491C13CA65}"/>
              </a:ext>
            </a:extLst>
          </p:cNvPr>
          <p:cNvSpPr>
            <a:spLocks noGrp="1"/>
          </p:cNvSpPr>
          <p:nvPr>
            <p:ph type="title"/>
          </p:nvPr>
        </p:nvSpPr>
        <p:spPr>
          <a:xfrm>
            <a:off x="838200" y="713312"/>
            <a:ext cx="4038600" cy="5431376"/>
          </a:xfrm>
        </p:spPr>
        <p:txBody>
          <a:bodyPr>
            <a:normAutofit/>
          </a:bodyPr>
          <a:lstStyle/>
          <a:p>
            <a:r>
              <a:rPr lang="en-US" sz="3600" b="1" dirty="0"/>
              <a:t>Stage 3: </a:t>
            </a:r>
            <a:br>
              <a:rPr lang="en-US" sz="3600" b="1" dirty="0"/>
            </a:br>
            <a:r>
              <a:rPr lang="en-US" sz="3600" b="1" dirty="0"/>
              <a:t>On the Job. Questions not Allowed</a:t>
            </a:r>
            <a:br>
              <a:rPr lang="en-US" sz="3600" b="1" dirty="0"/>
            </a:br>
            <a:br>
              <a:rPr lang="en-US" sz="3600" b="1" dirty="0"/>
            </a:br>
            <a:r>
              <a:rPr lang="es-ES" sz="3200" b="1" i="1" dirty="0"/>
              <a:t>Etapa 3: En el Trabajo. Preguntas no permitidas</a:t>
            </a:r>
            <a:endParaRPr lang="en-US" sz="3200" b="1" i="1" dirty="0"/>
          </a:p>
        </p:txBody>
      </p:sp>
      <p:sp>
        <p:nvSpPr>
          <p:cNvPr id="3" name="Content Placeholder 2">
            <a:extLst>
              <a:ext uri="{FF2B5EF4-FFF2-40B4-BE49-F238E27FC236}">
                <a16:creationId xmlns:a16="http://schemas.microsoft.com/office/drawing/2014/main" id="{E828C9A4-E6BA-4474-B8ED-BCCED1FDA634}"/>
              </a:ext>
            </a:extLst>
          </p:cNvPr>
          <p:cNvSpPr>
            <a:spLocks noGrp="1"/>
          </p:cNvSpPr>
          <p:nvPr>
            <p:ph idx="1"/>
          </p:nvPr>
        </p:nvSpPr>
        <p:spPr>
          <a:xfrm>
            <a:off x="5714999" y="713312"/>
            <a:ext cx="5257801" cy="5431376"/>
          </a:xfrm>
        </p:spPr>
        <p:txBody>
          <a:bodyPr anchor="ctr">
            <a:noAutofit/>
          </a:bodyPr>
          <a:lstStyle/>
          <a:p>
            <a:pPr marL="109537" indent="0">
              <a:spcBef>
                <a:spcPts val="600"/>
              </a:spcBef>
              <a:spcAft>
                <a:spcPts val="600"/>
              </a:spcAft>
              <a:buNone/>
            </a:pPr>
            <a:r>
              <a:rPr lang="en-US" sz="1800" b="1" dirty="0"/>
              <a:t>An employer may not ask:</a:t>
            </a:r>
          </a:p>
          <a:p>
            <a:pPr>
              <a:spcBef>
                <a:spcPts val="600"/>
              </a:spcBef>
              <a:spcAft>
                <a:spcPts val="600"/>
              </a:spcAft>
            </a:pPr>
            <a:r>
              <a:rPr lang="en-US" sz="1800" dirty="0"/>
              <a:t>about the </a:t>
            </a:r>
            <a:r>
              <a:rPr lang="en-US" sz="1800" b="1" dirty="0"/>
              <a:t>nature or severity of an employee's disability</a:t>
            </a:r>
            <a:r>
              <a:rPr lang="en-US" sz="1800" dirty="0"/>
              <a:t>;</a:t>
            </a:r>
            <a:endParaRPr lang="en-US" sz="1800" b="1" dirty="0"/>
          </a:p>
          <a:p>
            <a:pPr>
              <a:spcBef>
                <a:spcPts val="600"/>
              </a:spcBef>
              <a:spcAft>
                <a:spcPts val="600"/>
              </a:spcAft>
            </a:pPr>
            <a:r>
              <a:rPr lang="en-US" sz="1800" b="1" dirty="0"/>
              <a:t>another person </a:t>
            </a:r>
            <a:r>
              <a:rPr lang="en-US" sz="1800" dirty="0"/>
              <a:t>about an employee's disability;</a:t>
            </a:r>
          </a:p>
          <a:p>
            <a:pPr>
              <a:spcBef>
                <a:spcPts val="600"/>
              </a:spcBef>
              <a:spcAft>
                <a:spcPts val="600"/>
              </a:spcAft>
            </a:pPr>
            <a:r>
              <a:rPr lang="en-US" sz="1800" dirty="0"/>
              <a:t>about an employee's </a:t>
            </a:r>
            <a:r>
              <a:rPr lang="en-US" sz="1800" b="1" dirty="0"/>
              <a:t>genetic information</a:t>
            </a:r>
            <a:r>
              <a:rPr lang="en-US" sz="1800" dirty="0"/>
              <a:t> [also not allowed under the Genetic Information Nondiscrimination Act (GINA)]</a:t>
            </a:r>
          </a:p>
          <a:p>
            <a:pPr>
              <a:spcBef>
                <a:spcPts val="600"/>
              </a:spcBef>
              <a:spcAft>
                <a:spcPts val="600"/>
              </a:spcAft>
            </a:pPr>
            <a:r>
              <a:rPr lang="en-US" sz="1800" dirty="0"/>
              <a:t>about an employee's </a:t>
            </a:r>
            <a:r>
              <a:rPr lang="en-US" sz="1800" b="1" dirty="0"/>
              <a:t>prior workers' compensation history</a:t>
            </a:r>
            <a:r>
              <a:rPr lang="en-US" sz="1800" dirty="0"/>
              <a:t>;</a:t>
            </a:r>
          </a:p>
          <a:p>
            <a:pPr>
              <a:spcBef>
                <a:spcPts val="600"/>
              </a:spcBef>
              <a:spcAft>
                <a:spcPts val="600"/>
              </a:spcAft>
            </a:pPr>
            <a:endParaRPr lang="en-US" sz="1800" dirty="0"/>
          </a:p>
          <a:p>
            <a:pPr marL="0" indent="0">
              <a:buNone/>
            </a:pPr>
            <a:r>
              <a:rPr lang="es-ES" sz="1800" b="1" dirty="0"/>
              <a:t>Un empleador no puede pedir:</a:t>
            </a:r>
          </a:p>
          <a:p>
            <a:r>
              <a:rPr lang="es-ES" sz="1800" dirty="0"/>
              <a:t>sobre la </a:t>
            </a:r>
            <a:r>
              <a:rPr lang="es-ES" sz="1800" b="1" dirty="0"/>
              <a:t>naturaleza o gravedad de la discapacidad de un empleado</a:t>
            </a:r>
            <a:r>
              <a:rPr lang="es-ES" sz="1800" dirty="0"/>
              <a:t>;</a:t>
            </a:r>
          </a:p>
          <a:p>
            <a:r>
              <a:rPr lang="es-ES" sz="1800" b="1" dirty="0"/>
              <a:t>otra persona </a:t>
            </a:r>
            <a:r>
              <a:rPr lang="es-ES" sz="1800" dirty="0"/>
              <a:t>sobre la discapacidad de un empleado;</a:t>
            </a:r>
          </a:p>
          <a:p>
            <a:r>
              <a:rPr lang="es-ES" sz="1800" dirty="0"/>
              <a:t>sobre la </a:t>
            </a:r>
            <a:r>
              <a:rPr lang="es-ES" sz="1800" b="1" dirty="0"/>
              <a:t>información genética </a:t>
            </a:r>
            <a:r>
              <a:rPr lang="es-ES" sz="1800" dirty="0"/>
              <a:t>de un empleado [tampoco permitido por la Ley de No Discriminación por Información Genética (GINA)]</a:t>
            </a:r>
          </a:p>
          <a:p>
            <a:r>
              <a:rPr lang="es-ES" sz="1800" dirty="0"/>
              <a:t>sobre el </a:t>
            </a:r>
            <a:r>
              <a:rPr lang="es-ES" sz="1800" b="1" dirty="0"/>
              <a:t>historial de compensación laboral anterior de un empleado</a:t>
            </a:r>
            <a:r>
              <a:rPr lang="es-ES" sz="1800" dirty="0"/>
              <a:t>;</a:t>
            </a:r>
            <a:endParaRPr lang="en-US" sz="1800" dirty="0"/>
          </a:p>
        </p:txBody>
      </p:sp>
      <p:sp>
        <p:nvSpPr>
          <p:cNvPr id="4" name="Slide Number Placeholder 3">
            <a:extLst>
              <a:ext uri="{FF2B5EF4-FFF2-40B4-BE49-F238E27FC236}">
                <a16:creationId xmlns:a16="http://schemas.microsoft.com/office/drawing/2014/main" id="{114FEE59-5167-45ED-95DC-6F79D614C091}"/>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31</a:t>
            </a:fld>
            <a:endParaRPr lang="en-US" dirty="0"/>
          </a:p>
        </p:txBody>
      </p:sp>
    </p:spTree>
    <p:extLst>
      <p:ext uri="{BB962C8B-B14F-4D97-AF65-F5344CB8AC3E}">
        <p14:creationId xmlns:p14="http://schemas.microsoft.com/office/powerpoint/2010/main" val="3047571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95C1-8759-4C76-969E-47D324F31BE2}"/>
              </a:ext>
            </a:extLst>
          </p:cNvPr>
          <p:cNvSpPr>
            <a:spLocks noGrp="1"/>
          </p:cNvSpPr>
          <p:nvPr>
            <p:ph type="title"/>
          </p:nvPr>
        </p:nvSpPr>
        <p:spPr>
          <a:xfrm>
            <a:off x="344649" y="373317"/>
            <a:ext cx="4368602" cy="1956841"/>
          </a:xfrm>
        </p:spPr>
        <p:txBody>
          <a:bodyPr vert="horz" lIns="91440" tIns="45720" rIns="91440" bIns="45720" rtlCol="0" anchor="b">
            <a:normAutofit/>
          </a:bodyPr>
          <a:lstStyle/>
          <a:p>
            <a:r>
              <a:rPr lang="en-US" sz="4000" b="1" dirty="0"/>
              <a:t>Scenario 1:</a:t>
            </a:r>
            <a:br>
              <a:rPr lang="en-US" sz="4000" b="1" dirty="0"/>
            </a:br>
            <a:r>
              <a:rPr lang="en-US" sz="4000" b="1" dirty="0"/>
              <a:t>Marianna/ </a:t>
            </a:r>
            <a:r>
              <a:rPr lang="en-US" sz="3600" b="1" i="1" dirty="0" err="1"/>
              <a:t>Escenario</a:t>
            </a:r>
            <a:r>
              <a:rPr lang="en-US" sz="3600" b="1" i="1" dirty="0"/>
              <a:t> 1: Mariana</a:t>
            </a:r>
          </a:p>
        </p:txBody>
      </p:sp>
      <p:sp>
        <p:nvSpPr>
          <p:cNvPr id="3" name="Content Placeholder 2">
            <a:extLst>
              <a:ext uri="{FF2B5EF4-FFF2-40B4-BE49-F238E27FC236}">
                <a16:creationId xmlns:a16="http://schemas.microsoft.com/office/drawing/2014/main" id="{6C65D03C-9007-4F62-AF23-9A279B7259A6}"/>
              </a:ext>
            </a:extLst>
          </p:cNvPr>
          <p:cNvSpPr>
            <a:spLocks noGrp="1"/>
          </p:cNvSpPr>
          <p:nvPr>
            <p:ph sz="half" idx="1"/>
          </p:nvPr>
        </p:nvSpPr>
        <p:spPr>
          <a:xfrm>
            <a:off x="138215" y="2616479"/>
            <a:ext cx="5329728" cy="4508782"/>
          </a:xfrm>
        </p:spPr>
        <p:txBody>
          <a:bodyPr vert="horz" lIns="91440" tIns="45720" rIns="91440" bIns="45720" rtlCol="0">
            <a:normAutofit fontScale="62500" lnSpcReduction="20000"/>
          </a:bodyPr>
          <a:lstStyle/>
          <a:p>
            <a:pPr>
              <a:spcBef>
                <a:spcPts val="300"/>
              </a:spcBef>
              <a:spcAft>
                <a:spcPts val="300"/>
              </a:spcAft>
            </a:pPr>
            <a:r>
              <a:rPr lang="en-US" sz="3200" dirty="0"/>
              <a:t>Marianna has been heroin-free </a:t>
            </a:r>
            <a:br>
              <a:rPr lang="en-US" sz="3200" dirty="0"/>
            </a:br>
            <a:r>
              <a:rPr lang="en-US" sz="3200" dirty="0"/>
              <a:t>for 6  years. </a:t>
            </a:r>
          </a:p>
          <a:p>
            <a:pPr>
              <a:spcBef>
                <a:spcPts val="300"/>
              </a:spcBef>
              <a:spcAft>
                <a:spcPts val="300"/>
              </a:spcAft>
            </a:pPr>
            <a:r>
              <a:rPr lang="en-US" sz="3200" dirty="0"/>
              <a:t>She applies for a job that she is qualified to do. </a:t>
            </a:r>
          </a:p>
          <a:p>
            <a:pPr>
              <a:spcBef>
                <a:spcPts val="300"/>
              </a:spcBef>
              <a:spcAft>
                <a:spcPts val="300"/>
              </a:spcAft>
            </a:pPr>
            <a:r>
              <a:rPr lang="en-US" sz="3200" dirty="0"/>
              <a:t>The employer refuses to hire her because she knows about her past addiction. </a:t>
            </a:r>
          </a:p>
          <a:p>
            <a:pPr marL="0">
              <a:spcBef>
                <a:spcPts val="300"/>
              </a:spcBef>
              <a:spcAft>
                <a:spcPts val="300"/>
              </a:spcAft>
            </a:pPr>
            <a:endParaRPr lang="en-US" sz="3200" dirty="0"/>
          </a:p>
          <a:p>
            <a:pPr marL="0">
              <a:spcBef>
                <a:spcPts val="300"/>
              </a:spcBef>
              <a:spcAft>
                <a:spcPts val="300"/>
              </a:spcAft>
            </a:pPr>
            <a:r>
              <a:rPr lang="en-US" sz="3200" b="1" dirty="0"/>
              <a:t>Is Marianna protected under the ADA?</a:t>
            </a:r>
          </a:p>
          <a:p>
            <a:pPr marL="0">
              <a:spcBef>
                <a:spcPts val="300"/>
              </a:spcBef>
              <a:spcAft>
                <a:spcPts val="300"/>
              </a:spcAft>
            </a:pPr>
            <a:endParaRPr lang="en-US" sz="3200" b="1" dirty="0"/>
          </a:p>
          <a:p>
            <a:pPr>
              <a:spcBef>
                <a:spcPts val="300"/>
              </a:spcBef>
              <a:spcAft>
                <a:spcPts val="300"/>
              </a:spcAft>
            </a:pPr>
            <a:r>
              <a:rPr lang="es-ES" sz="3200" i="1" dirty="0"/>
              <a:t>Marianna ha estado libre de heroína durante 6 años.</a:t>
            </a:r>
          </a:p>
          <a:p>
            <a:pPr>
              <a:spcBef>
                <a:spcPts val="300"/>
              </a:spcBef>
              <a:spcAft>
                <a:spcPts val="300"/>
              </a:spcAft>
            </a:pPr>
            <a:r>
              <a:rPr lang="es-ES" sz="3200" i="1" dirty="0"/>
              <a:t>Ella solicita un trabajo para el que está calificada.</a:t>
            </a:r>
          </a:p>
          <a:p>
            <a:pPr>
              <a:spcBef>
                <a:spcPts val="300"/>
              </a:spcBef>
              <a:spcAft>
                <a:spcPts val="300"/>
              </a:spcAft>
            </a:pPr>
            <a:r>
              <a:rPr lang="es-ES" sz="3200" i="1" dirty="0"/>
              <a:t>El empleador se niega a contratarla porque sabe de su adicción pasada.</a:t>
            </a:r>
          </a:p>
          <a:p>
            <a:pPr marL="0" indent="0">
              <a:spcBef>
                <a:spcPts val="300"/>
              </a:spcBef>
              <a:spcAft>
                <a:spcPts val="300"/>
              </a:spcAft>
              <a:buNone/>
            </a:pPr>
            <a:endParaRPr lang="es-ES" sz="3200" b="1" i="1" dirty="0"/>
          </a:p>
          <a:p>
            <a:pPr marL="0" indent="0">
              <a:spcBef>
                <a:spcPts val="300"/>
              </a:spcBef>
              <a:spcAft>
                <a:spcPts val="300"/>
              </a:spcAft>
              <a:buNone/>
            </a:pPr>
            <a:r>
              <a:rPr lang="es-ES" sz="3200" b="1" i="1" dirty="0"/>
              <a:t>¿Marianna está protegida por la ADA?</a:t>
            </a:r>
            <a:endParaRPr lang="en-US" sz="3200" b="1" i="1" dirty="0"/>
          </a:p>
          <a:p>
            <a:pPr marL="0">
              <a:spcBef>
                <a:spcPts val="300"/>
              </a:spcBef>
              <a:spcAft>
                <a:spcPts val="300"/>
              </a:spcAft>
            </a:pPr>
            <a:endParaRPr lang="en-US" sz="2600" b="1" dirty="0"/>
          </a:p>
          <a:p>
            <a:pPr marL="0" indent="0">
              <a:spcBef>
                <a:spcPts val="300"/>
              </a:spcBef>
              <a:spcAft>
                <a:spcPts val="300"/>
              </a:spcAft>
              <a:buNone/>
            </a:pPr>
            <a:endParaRPr lang="en-US" sz="2600" b="1" dirty="0"/>
          </a:p>
          <a:p>
            <a:endParaRPr lang="en-US" sz="2000" dirty="0"/>
          </a:p>
        </p:txBody>
      </p:sp>
      <p:pic>
        <p:nvPicPr>
          <p:cNvPr id="6" name="Content Placeholder 5" descr="An application for employment&#10;">
            <a:extLst>
              <a:ext uri="{FF2B5EF4-FFF2-40B4-BE49-F238E27FC236}">
                <a16:creationId xmlns:a16="http://schemas.microsoft.com/office/drawing/2014/main" id="{B5FD17F9-1A46-4366-A900-37E120CA4A95}"/>
              </a:ext>
            </a:extLst>
          </p:cNvPr>
          <p:cNvPicPr>
            <a:picLocks noGrp="1" noChangeAspect="1"/>
          </p:cNvPicPr>
          <p:nvPr>
            <p:ph sz="half" idx="2"/>
          </p:nvPr>
        </p:nvPicPr>
        <p:blipFill rotWithShape="1">
          <a:blip r:embed="rId3"/>
          <a:srcRect l="11358" r="2319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5EA366B1-7E44-45C1-A652-187CA382CD4C}"/>
              </a:ext>
            </a:extLst>
          </p:cNvPr>
          <p:cNvSpPr>
            <a:spLocks noGrp="1"/>
          </p:cNvSpPr>
          <p:nvPr>
            <p:ph type="sldNum" sz="quarter" idx="12"/>
          </p:nvPr>
        </p:nvSpPr>
        <p:spPr>
          <a:xfrm>
            <a:off x="10439400" y="6356350"/>
            <a:ext cx="914400" cy="365125"/>
          </a:xfrm>
        </p:spPr>
        <p:txBody>
          <a:bodyPr vert="horz" lIns="91440" tIns="45720" rIns="91440" bIns="45720" rtlCol="0" anchor="ctr">
            <a:normAutofit lnSpcReduction="10000"/>
          </a:bodyPr>
          <a:lstStyle/>
          <a:p>
            <a:pPr>
              <a:spcAft>
                <a:spcPts val="600"/>
              </a:spcAft>
              <a:defRPr/>
            </a:pPr>
            <a:fld id="{0A9DE821-B665-4794-9CCB-185CA8C3080E}" type="slidenum">
              <a:rPr lang="en-US">
                <a:solidFill>
                  <a:srgbClr val="FFFFFF"/>
                </a:solidFill>
                <a:latin typeface="Calibri" panose="020F0502020204030204"/>
              </a:rPr>
              <a:pPr>
                <a:spcAft>
                  <a:spcPts val="600"/>
                </a:spcAft>
                <a:defRPr/>
              </a:pPr>
              <a:t>32</a:t>
            </a:fld>
            <a:endParaRPr lang="en-US" dirty="0">
              <a:solidFill>
                <a:srgbClr val="FFFFFF"/>
              </a:solidFill>
              <a:latin typeface="Calibri" panose="020F0502020204030204"/>
            </a:endParaRP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2043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B6AD-CFAE-4F02-8833-DC0FFB50F208}"/>
              </a:ext>
            </a:extLst>
          </p:cNvPr>
          <p:cNvSpPr>
            <a:spLocks noGrp="1"/>
          </p:cNvSpPr>
          <p:nvPr>
            <p:ph type="title"/>
          </p:nvPr>
        </p:nvSpPr>
        <p:spPr/>
        <p:txBody>
          <a:bodyPr vert="horz" lIns="91440" tIns="45720" rIns="91440" bIns="45720" rtlCol="0" anchor="ctr">
            <a:normAutofit/>
          </a:bodyPr>
          <a:lstStyle/>
          <a:p>
            <a:r>
              <a:rPr lang="en-US" sz="3600" b="1" dirty="0"/>
              <a:t>Scenario 2</a:t>
            </a:r>
            <a:br>
              <a:rPr lang="en-US" sz="3600" b="1" dirty="0"/>
            </a:br>
            <a:r>
              <a:rPr lang="en-US" sz="3600" b="1" dirty="0"/>
              <a:t>Michael</a:t>
            </a:r>
            <a:r>
              <a:rPr lang="en-US" b="1" dirty="0"/>
              <a:t>/ </a:t>
            </a:r>
            <a:r>
              <a:rPr lang="en-US" sz="3200" b="1" i="1" dirty="0" err="1"/>
              <a:t>Escenario</a:t>
            </a:r>
            <a:r>
              <a:rPr lang="en-US" sz="3200" b="1" i="1" dirty="0"/>
              <a:t> 2 Miguel</a:t>
            </a:r>
          </a:p>
        </p:txBody>
      </p:sp>
      <p:pic>
        <p:nvPicPr>
          <p:cNvPr id="11" name="Content Placeholder 10" descr="A red alarm clock. ">
            <a:extLst>
              <a:ext uri="{FF2B5EF4-FFF2-40B4-BE49-F238E27FC236}">
                <a16:creationId xmlns:a16="http://schemas.microsoft.com/office/drawing/2014/main" id="{A8AB089C-654F-B1CD-C810-FDFCC57CEB76}"/>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2281647"/>
            <a:ext cx="5181600" cy="3439293"/>
          </a:xfrm>
        </p:spPr>
      </p:pic>
      <p:pic>
        <p:nvPicPr>
          <p:cNvPr id="3" name="Picture 2">
            <a:extLst>
              <a:ext uri="{FF2B5EF4-FFF2-40B4-BE49-F238E27FC236}">
                <a16:creationId xmlns:a16="http://schemas.microsoft.com/office/drawing/2014/main" id="{011E1F48-B0A9-2844-B563-D928079094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8503" y="2028263"/>
            <a:ext cx="3517900" cy="101600"/>
          </a:xfrm>
          <a:prstGeom prst="rect">
            <a:avLst/>
          </a:prstGeom>
        </p:spPr>
      </p:pic>
      <p:sp>
        <p:nvSpPr>
          <p:cNvPr id="4" name="Content Placeholder 3">
            <a:extLst>
              <a:ext uri="{FF2B5EF4-FFF2-40B4-BE49-F238E27FC236}">
                <a16:creationId xmlns:a16="http://schemas.microsoft.com/office/drawing/2014/main" id="{9E3FB56B-DC51-4068-982B-8067445BA934}"/>
              </a:ext>
            </a:extLst>
          </p:cNvPr>
          <p:cNvSpPr>
            <a:spLocks noGrp="1"/>
          </p:cNvSpPr>
          <p:nvPr>
            <p:ph sz="half" idx="2"/>
          </p:nvPr>
        </p:nvSpPr>
        <p:spPr>
          <a:xfrm>
            <a:off x="6172200" y="466724"/>
            <a:ext cx="6019800" cy="6520671"/>
          </a:xfrm>
        </p:spPr>
        <p:txBody>
          <a:bodyPr vert="horz" lIns="91440" tIns="45720" rIns="91440" bIns="45720" rtlCol="0">
            <a:normAutofit/>
          </a:bodyPr>
          <a:lstStyle/>
          <a:p>
            <a:pPr>
              <a:spcBef>
                <a:spcPts val="300"/>
              </a:spcBef>
              <a:spcAft>
                <a:spcPts val="300"/>
              </a:spcAft>
            </a:pPr>
            <a:r>
              <a:rPr lang="en-US" sz="1600" dirty="0"/>
              <a:t>Michael is often late for work. </a:t>
            </a:r>
          </a:p>
          <a:p>
            <a:pPr>
              <a:spcBef>
                <a:spcPts val="300"/>
              </a:spcBef>
              <a:spcAft>
                <a:spcPts val="300"/>
              </a:spcAft>
            </a:pPr>
            <a:r>
              <a:rPr lang="en-US" sz="1600" dirty="0"/>
              <a:t>His supervisor warns him about his lateness.</a:t>
            </a:r>
          </a:p>
          <a:p>
            <a:pPr>
              <a:spcBef>
                <a:spcPts val="300"/>
              </a:spcBef>
              <a:spcAft>
                <a:spcPts val="300"/>
              </a:spcAft>
            </a:pPr>
            <a:r>
              <a:rPr lang="en-US" sz="1600" dirty="0"/>
              <a:t>The third time Michael is late, his supervisor gives him a written warning, stating that one more late arrival will result in termination. </a:t>
            </a:r>
          </a:p>
          <a:p>
            <a:pPr>
              <a:spcBef>
                <a:spcPts val="300"/>
              </a:spcBef>
              <a:spcAft>
                <a:spcPts val="300"/>
              </a:spcAft>
            </a:pPr>
            <a:r>
              <a:rPr lang="en-US" sz="1600" dirty="0"/>
              <a:t>Michael tells his supervisor that he </a:t>
            </a:r>
            <a:br>
              <a:rPr lang="en-US" sz="1600" dirty="0"/>
            </a:br>
            <a:r>
              <a:rPr lang="en-US" sz="1600" dirty="0"/>
              <a:t>is addicted to alcohol.  </a:t>
            </a:r>
          </a:p>
          <a:p>
            <a:pPr>
              <a:spcBef>
                <a:spcPts val="300"/>
              </a:spcBef>
              <a:spcAft>
                <a:spcPts val="300"/>
              </a:spcAft>
            </a:pPr>
            <a:r>
              <a:rPr lang="en-US" sz="1600" dirty="0"/>
              <a:t>His late arrivals are due to his drinking, </a:t>
            </a:r>
            <a:br>
              <a:rPr lang="en-US" sz="1600" dirty="0"/>
            </a:br>
            <a:r>
              <a:rPr lang="en-US" sz="1600" dirty="0"/>
              <a:t>and he needs immediate time off for </a:t>
            </a:r>
            <a:br>
              <a:rPr lang="en-US" sz="1600" dirty="0"/>
            </a:br>
            <a:r>
              <a:rPr lang="en-US" sz="1600" dirty="0"/>
              <a:t>detox and treatment.</a:t>
            </a:r>
          </a:p>
          <a:p>
            <a:pPr marL="109537">
              <a:spcBef>
                <a:spcPts val="300"/>
              </a:spcBef>
              <a:spcAft>
                <a:spcPts val="300"/>
              </a:spcAft>
            </a:pPr>
            <a:r>
              <a:rPr lang="en-US" sz="1600" b="1" dirty="0"/>
              <a:t>Does Michael have protections under the ADA?</a:t>
            </a:r>
          </a:p>
          <a:p>
            <a:pPr marL="0" indent="0">
              <a:buNone/>
            </a:pPr>
            <a:endParaRPr lang="en-US" sz="1700" dirty="0"/>
          </a:p>
          <a:p>
            <a:r>
              <a:rPr lang="es-ES" sz="1700" i="1" dirty="0"/>
              <a:t>Michael suele llegar tarde al trabajo.</a:t>
            </a:r>
          </a:p>
          <a:p>
            <a:r>
              <a:rPr lang="es-ES" sz="1700" i="1" dirty="0"/>
              <a:t>Su supervisor le advierte sobre su retraso.</a:t>
            </a:r>
          </a:p>
          <a:p>
            <a:r>
              <a:rPr lang="es-ES" sz="1700" i="1" dirty="0"/>
              <a:t>La tercera vez que Michael llega tarde, su supervisor le da una advertencia por escrito, indicando que una llegada más tarde resultará en el despido.</a:t>
            </a:r>
          </a:p>
          <a:p>
            <a:r>
              <a:rPr lang="es-ES" sz="1700" i="1" dirty="0"/>
              <a:t>Michael le dice a su supervisor que es adicto al alcohol.</a:t>
            </a:r>
          </a:p>
          <a:p>
            <a:r>
              <a:rPr lang="es-ES" sz="1700" i="1" dirty="0"/>
              <a:t>Sus llegadas tardías se deben a que bebe y necesita tiempo libre inmediato para desintoxicarse y recibir tratamiento.</a:t>
            </a:r>
          </a:p>
          <a:p>
            <a:r>
              <a:rPr lang="es-ES" sz="1700" b="1" i="1" dirty="0"/>
              <a:t>¿Michael tiene protecciones bajo la ADA?</a:t>
            </a:r>
            <a:endParaRPr lang="en-US" sz="1700" b="1" i="1" dirty="0"/>
          </a:p>
        </p:txBody>
      </p:sp>
      <p:sp>
        <p:nvSpPr>
          <p:cNvPr id="5" name="Slide Number Placeholder 4">
            <a:extLst>
              <a:ext uri="{FF2B5EF4-FFF2-40B4-BE49-F238E27FC236}">
                <a16:creationId xmlns:a16="http://schemas.microsoft.com/office/drawing/2014/main" id="{97A55454-327F-4A07-B70C-60968EBC6067}"/>
              </a:ext>
            </a:extLst>
          </p:cNvPr>
          <p:cNvSpPr>
            <a:spLocks noGrp="1"/>
          </p:cNvSpPr>
          <p:nvPr>
            <p:ph type="sldNum" sz="quarter" idx="12"/>
          </p:nvPr>
        </p:nvSpPr>
        <p:spPr/>
        <p:txBody>
          <a:bodyPr vert="horz" lIns="91440" tIns="45720" rIns="91440" bIns="45720" rtlCol="0" anchor="ctr">
            <a:normAutofit lnSpcReduction="10000"/>
          </a:bodyPr>
          <a:lstStyle/>
          <a:p>
            <a:pPr>
              <a:spcAft>
                <a:spcPts val="600"/>
              </a:spcAft>
              <a:defRPr/>
            </a:pPr>
            <a:fld id="{0A9DE821-B665-4794-9CCB-185CA8C3080E}" type="slidenum">
              <a:rPr lang="en-US" smtClean="0">
                <a:latin typeface="Calibri" panose="020F0502020204030204"/>
              </a:rPr>
              <a:pPr>
                <a:spcAft>
                  <a:spcPts val="600"/>
                </a:spcAft>
                <a:defRPr/>
              </a:pPr>
              <a:t>33</a:t>
            </a:fld>
            <a:endParaRPr lang="en-US" dirty="0">
              <a:latin typeface="Calibri" panose="020F0502020204030204"/>
            </a:endParaRPr>
          </a:p>
        </p:txBody>
      </p:sp>
    </p:spTree>
    <p:extLst>
      <p:ext uri="{BB962C8B-B14F-4D97-AF65-F5344CB8AC3E}">
        <p14:creationId xmlns:p14="http://schemas.microsoft.com/office/powerpoint/2010/main" val="2331388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568A-5182-4004-A518-87C22C651ACE}"/>
              </a:ext>
            </a:extLst>
          </p:cNvPr>
          <p:cNvSpPr>
            <a:spLocks noGrp="1"/>
          </p:cNvSpPr>
          <p:nvPr>
            <p:ph type="title"/>
          </p:nvPr>
        </p:nvSpPr>
        <p:spPr>
          <a:xfrm>
            <a:off x="384898" y="382503"/>
            <a:ext cx="4368602" cy="1956841"/>
          </a:xfrm>
        </p:spPr>
        <p:txBody>
          <a:bodyPr vert="horz" lIns="91440" tIns="45720" rIns="91440" bIns="45720" rtlCol="0" anchor="b">
            <a:normAutofit/>
          </a:bodyPr>
          <a:lstStyle/>
          <a:p>
            <a:r>
              <a:rPr lang="en-US" sz="3600" b="1" dirty="0"/>
              <a:t>Scenario 3:</a:t>
            </a:r>
            <a:br>
              <a:rPr lang="en-US" sz="3600" b="1" dirty="0"/>
            </a:br>
            <a:r>
              <a:rPr lang="en-US" sz="3600" b="1" dirty="0"/>
              <a:t>Julie/ </a:t>
            </a:r>
            <a:r>
              <a:rPr lang="en-US" sz="3600" b="1" i="1" dirty="0" err="1"/>
              <a:t>Escenario</a:t>
            </a:r>
            <a:r>
              <a:rPr lang="en-US" sz="3600" b="1" i="1" dirty="0"/>
              <a:t> 3: Julia</a:t>
            </a:r>
          </a:p>
        </p:txBody>
      </p:sp>
      <p:sp>
        <p:nvSpPr>
          <p:cNvPr id="3" name="Content Placeholder 2">
            <a:extLst>
              <a:ext uri="{FF2B5EF4-FFF2-40B4-BE49-F238E27FC236}">
                <a16:creationId xmlns:a16="http://schemas.microsoft.com/office/drawing/2014/main" id="{06204BAB-95A8-4492-B37B-D2261AFB9193}"/>
              </a:ext>
            </a:extLst>
          </p:cNvPr>
          <p:cNvSpPr>
            <a:spLocks noGrp="1"/>
          </p:cNvSpPr>
          <p:nvPr>
            <p:ph sz="half" idx="1"/>
          </p:nvPr>
        </p:nvSpPr>
        <p:spPr>
          <a:xfrm>
            <a:off x="0" y="2586994"/>
            <a:ext cx="6238695" cy="4533316"/>
          </a:xfrm>
        </p:spPr>
        <p:txBody>
          <a:bodyPr vert="horz" lIns="91440" tIns="45720" rIns="91440" bIns="45720" rtlCol="0">
            <a:normAutofit/>
          </a:bodyPr>
          <a:lstStyle/>
          <a:p>
            <a:r>
              <a:rPr lang="en-US" sz="1200" dirty="0"/>
              <a:t>Julie has been in recovery for 5 years from addiction to Oxycontin. </a:t>
            </a:r>
          </a:p>
          <a:p>
            <a:r>
              <a:rPr lang="en-US" sz="1200" dirty="0"/>
              <a:t>She is under medical treatment for </a:t>
            </a:r>
            <a:br>
              <a:rPr lang="en-US" sz="1200" dirty="0"/>
            </a:br>
            <a:r>
              <a:rPr lang="en-US" sz="1200" dirty="0"/>
              <a:t>opioid use disorder.</a:t>
            </a:r>
          </a:p>
          <a:p>
            <a:r>
              <a:rPr lang="en-US" sz="1200" dirty="0"/>
              <a:t>She works in the office at a day care center. </a:t>
            </a:r>
          </a:p>
          <a:p>
            <a:r>
              <a:rPr lang="en-US" sz="1200" dirty="0"/>
              <a:t>Her boss learns about her former addiction.</a:t>
            </a:r>
          </a:p>
          <a:p>
            <a:r>
              <a:rPr lang="en-US" sz="1200" dirty="0"/>
              <a:t>She tells her to “get off” methadone </a:t>
            </a:r>
            <a:br>
              <a:rPr lang="en-US" sz="1200" dirty="0"/>
            </a:br>
            <a:r>
              <a:rPr lang="en-US" sz="1200" dirty="0"/>
              <a:t>or you will be fired. </a:t>
            </a:r>
          </a:p>
          <a:p>
            <a:pPr marL="109537"/>
            <a:r>
              <a:rPr lang="en-US" sz="1200" b="1" dirty="0"/>
              <a:t>Does Julie have protections under the ADA?</a:t>
            </a:r>
          </a:p>
          <a:p>
            <a:endParaRPr lang="en-US" sz="1500" dirty="0"/>
          </a:p>
          <a:p>
            <a:r>
              <a:rPr lang="es-ES" sz="1500" dirty="0"/>
              <a:t>Julie ha estado en recuperación durante 5 años de la adicción a </a:t>
            </a:r>
            <a:r>
              <a:rPr lang="es-ES" sz="1500" dirty="0" err="1"/>
              <a:t>Oxycontin</a:t>
            </a:r>
            <a:r>
              <a:rPr lang="es-ES" sz="1500" dirty="0"/>
              <a:t>.</a:t>
            </a:r>
          </a:p>
          <a:p>
            <a:r>
              <a:rPr lang="es-ES" sz="1500" dirty="0"/>
              <a:t>Ella está bajo tratamiento médico por un trastorno por uso de opioides.</a:t>
            </a:r>
          </a:p>
          <a:p>
            <a:r>
              <a:rPr lang="es-ES" sz="1500" dirty="0"/>
              <a:t>Trabaja en la oficina de una guardería.</a:t>
            </a:r>
          </a:p>
          <a:p>
            <a:r>
              <a:rPr lang="es-ES" sz="1500" dirty="0"/>
              <a:t>Su jefe se entera de su antigua adicción.</a:t>
            </a:r>
          </a:p>
          <a:p>
            <a:r>
              <a:rPr lang="es-ES" sz="1500" dirty="0"/>
              <a:t>Ella le dice que "deje" la metadona o lo despedirán.</a:t>
            </a:r>
          </a:p>
          <a:p>
            <a:r>
              <a:rPr lang="es-ES" sz="1500" b="1" dirty="0"/>
              <a:t>¿Julie tiene protecciones bajo la ADA?</a:t>
            </a:r>
            <a:endParaRPr lang="en-US" sz="1500" b="1" dirty="0"/>
          </a:p>
        </p:txBody>
      </p:sp>
      <p:pic>
        <p:nvPicPr>
          <p:cNvPr id="6" name="Content Placeholder 5" descr="Daycare sign&#10;">
            <a:extLst>
              <a:ext uri="{FF2B5EF4-FFF2-40B4-BE49-F238E27FC236}">
                <a16:creationId xmlns:a16="http://schemas.microsoft.com/office/drawing/2014/main" id="{5F08A9B7-6A97-47AE-9818-788C98B34122}"/>
              </a:ext>
            </a:extLst>
          </p:cNvPr>
          <p:cNvPicPr>
            <a:picLocks noGrp="1" noChangeAspect="1"/>
          </p:cNvPicPr>
          <p:nvPr>
            <p:ph sz="half" idx="2"/>
          </p:nvPr>
        </p:nvPicPr>
        <p:blipFill rotWithShape="1">
          <a:blip r:embed="rId3"/>
          <a:srcRect l="19845" r="25491" b="1"/>
          <a:stretch/>
        </p:blipFill>
        <p:spPr>
          <a:xfrm>
            <a:off x="5877386" y="56781"/>
            <a:ext cx="623869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4D241600-BE78-4BAC-BC48-E00012F1F7FC}"/>
              </a:ext>
            </a:extLst>
          </p:cNvPr>
          <p:cNvSpPr>
            <a:spLocks noGrp="1"/>
          </p:cNvSpPr>
          <p:nvPr>
            <p:ph type="sldNum" sz="quarter" idx="12"/>
          </p:nvPr>
        </p:nvSpPr>
        <p:spPr>
          <a:xfrm>
            <a:off x="10439400" y="6356350"/>
            <a:ext cx="914400" cy="365125"/>
          </a:xfrm>
        </p:spPr>
        <p:txBody>
          <a:bodyPr vert="horz" lIns="91440" tIns="45720" rIns="91440" bIns="45720" rtlCol="0" anchor="ctr">
            <a:normAutofit lnSpcReduction="10000"/>
          </a:bodyPr>
          <a:lstStyle/>
          <a:p>
            <a:pPr>
              <a:spcAft>
                <a:spcPts val="600"/>
              </a:spcAft>
              <a:defRPr/>
            </a:pPr>
            <a:fld id="{0A9DE821-B665-4794-9CCB-185CA8C3080E}" type="slidenum">
              <a:rPr lang="en-US">
                <a:solidFill>
                  <a:srgbClr val="FFFFFF"/>
                </a:solidFill>
                <a:latin typeface="Calibri" panose="020F0502020204030204"/>
              </a:rPr>
              <a:pPr>
                <a:spcAft>
                  <a:spcPts val="600"/>
                </a:spcAft>
                <a:defRPr/>
              </a:pPr>
              <a:t>34</a:t>
            </a:fld>
            <a:endParaRPr lang="en-US" dirty="0">
              <a:solidFill>
                <a:srgbClr val="FFFFFF"/>
              </a:solidFill>
              <a:latin typeface="Calibri" panose="020F0502020204030204"/>
            </a:endParaRP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0223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1143-E6BF-43F1-8248-FBDA4D365C8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b="1" dirty="0"/>
              <a:t>Scenario 3: Julie (a new twist)/ </a:t>
            </a:r>
            <a:r>
              <a:rPr lang="en-US" sz="3600" b="1" i="1" dirty="0" err="1"/>
              <a:t>Escenario</a:t>
            </a:r>
            <a:r>
              <a:rPr lang="en-US" sz="3600" b="1" i="1" dirty="0"/>
              <a:t> 3: Julie (un nuevo </a:t>
            </a:r>
            <a:r>
              <a:rPr lang="en-US" sz="3600" b="1" i="1" dirty="0" err="1"/>
              <a:t>giro</a:t>
            </a:r>
            <a:r>
              <a:rPr lang="en-US" sz="3600" b="1" i="1" dirty="0"/>
              <a:t>)</a:t>
            </a:r>
          </a:p>
        </p:txBody>
      </p:sp>
      <p:sp>
        <p:nvSpPr>
          <p:cNvPr id="4" name="Content Placeholder 3">
            <a:extLst>
              <a:ext uri="{FF2B5EF4-FFF2-40B4-BE49-F238E27FC236}">
                <a16:creationId xmlns:a16="http://schemas.microsoft.com/office/drawing/2014/main" id="{DE26BD2B-E3F8-4308-B0A8-00CCCA2CDE60}"/>
              </a:ext>
            </a:extLst>
          </p:cNvPr>
          <p:cNvSpPr>
            <a:spLocks noGrp="1"/>
          </p:cNvSpPr>
          <p:nvPr>
            <p:ph idx="1"/>
          </p:nvPr>
        </p:nvSpPr>
        <p:spPr>
          <a:xfrm>
            <a:off x="838200" y="1929384"/>
            <a:ext cx="10515600" cy="4251960"/>
          </a:xfrm>
        </p:spPr>
        <p:txBody>
          <a:bodyPr vert="horz" lIns="91440" tIns="45720" rIns="91440" bIns="45720" rtlCol="0">
            <a:normAutofit fontScale="92500"/>
          </a:bodyPr>
          <a:lstStyle/>
          <a:p>
            <a:r>
              <a:rPr lang="en-US" sz="3200" dirty="0"/>
              <a:t>What if Julie’s employer found out that she recently used cocaine while in medical assisted treatment (MAT)? </a:t>
            </a:r>
          </a:p>
          <a:p>
            <a:pPr marL="0"/>
            <a:endParaRPr lang="en-US" sz="3200" dirty="0"/>
          </a:p>
          <a:p>
            <a:r>
              <a:rPr lang="en-US" sz="3200" b="1" dirty="0"/>
              <a:t>Would Julie have rights under the ADA?</a:t>
            </a:r>
          </a:p>
          <a:p>
            <a:pPr marL="0" indent="0">
              <a:buNone/>
            </a:pPr>
            <a:endParaRPr lang="en-US" sz="2200" dirty="0"/>
          </a:p>
          <a:p>
            <a:r>
              <a:rPr lang="es-ES" sz="2400" i="1" dirty="0"/>
              <a:t>¿Qué sucede si el empleador de Julie descubre que recientemente consumió cocaína mientras estaba en tratamiento médico asistido (MAT, por sus siglas en inglés)?</a:t>
            </a:r>
          </a:p>
          <a:p>
            <a:pPr marL="0" indent="0">
              <a:buNone/>
            </a:pPr>
            <a:endParaRPr lang="es-ES" sz="2200" i="1" dirty="0"/>
          </a:p>
          <a:p>
            <a:pPr marL="0" indent="0">
              <a:buNone/>
            </a:pPr>
            <a:r>
              <a:rPr lang="es-ES" sz="3600" b="1" i="1" dirty="0"/>
              <a:t>¿Julie tendría derechos bajo la ADA?</a:t>
            </a:r>
            <a:endParaRPr lang="en-US" sz="3600" b="1" i="1" dirty="0"/>
          </a:p>
        </p:txBody>
      </p:sp>
      <p:sp>
        <p:nvSpPr>
          <p:cNvPr id="5" name="Slide Number Placeholder 4">
            <a:extLst>
              <a:ext uri="{FF2B5EF4-FFF2-40B4-BE49-F238E27FC236}">
                <a16:creationId xmlns:a16="http://schemas.microsoft.com/office/drawing/2014/main" id="{B9147192-7ECE-4B73-860C-36F86606B32C}"/>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lnSpc>
                <a:spcPct val="90000"/>
              </a:lnSpc>
              <a:spcAft>
                <a:spcPts val="600"/>
              </a:spcAft>
              <a:defRPr/>
            </a:pPr>
            <a:fld id="{0A9DE821-B665-4794-9CCB-185CA8C3080E}" type="slidenum">
              <a:rPr lang="en-US">
                <a:latin typeface="Calibri" panose="020F0502020204030204"/>
              </a:rPr>
              <a:pPr>
                <a:lnSpc>
                  <a:spcPct val="90000"/>
                </a:lnSpc>
                <a:spcAft>
                  <a:spcPts val="600"/>
                </a:spcAft>
                <a:defRPr/>
              </a:pPr>
              <a:t>35</a:t>
            </a:fld>
            <a:endParaRPr lang="en-US" dirty="0">
              <a:latin typeface="Calibri" panose="020F0502020204030204"/>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5760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C40D-8D0A-4584-A854-BADC14AC3279}"/>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4000" b="1" dirty="0"/>
              <a:t>Scenario 3</a:t>
            </a:r>
            <a:br>
              <a:rPr lang="en-US" sz="4000" b="1" dirty="0"/>
            </a:br>
            <a:r>
              <a:rPr lang="en-US" sz="4000" b="1" dirty="0"/>
              <a:t>Julie </a:t>
            </a:r>
            <a:br>
              <a:rPr lang="en-US" sz="4000" b="1" dirty="0"/>
            </a:br>
            <a:r>
              <a:rPr lang="en-US" sz="4000" b="1" dirty="0"/>
              <a:t>(another twist)</a:t>
            </a:r>
            <a:br>
              <a:rPr lang="en-US" sz="4000" b="1" dirty="0"/>
            </a:br>
            <a:br>
              <a:rPr lang="en-US" sz="4000" b="1" dirty="0"/>
            </a:br>
            <a:r>
              <a:rPr lang="en-US" sz="4000" b="1" dirty="0" err="1"/>
              <a:t>Escenario</a:t>
            </a:r>
            <a:r>
              <a:rPr lang="en-US" sz="4000" b="1" dirty="0"/>
              <a:t> 3 Julie (</a:t>
            </a:r>
            <a:r>
              <a:rPr lang="en-US" sz="4000" b="1" dirty="0" err="1"/>
              <a:t>otro</a:t>
            </a:r>
            <a:r>
              <a:rPr lang="en-US" sz="4000" b="1" dirty="0"/>
              <a:t> </a:t>
            </a:r>
            <a:r>
              <a:rPr lang="en-US" sz="4000" b="1" dirty="0" err="1"/>
              <a:t>giro</a:t>
            </a:r>
            <a:r>
              <a:rPr lang="en-US" sz="4000" b="1" dirty="0"/>
              <a:t>)</a:t>
            </a:r>
          </a:p>
        </p:txBody>
      </p:sp>
      <p:sp>
        <p:nvSpPr>
          <p:cNvPr id="3" name="Content Placeholder 2">
            <a:extLst>
              <a:ext uri="{FF2B5EF4-FFF2-40B4-BE49-F238E27FC236}">
                <a16:creationId xmlns:a16="http://schemas.microsoft.com/office/drawing/2014/main" id="{A3401F75-7754-4BB4-9C82-925F862B706E}"/>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3200" dirty="0"/>
              <a:t>What if Julie’s employer found out that she recently used marijuana while in MAT? </a:t>
            </a:r>
          </a:p>
          <a:p>
            <a:r>
              <a:rPr lang="en-US" sz="3200" b="1" dirty="0"/>
              <a:t>Would Julie have protections under the ADA?</a:t>
            </a:r>
          </a:p>
          <a:p>
            <a:pPr marL="0" indent="0">
              <a:buNone/>
            </a:pPr>
            <a:endParaRPr lang="en-US" sz="2200" dirty="0"/>
          </a:p>
          <a:p>
            <a:r>
              <a:rPr lang="es-ES" sz="2200" dirty="0"/>
              <a:t>¿Qué pasa si el empleador de Julie descubre que recientemente consumió marihuana mientras estaba en MAT?</a:t>
            </a:r>
          </a:p>
          <a:p>
            <a:r>
              <a:rPr lang="es-ES" sz="3200" b="1" dirty="0"/>
              <a:t>¿Julie tendría protecciones bajo la ADA?</a:t>
            </a:r>
            <a:endParaRPr lang="en-US" sz="3200" b="1" dirty="0"/>
          </a:p>
        </p:txBody>
      </p:sp>
      <p:sp>
        <p:nvSpPr>
          <p:cNvPr id="5" name="Slide Number Placeholder 4">
            <a:extLst>
              <a:ext uri="{FF2B5EF4-FFF2-40B4-BE49-F238E27FC236}">
                <a16:creationId xmlns:a16="http://schemas.microsoft.com/office/drawing/2014/main" id="{1544E32A-D603-482B-9294-62765DEC77CB}"/>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lnSpc>
                <a:spcPct val="90000"/>
              </a:lnSpc>
              <a:spcAft>
                <a:spcPts val="600"/>
              </a:spcAft>
              <a:defRPr/>
            </a:pPr>
            <a:fld id="{0A9DE821-B665-4794-9CCB-185CA8C3080E}" type="slidenum">
              <a:rPr lang="en-US">
                <a:latin typeface="Calibri" panose="020F0502020204030204"/>
              </a:rPr>
              <a:pPr>
                <a:lnSpc>
                  <a:spcPct val="90000"/>
                </a:lnSpc>
                <a:spcAft>
                  <a:spcPts val="600"/>
                </a:spcAft>
                <a:defRPr/>
              </a:pPr>
              <a:t>36</a:t>
            </a:fld>
            <a:endParaRPr lang="en-US" dirty="0">
              <a:latin typeface="Calibri" panose="020F0502020204030204"/>
            </a:endParaRP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0257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99BF-8B35-4EBB-8E44-C121402088BA}"/>
              </a:ext>
            </a:extLst>
          </p:cNvPr>
          <p:cNvSpPr>
            <a:spLocks noGrp="1"/>
          </p:cNvSpPr>
          <p:nvPr>
            <p:ph type="title"/>
          </p:nvPr>
        </p:nvSpPr>
        <p:spPr>
          <a:xfrm>
            <a:off x="643278" y="872972"/>
            <a:ext cx="4011018" cy="1719072"/>
          </a:xfrm>
        </p:spPr>
        <p:txBody>
          <a:bodyPr vert="horz" lIns="91440" tIns="45720" rIns="91440" bIns="45720" rtlCol="0" anchor="b">
            <a:noAutofit/>
          </a:bodyPr>
          <a:lstStyle/>
          <a:p>
            <a:r>
              <a:rPr lang="en-US" sz="3600" b="1" kern="1200" dirty="0">
                <a:solidFill>
                  <a:schemeClr val="tx1"/>
                </a:solidFill>
                <a:latin typeface="+mj-lt"/>
                <a:ea typeface="+mj-ea"/>
                <a:cs typeface="+mj-cs"/>
              </a:rPr>
              <a:t>Medical Marijuana and State Law/</a:t>
            </a:r>
            <a:r>
              <a:rPr lang="es-ES" sz="3200" b="1" i="1" dirty="0"/>
              <a:t>Marihuana Medicinal y Ley Estatal</a:t>
            </a:r>
            <a:endParaRPr lang="en-US" sz="3200" b="1" i="1"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91837449-BECA-4072-9CDA-03FD2CD4C0C7}"/>
              </a:ext>
            </a:extLst>
          </p:cNvPr>
          <p:cNvSpPr>
            <a:spLocks noGrp="1"/>
          </p:cNvSpPr>
          <p:nvPr>
            <p:ph sz="half" idx="1"/>
          </p:nvPr>
        </p:nvSpPr>
        <p:spPr>
          <a:xfrm>
            <a:off x="96983" y="2669531"/>
            <a:ext cx="4113510" cy="4051943"/>
          </a:xfrm>
        </p:spPr>
        <p:txBody>
          <a:bodyPr vert="horz" lIns="91440" tIns="45720" rIns="91440" bIns="45720" rtlCol="0" anchor="t">
            <a:noAutofit/>
          </a:bodyPr>
          <a:lstStyle/>
          <a:p>
            <a:pPr>
              <a:spcBef>
                <a:spcPts val="300"/>
              </a:spcBef>
              <a:spcAft>
                <a:spcPts val="300"/>
              </a:spcAft>
            </a:pPr>
            <a:r>
              <a:rPr lang="en-US" sz="1600" dirty="0"/>
              <a:t>If medical marijuana is legal under state law, employers may need to consider reasonable accommodations for off-site use of medical marijuana under state law.</a:t>
            </a:r>
          </a:p>
          <a:p>
            <a:pPr marL="109537">
              <a:spcBef>
                <a:spcPts val="300"/>
              </a:spcBef>
              <a:spcAft>
                <a:spcPts val="300"/>
              </a:spcAft>
            </a:pPr>
            <a:r>
              <a:rPr lang="en-US" sz="1600" b="1" dirty="0"/>
              <a:t>**</a:t>
            </a:r>
            <a:r>
              <a:rPr lang="en-US" sz="1600" dirty="0"/>
              <a:t>However, an employee who is high in the workplace has </a:t>
            </a:r>
            <a:r>
              <a:rPr lang="en-US" sz="1600" b="1" i="1" dirty="0">
                <a:highlight>
                  <a:srgbClr val="FFFF00"/>
                </a:highlight>
              </a:rPr>
              <a:t>NO</a:t>
            </a:r>
            <a:r>
              <a:rPr lang="en-US" sz="1600" dirty="0">
                <a:highlight>
                  <a:srgbClr val="FFFF00"/>
                </a:highlight>
              </a:rPr>
              <a:t> protections</a:t>
            </a:r>
            <a:r>
              <a:rPr lang="en-US" sz="1600" dirty="0"/>
              <a:t> under federal or state law.</a:t>
            </a:r>
            <a:r>
              <a:rPr lang="en-US" sz="1600" b="1" dirty="0"/>
              <a:t>**</a:t>
            </a:r>
            <a:endParaRPr lang="en-US" sz="1600" dirty="0"/>
          </a:p>
          <a:p>
            <a:endParaRPr lang="en-US" sz="1600" dirty="0"/>
          </a:p>
          <a:p>
            <a:r>
              <a:rPr lang="es-ES" sz="1600" dirty="0"/>
              <a:t>Si la marihuana medicinal es legal según la ley estatal, es posible que los empleadores deban considerar adaptaciones razonables para el uso de marihuana medicinal fuera del sitio según la ley estatal.</a:t>
            </a:r>
          </a:p>
          <a:p>
            <a:r>
              <a:rPr lang="es-ES" sz="1600" dirty="0"/>
              <a:t>**Sin embargo, un empleado que está drogado en el lugar de trabajo NO tiene protección bajo la ley federal o estatal.**</a:t>
            </a:r>
            <a:endParaRPr lang="en-US" sz="1600" dirty="0"/>
          </a:p>
        </p:txBody>
      </p:sp>
      <p:pic>
        <p:nvPicPr>
          <p:cNvPr id="6" name="Content Placeholder 5" descr="Medical cannabis ID card">
            <a:extLst>
              <a:ext uri="{FF2B5EF4-FFF2-40B4-BE49-F238E27FC236}">
                <a16:creationId xmlns:a16="http://schemas.microsoft.com/office/drawing/2014/main" id="{39F5CEA4-3110-405B-B583-B5AE33C445A8}"/>
              </a:ext>
            </a:extLst>
          </p:cNvPr>
          <p:cNvPicPr>
            <a:picLocks noGrp="1" noChangeAspect="1"/>
          </p:cNvPicPr>
          <p:nvPr>
            <p:ph sz="half" idx="2"/>
          </p:nvPr>
        </p:nvPicPr>
        <p:blipFill rotWithShape="1">
          <a:blip r:embed="rId3"/>
          <a:srcRect l="1247" r="3339" b="-1"/>
          <a:stretch/>
        </p:blipFill>
        <p:spPr>
          <a:xfrm>
            <a:off x="4654296" y="1403028"/>
            <a:ext cx="6903720" cy="4051943"/>
          </a:xfrm>
          <a:prstGeom prst="rect">
            <a:avLst/>
          </a:prstGeom>
        </p:spPr>
      </p:pic>
      <p:sp>
        <p:nvSpPr>
          <p:cNvPr id="5" name="Slide Number Placeholder 4">
            <a:extLst>
              <a:ext uri="{FF2B5EF4-FFF2-40B4-BE49-F238E27FC236}">
                <a16:creationId xmlns:a16="http://schemas.microsoft.com/office/drawing/2014/main" id="{6E313E61-477D-4B7F-99FA-1D8FAD6EA0B7}"/>
              </a:ext>
            </a:extLst>
          </p:cNvPr>
          <p:cNvSpPr>
            <a:spLocks noGrp="1"/>
          </p:cNvSpPr>
          <p:nvPr>
            <p:ph type="sldNum" sz="quarter" idx="12"/>
          </p:nvPr>
        </p:nvSpPr>
        <p:spPr>
          <a:xfrm>
            <a:off x="8610600" y="6356350"/>
            <a:ext cx="2743200" cy="365125"/>
          </a:xfrm>
        </p:spPr>
        <p:txBody>
          <a:bodyPr vert="horz" lIns="91440" tIns="45720" rIns="91440" bIns="45720" rtlCol="0" anchor="ctr">
            <a:normAutofit lnSpcReduction="10000"/>
          </a:bodyPr>
          <a:lstStyle/>
          <a:p>
            <a:pPr>
              <a:spcAft>
                <a:spcPts val="600"/>
              </a:spcAft>
              <a:defRPr/>
            </a:pPr>
            <a:fld id="{0A9DE821-B665-4794-9CCB-185CA8C3080E}" type="slidenum">
              <a:rPr lang="en-US" smtClean="0"/>
              <a:pPr>
                <a:spcAft>
                  <a:spcPts val="600"/>
                </a:spcAft>
                <a:defRPr/>
              </a:pPr>
              <a:t>37</a:t>
            </a:fld>
            <a:endParaRPr lang="en-US" dirty="0"/>
          </a:p>
        </p:txBody>
      </p:sp>
      <p:sp>
        <p:nvSpPr>
          <p:cNvPr id="2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9125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45A1-711C-4AD3-A17C-E834ABC3E37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b="1" kern="1200" dirty="0">
                <a:solidFill>
                  <a:schemeClr val="tx1"/>
                </a:solidFill>
                <a:latin typeface="+mj-lt"/>
                <a:ea typeface="+mj-ea"/>
                <a:cs typeface="+mj-cs"/>
              </a:rPr>
              <a:t>Scenario 4</a:t>
            </a:r>
            <a:br>
              <a:rPr lang="en-US" b="1" kern="1200" dirty="0">
                <a:solidFill>
                  <a:schemeClr val="tx1"/>
                </a:solidFill>
                <a:latin typeface="+mj-lt"/>
                <a:ea typeface="+mj-ea"/>
                <a:cs typeface="+mj-cs"/>
              </a:rPr>
            </a:br>
            <a:r>
              <a:rPr lang="en-US" b="1" dirty="0"/>
              <a:t>Juan/ </a:t>
            </a:r>
            <a:r>
              <a:rPr lang="en-US" sz="3600" b="1" i="1" dirty="0" err="1"/>
              <a:t>Escenario</a:t>
            </a:r>
            <a:r>
              <a:rPr lang="en-US" sz="3600" b="1" i="1" dirty="0"/>
              <a:t> 4 Juan</a:t>
            </a:r>
            <a:endParaRPr lang="en-US" sz="3600" b="1" i="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2F268AD3-0FD1-47D9-B034-C654EF8808CB}"/>
              </a:ext>
            </a:extLst>
          </p:cNvPr>
          <p:cNvSpPr>
            <a:spLocks noGrp="1"/>
          </p:cNvSpPr>
          <p:nvPr>
            <p:ph sz="half" idx="2"/>
          </p:nvPr>
        </p:nvSpPr>
        <p:spPr>
          <a:xfrm>
            <a:off x="630935" y="2660904"/>
            <a:ext cx="6046955" cy="4042282"/>
          </a:xfrm>
        </p:spPr>
        <p:txBody>
          <a:bodyPr vert="horz" lIns="91440" tIns="45720" rIns="91440" bIns="45720" rtlCol="0" anchor="t">
            <a:normAutofit lnSpcReduction="10000"/>
          </a:bodyPr>
          <a:lstStyle/>
          <a:p>
            <a:pPr marL="109537"/>
            <a:r>
              <a:rPr lang="en-US" sz="2400" dirty="0"/>
              <a:t>Juan became addicted to Percocet while taking the medication in a prescribed manner and in prescribed amounts.</a:t>
            </a:r>
          </a:p>
          <a:p>
            <a:pPr marL="109537"/>
            <a:endParaRPr lang="en-US" sz="2400" dirty="0"/>
          </a:p>
          <a:p>
            <a:pPr marL="127000" lvl="1"/>
            <a:r>
              <a:rPr lang="en-US" altLang="en-US" b="1" dirty="0"/>
              <a:t>Is Juan protected under the ADA?</a:t>
            </a:r>
          </a:p>
          <a:p>
            <a:pPr marL="127000" lvl="1"/>
            <a:endParaRPr lang="en-US" altLang="en-US" i="1" dirty="0"/>
          </a:p>
          <a:p>
            <a:pPr marL="127000" lvl="1"/>
            <a:r>
              <a:rPr lang="es-ES" altLang="en-US" i="1" dirty="0"/>
              <a:t>Juan se volvió adicto a Percocet mientras tomaba el medicamento de la manera recetada y en las cantidades recetadas.</a:t>
            </a:r>
          </a:p>
          <a:p>
            <a:pPr marL="127000" lvl="1"/>
            <a:endParaRPr lang="es-ES" altLang="en-US" b="1" i="1" dirty="0"/>
          </a:p>
          <a:p>
            <a:pPr marL="127000" lvl="1"/>
            <a:r>
              <a:rPr lang="es-ES" altLang="en-US" b="1" i="1" dirty="0"/>
              <a:t>¿Juan está protegido por la ADA?</a:t>
            </a:r>
            <a:endParaRPr lang="en-US" altLang="en-US" b="1" i="1" dirty="0"/>
          </a:p>
          <a:p>
            <a:endParaRPr lang="en-US" sz="2200" dirty="0"/>
          </a:p>
        </p:txBody>
      </p:sp>
      <p:pic>
        <p:nvPicPr>
          <p:cNvPr id="6" name="Content Placeholder 5" descr="Pill bottle">
            <a:extLst>
              <a:ext uri="{FF2B5EF4-FFF2-40B4-BE49-F238E27FC236}">
                <a16:creationId xmlns:a16="http://schemas.microsoft.com/office/drawing/2014/main" id="{7DF44285-394C-4F02-8ECF-754184395350}"/>
              </a:ext>
            </a:extLst>
          </p:cNvPr>
          <p:cNvPicPr>
            <a:picLocks noGrp="1" noChangeAspect="1"/>
          </p:cNvPicPr>
          <p:nvPr>
            <p:ph sz="half" idx="1"/>
          </p:nvPr>
        </p:nvPicPr>
        <p:blipFill>
          <a:blip r:embed="rId3"/>
          <a:stretch>
            <a:fillRect/>
          </a:stretch>
        </p:blipFill>
        <p:spPr>
          <a:xfrm>
            <a:off x="6952983" y="640080"/>
            <a:ext cx="3751097" cy="5577840"/>
          </a:xfrm>
          <a:prstGeom prst="rect">
            <a:avLst/>
          </a:prstGeom>
        </p:spPr>
      </p:pic>
      <p:sp>
        <p:nvSpPr>
          <p:cNvPr id="5" name="Slide Number Placeholder 4">
            <a:extLst>
              <a:ext uri="{FF2B5EF4-FFF2-40B4-BE49-F238E27FC236}">
                <a16:creationId xmlns:a16="http://schemas.microsoft.com/office/drawing/2014/main" id="{E4EFF70D-95E1-4E59-A77F-807955C77744}"/>
              </a:ext>
            </a:extLst>
          </p:cNvPr>
          <p:cNvSpPr>
            <a:spLocks noGrp="1"/>
          </p:cNvSpPr>
          <p:nvPr>
            <p:ph type="sldNum" sz="quarter" idx="12"/>
          </p:nvPr>
        </p:nvSpPr>
        <p:spPr>
          <a:xfrm>
            <a:off x="8610600" y="6356350"/>
            <a:ext cx="2743200" cy="365125"/>
          </a:xfrm>
        </p:spPr>
        <p:txBody>
          <a:bodyPr vert="horz" lIns="91440" tIns="45720" rIns="91440" bIns="45720" rtlCol="0" anchor="ctr">
            <a:normAutofit lnSpcReduction="10000"/>
          </a:bodyPr>
          <a:lstStyle/>
          <a:p>
            <a:pPr>
              <a:spcAft>
                <a:spcPts val="600"/>
              </a:spcAft>
            </a:pPr>
            <a:fld id="{0A9DE821-B665-4794-9CCB-185CA8C3080E}" type="slidenum">
              <a:rPr lang="en-US" smtClean="0"/>
              <a:pPr>
                <a:spcAft>
                  <a:spcPts val="600"/>
                </a:spcAft>
              </a:pPr>
              <a:t>38</a:t>
            </a:fld>
            <a:endParaRPr lang="en-US" dirty="0"/>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6555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33A38-F4F1-443A-850B-EBBB3D3AA9AF}"/>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5400" b="1" dirty="0"/>
              <a:t>Scenario 4a</a:t>
            </a:r>
            <a:br>
              <a:rPr lang="en-US" sz="5400" b="1" dirty="0"/>
            </a:br>
            <a:r>
              <a:rPr lang="en-US" sz="5400" b="1" dirty="0"/>
              <a:t>Juan</a:t>
            </a:r>
            <a:br>
              <a:rPr lang="en-US" sz="5400" b="1" dirty="0"/>
            </a:br>
            <a:br>
              <a:rPr lang="en-US" sz="5400" b="1" dirty="0"/>
            </a:br>
            <a:r>
              <a:rPr lang="en-US" sz="3600" b="1" i="1" dirty="0" err="1"/>
              <a:t>Escenario</a:t>
            </a:r>
            <a:r>
              <a:rPr lang="en-US" sz="3600" b="1" i="1" dirty="0"/>
              <a:t> 4a Juan</a:t>
            </a:r>
          </a:p>
        </p:txBody>
      </p:sp>
      <p:sp>
        <p:nvSpPr>
          <p:cNvPr id="4" name="Content Placeholder 3">
            <a:extLst>
              <a:ext uri="{FF2B5EF4-FFF2-40B4-BE49-F238E27FC236}">
                <a16:creationId xmlns:a16="http://schemas.microsoft.com/office/drawing/2014/main" id="{EC3B4AC5-E1F2-4935-90BF-DBB320B4DD06}"/>
              </a:ext>
            </a:extLst>
          </p:cNvPr>
          <p:cNvSpPr>
            <a:spLocks noGrp="1"/>
          </p:cNvSpPr>
          <p:nvPr>
            <p:ph idx="1"/>
          </p:nvPr>
        </p:nvSpPr>
        <p:spPr>
          <a:xfrm>
            <a:off x="5126418" y="552091"/>
            <a:ext cx="6224335" cy="5431536"/>
          </a:xfrm>
        </p:spPr>
        <p:txBody>
          <a:bodyPr vert="horz" lIns="91440" tIns="45720" rIns="91440" bIns="45720" rtlCol="0" anchor="ctr">
            <a:normAutofit fontScale="92500"/>
          </a:bodyPr>
          <a:lstStyle/>
          <a:p>
            <a:pPr marL="0"/>
            <a:r>
              <a:rPr lang="en-US" sz="3200" dirty="0"/>
              <a:t>Juan wants to take a leave of absence from his job to taper off Percocet.</a:t>
            </a:r>
          </a:p>
          <a:p>
            <a:pPr marL="0"/>
            <a:endParaRPr lang="en-US" sz="3200" b="1" dirty="0"/>
          </a:p>
          <a:p>
            <a:pPr marL="0"/>
            <a:r>
              <a:rPr lang="en-US" sz="3200" b="1" dirty="0"/>
              <a:t>Does Juan have protections under the ADA?</a:t>
            </a:r>
          </a:p>
          <a:p>
            <a:pPr marL="0"/>
            <a:endParaRPr lang="en-US" sz="3200" b="1" i="1" dirty="0"/>
          </a:p>
          <a:p>
            <a:pPr marL="0"/>
            <a:r>
              <a:rPr lang="es-ES" sz="3200" i="1" dirty="0"/>
              <a:t>Juan quiere ausentarse de su trabajo para disminuir el Percocet.</a:t>
            </a:r>
          </a:p>
          <a:p>
            <a:pPr marL="0"/>
            <a:endParaRPr lang="es-ES" sz="3200" b="1" i="1" dirty="0"/>
          </a:p>
          <a:p>
            <a:pPr marL="0"/>
            <a:r>
              <a:rPr lang="es-ES" sz="3200" b="1" i="1" dirty="0"/>
              <a:t>¿Juan tiene protecciones bajo la ADA?</a:t>
            </a:r>
            <a:endParaRPr lang="en-US" sz="3200" b="1" i="1" dirty="0"/>
          </a:p>
          <a:p>
            <a:endParaRPr lang="en-US" sz="2200" dirty="0"/>
          </a:p>
        </p:txBody>
      </p:sp>
      <p:sp>
        <p:nvSpPr>
          <p:cNvPr id="5" name="Slide Number Placeholder 4">
            <a:extLst>
              <a:ext uri="{FF2B5EF4-FFF2-40B4-BE49-F238E27FC236}">
                <a16:creationId xmlns:a16="http://schemas.microsoft.com/office/drawing/2014/main" id="{8098BD01-0049-46EF-ADE3-E5D95796EC64}"/>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lnSpc>
                <a:spcPct val="90000"/>
              </a:lnSpc>
              <a:spcAft>
                <a:spcPts val="600"/>
              </a:spcAft>
              <a:defRPr/>
            </a:pPr>
            <a:fld id="{0A9DE821-B665-4794-9CCB-185CA8C3080E}" type="slidenum">
              <a:rPr lang="en-US">
                <a:latin typeface="Calibri" panose="020F0502020204030204"/>
              </a:rPr>
              <a:pPr>
                <a:lnSpc>
                  <a:spcPct val="90000"/>
                </a:lnSpc>
                <a:spcAft>
                  <a:spcPts val="600"/>
                </a:spcAft>
                <a:defRPr/>
              </a:pPr>
              <a:t>39</a:t>
            </a:fld>
            <a:endParaRPr lang="en-US" dirty="0">
              <a:latin typeface="Calibri" panose="020F0502020204030204"/>
            </a:endParaRP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331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706234-EF26-4D30-BB5B-8AC597D0F554}"/>
              </a:ext>
            </a:extLst>
          </p:cNvPr>
          <p:cNvSpPr>
            <a:spLocks noGrp="1"/>
          </p:cNvSpPr>
          <p:nvPr>
            <p:ph type="title"/>
          </p:nvPr>
        </p:nvSpPr>
        <p:spPr>
          <a:xfrm>
            <a:off x="662535" y="708528"/>
            <a:ext cx="10691265" cy="1055560"/>
          </a:xfrm>
        </p:spPr>
        <p:txBody>
          <a:bodyPr>
            <a:normAutofit fontScale="90000"/>
          </a:bodyPr>
          <a:lstStyle/>
          <a:p>
            <a:r>
              <a:rPr lang="en-US" sz="4400" b="1" cap="none" dirty="0"/>
              <a:t>Southeast ADA Center/ </a:t>
            </a:r>
            <a:r>
              <a:rPr lang="en-US" b="1" i="1" cap="none" dirty="0"/>
              <a:t>Centro </a:t>
            </a:r>
            <a:r>
              <a:rPr lang="en-US" b="1" i="1" cap="none" dirty="0" err="1"/>
              <a:t>Sureste</a:t>
            </a:r>
            <a:r>
              <a:rPr lang="en-US" b="1" i="1" cap="none" dirty="0"/>
              <a:t> de la ADA</a:t>
            </a:r>
          </a:p>
        </p:txBody>
      </p:sp>
      <p:sp>
        <p:nvSpPr>
          <p:cNvPr id="5" name="Content Placeholder 4">
            <a:extLst>
              <a:ext uri="{FF2B5EF4-FFF2-40B4-BE49-F238E27FC236}">
                <a16:creationId xmlns:a16="http://schemas.microsoft.com/office/drawing/2014/main" id="{9A0ED460-E393-485C-8670-4172E7C5C25C}"/>
              </a:ext>
            </a:extLst>
          </p:cNvPr>
          <p:cNvSpPr>
            <a:spLocks noGrp="1"/>
          </p:cNvSpPr>
          <p:nvPr>
            <p:ph idx="1"/>
          </p:nvPr>
        </p:nvSpPr>
        <p:spPr>
          <a:xfrm>
            <a:off x="662535" y="1454727"/>
            <a:ext cx="10691265" cy="5070764"/>
          </a:xfrm>
        </p:spPr>
        <p:txBody>
          <a:bodyPr>
            <a:normAutofit fontScale="55000" lnSpcReduction="20000"/>
          </a:bodyPr>
          <a:lstStyle/>
          <a:p>
            <a:r>
              <a:rPr lang="en-US" sz="2900" dirty="0">
                <a:latin typeface="Calibri" panose="020F0502020204030204" pitchFamily="34" charset="0"/>
                <a:cs typeface="Calibri" panose="020F0502020204030204" pitchFamily="34" charset="0"/>
              </a:rPr>
              <a:t>Funded by the </a:t>
            </a:r>
            <a:r>
              <a:rPr lang="en-US" sz="2900" b="1" dirty="0">
                <a:latin typeface="Calibri" panose="020F0502020204030204" pitchFamily="34" charset="0"/>
                <a:cs typeface="Calibri" panose="020F0502020204030204" pitchFamily="34" charset="0"/>
              </a:rPr>
              <a:t>National Institute on Disability, Independent Living  and Rehabilitation Research (NIDILRR) </a:t>
            </a:r>
            <a:r>
              <a:rPr lang="en-US" sz="2900" dirty="0">
                <a:latin typeface="Calibri" panose="020F0502020204030204" pitchFamily="34" charset="0"/>
                <a:cs typeface="Calibri" panose="020F0502020204030204" pitchFamily="34" charset="0"/>
              </a:rPr>
              <a:t>through the Administration for Community Living (ACL) and U.S. Health and Human Services.</a:t>
            </a:r>
          </a:p>
          <a:p>
            <a:endParaRPr lang="en-US" sz="2900" dirty="0">
              <a:latin typeface="Calibri" panose="020F0502020204030204" pitchFamily="34" charset="0"/>
              <a:cs typeface="Calibri" panose="020F0502020204030204" pitchFamily="34" charset="0"/>
            </a:endParaRPr>
          </a:p>
          <a:p>
            <a:pPr>
              <a:lnSpc>
                <a:spcPct val="124000"/>
              </a:lnSpc>
              <a:spcBef>
                <a:spcPts val="300"/>
              </a:spcBef>
              <a:spcAft>
                <a:spcPts val="300"/>
              </a:spcAft>
            </a:pPr>
            <a:r>
              <a:rPr lang="en-US" sz="2900" b="1" dirty="0">
                <a:latin typeface="Calibri" panose="020F0502020204030204" pitchFamily="34" charset="0"/>
                <a:cs typeface="Calibri" panose="020F0502020204030204" pitchFamily="34" charset="0"/>
              </a:rPr>
              <a:t>Phone: </a:t>
            </a:r>
            <a:r>
              <a:rPr lang="en-US" sz="2900" dirty="0">
                <a:latin typeface="Calibri" panose="020F0502020204030204" pitchFamily="34" charset="0"/>
                <a:cs typeface="Calibri" panose="020F0502020204030204" pitchFamily="34" charset="0"/>
              </a:rPr>
              <a:t>1-800-949-4232 (voice/TTY/relay)</a:t>
            </a:r>
          </a:p>
          <a:p>
            <a:pPr>
              <a:lnSpc>
                <a:spcPct val="124000"/>
              </a:lnSpc>
              <a:spcBef>
                <a:spcPts val="300"/>
              </a:spcBef>
              <a:spcAft>
                <a:spcPts val="300"/>
              </a:spcAft>
            </a:pPr>
            <a:r>
              <a:rPr lang="en-US" sz="2900" b="1" dirty="0">
                <a:latin typeface="Calibri" panose="020F0502020204030204" pitchFamily="34" charset="0"/>
                <a:cs typeface="Calibri" panose="020F0502020204030204" pitchFamily="34" charset="0"/>
              </a:rPr>
              <a:t>Email: </a:t>
            </a:r>
            <a:r>
              <a:rPr lang="en-US" sz="2900" dirty="0">
                <a:solidFill>
                  <a:srgbClr val="0000FD"/>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adasoutheast@syr.edu</a:t>
            </a:r>
            <a:endParaRPr lang="en-US" sz="2900" dirty="0">
              <a:solidFill>
                <a:srgbClr val="0000FD"/>
              </a:solidFill>
              <a:latin typeface="Calibri" panose="020F0502020204030204" pitchFamily="34" charset="0"/>
              <a:cs typeface="Calibri" panose="020F0502020204030204" pitchFamily="34" charset="0"/>
            </a:endParaRPr>
          </a:p>
          <a:p>
            <a:pPr>
              <a:lnSpc>
                <a:spcPct val="124000"/>
              </a:lnSpc>
              <a:spcBef>
                <a:spcPts val="300"/>
              </a:spcBef>
              <a:spcAft>
                <a:spcPts val="300"/>
              </a:spcAft>
            </a:pPr>
            <a:r>
              <a:rPr lang="en-US" sz="2900" b="1" dirty="0">
                <a:latin typeface="Calibri" panose="020F0502020204030204" pitchFamily="34" charset="0"/>
                <a:cs typeface="Calibri" panose="020F0502020204030204" pitchFamily="34" charset="0"/>
              </a:rPr>
              <a:t>Web: </a:t>
            </a:r>
            <a:r>
              <a:rPr lang="en-US" sz="2900" dirty="0">
                <a:solidFill>
                  <a:srgbClr val="0000FD"/>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adasoutheast.org</a:t>
            </a:r>
            <a:endParaRPr lang="en-US" sz="2900" dirty="0">
              <a:solidFill>
                <a:srgbClr val="0000FD"/>
              </a:solidFill>
              <a:latin typeface="Calibri" panose="020F0502020204030204" pitchFamily="34" charset="0"/>
              <a:cs typeface="Calibri" panose="020F0502020204030204" pitchFamily="34" charset="0"/>
            </a:endParaRPr>
          </a:p>
          <a:p>
            <a:pPr>
              <a:lnSpc>
                <a:spcPct val="124000"/>
              </a:lnSpc>
              <a:spcBef>
                <a:spcPts val="300"/>
              </a:spcBef>
              <a:spcAft>
                <a:spcPts val="300"/>
              </a:spcAft>
            </a:pPr>
            <a:endParaRPr lang="en-US" sz="2900" dirty="0">
              <a:latin typeface="Calibri" panose="020F0502020204030204" pitchFamily="34" charset="0"/>
              <a:cs typeface="Calibri" panose="020F0502020204030204" pitchFamily="34" charset="0"/>
            </a:endParaRPr>
          </a:p>
          <a:p>
            <a:pPr>
              <a:lnSpc>
                <a:spcPct val="124000"/>
              </a:lnSpc>
              <a:spcBef>
                <a:spcPts val="300"/>
              </a:spcBef>
              <a:spcAft>
                <a:spcPts val="300"/>
              </a:spcAft>
            </a:pPr>
            <a:r>
              <a:rPr lang="es-ES" sz="2900" dirty="0">
                <a:latin typeface="Calibri" panose="020F0502020204030204" pitchFamily="34" charset="0"/>
                <a:cs typeface="Calibri" panose="020F0502020204030204" pitchFamily="34" charset="0"/>
              </a:rPr>
              <a:t>Financiado por </a:t>
            </a:r>
            <a:r>
              <a:rPr lang="es-ES" sz="2900" b="1" dirty="0">
                <a:latin typeface="Calibri" panose="020F0502020204030204" pitchFamily="34" charset="0"/>
                <a:cs typeface="Calibri" panose="020F0502020204030204" pitchFamily="34" charset="0"/>
              </a:rPr>
              <a:t>El Instituto Nacional de Investigación sobre Discapacidad, Vida Independiente y Rehabilitación (NIDILRR</a:t>
            </a:r>
            <a:r>
              <a:rPr lang="es-ES" sz="2900" dirty="0">
                <a:latin typeface="Calibri" panose="020F0502020204030204" pitchFamily="34" charset="0"/>
                <a:cs typeface="Calibri" panose="020F0502020204030204" pitchFamily="34" charset="0"/>
              </a:rPr>
              <a:t>) a través de la Administración para la Vida Comunitaria (ACL) y los Servicios Humanos y</a:t>
            </a:r>
          </a:p>
          <a:p>
            <a:pPr marL="0" indent="0">
              <a:lnSpc>
                <a:spcPct val="124000"/>
              </a:lnSpc>
              <a:spcBef>
                <a:spcPts val="300"/>
              </a:spcBef>
              <a:spcAft>
                <a:spcPts val="300"/>
              </a:spcAft>
              <a:buNone/>
            </a:pPr>
            <a:r>
              <a:rPr lang="es-ES" sz="2900" dirty="0">
                <a:latin typeface="Calibri" panose="020F0502020204030204" pitchFamily="34" charset="0"/>
                <a:cs typeface="Calibri" panose="020F0502020204030204" pitchFamily="34" charset="0"/>
              </a:rPr>
              <a:t>     de Salud de EE. UU.</a:t>
            </a:r>
          </a:p>
          <a:p>
            <a:pPr>
              <a:lnSpc>
                <a:spcPct val="124000"/>
              </a:lnSpc>
              <a:spcBef>
                <a:spcPts val="300"/>
              </a:spcBef>
              <a:spcAft>
                <a:spcPts val="300"/>
              </a:spcAft>
            </a:pPr>
            <a:endParaRPr lang="es-ES" sz="2900" dirty="0">
              <a:latin typeface="Calibri" panose="020F0502020204030204" pitchFamily="34" charset="0"/>
              <a:cs typeface="Calibri" panose="020F0502020204030204" pitchFamily="34" charset="0"/>
            </a:endParaRPr>
          </a:p>
          <a:p>
            <a:pPr>
              <a:lnSpc>
                <a:spcPct val="124000"/>
              </a:lnSpc>
              <a:spcBef>
                <a:spcPts val="300"/>
              </a:spcBef>
              <a:spcAft>
                <a:spcPts val="300"/>
              </a:spcAft>
            </a:pPr>
            <a:r>
              <a:rPr lang="es-ES" sz="2900" b="1" dirty="0">
                <a:latin typeface="Calibri" panose="020F0502020204030204" pitchFamily="34" charset="0"/>
                <a:cs typeface="Calibri" panose="020F0502020204030204" pitchFamily="34" charset="0"/>
              </a:rPr>
              <a:t>Teléfono</a:t>
            </a:r>
            <a:r>
              <a:rPr lang="es-ES" sz="2900" dirty="0">
                <a:latin typeface="Calibri" panose="020F0502020204030204" pitchFamily="34" charset="0"/>
                <a:cs typeface="Calibri" panose="020F0502020204030204" pitchFamily="34" charset="0"/>
              </a:rPr>
              <a:t>: 1-800-949-4232 (voz/TTY/retransmisión)</a:t>
            </a:r>
          </a:p>
          <a:p>
            <a:pPr>
              <a:lnSpc>
                <a:spcPct val="124000"/>
              </a:lnSpc>
              <a:spcBef>
                <a:spcPts val="300"/>
              </a:spcBef>
              <a:spcAft>
                <a:spcPts val="300"/>
              </a:spcAft>
            </a:pPr>
            <a:r>
              <a:rPr lang="es-ES" sz="2900" b="1" dirty="0">
                <a:latin typeface="Calibri" panose="020F0502020204030204" pitchFamily="34" charset="0"/>
                <a:cs typeface="Calibri" panose="020F0502020204030204" pitchFamily="34" charset="0"/>
              </a:rPr>
              <a:t>Correo electrónico</a:t>
            </a:r>
            <a:r>
              <a:rPr lang="es-ES" sz="2900" dirty="0">
                <a:latin typeface="Calibri" panose="020F0502020204030204" pitchFamily="34" charset="0"/>
                <a:cs typeface="Calibri" panose="020F0502020204030204" pitchFamily="34" charset="0"/>
              </a:rPr>
              <a:t>: </a:t>
            </a:r>
            <a:r>
              <a:rPr lang="es-ES" sz="2900" u="sng" dirty="0">
                <a:solidFill>
                  <a:srgbClr val="0000FD"/>
                </a:solidFill>
                <a:latin typeface="Calibri" panose="020F0502020204030204" pitchFamily="34" charset="0"/>
                <a:cs typeface="Calibri" panose="020F0502020204030204" pitchFamily="34" charset="0"/>
              </a:rPr>
              <a:t>adasoutheast@syr.edu</a:t>
            </a:r>
          </a:p>
          <a:p>
            <a:pPr>
              <a:lnSpc>
                <a:spcPct val="124000"/>
              </a:lnSpc>
              <a:spcBef>
                <a:spcPts val="300"/>
              </a:spcBef>
              <a:spcAft>
                <a:spcPts val="300"/>
              </a:spcAft>
            </a:pPr>
            <a:r>
              <a:rPr lang="es-ES" sz="2900" b="1" dirty="0">
                <a:latin typeface="Calibri" panose="020F0502020204030204" pitchFamily="34" charset="0"/>
                <a:cs typeface="Calibri" panose="020F0502020204030204" pitchFamily="34" charset="0"/>
              </a:rPr>
              <a:t>Web</a:t>
            </a:r>
            <a:r>
              <a:rPr lang="es-ES" sz="2900" dirty="0">
                <a:latin typeface="Calibri" panose="020F0502020204030204" pitchFamily="34" charset="0"/>
                <a:cs typeface="Calibri" panose="020F0502020204030204" pitchFamily="34" charset="0"/>
              </a:rPr>
              <a:t>: </a:t>
            </a:r>
            <a:r>
              <a:rPr lang="es-ES" sz="2900" u="sng" dirty="0">
                <a:solidFill>
                  <a:srgbClr val="0000FD"/>
                </a:solidFill>
                <a:latin typeface="Calibri" panose="020F0502020204030204" pitchFamily="34" charset="0"/>
                <a:cs typeface="Calibri" panose="020F0502020204030204" pitchFamily="34" charset="0"/>
              </a:rPr>
              <a:t>www.adasoutheast.org</a:t>
            </a:r>
            <a:endParaRPr lang="en-US" sz="2900" u="sng" dirty="0">
              <a:solidFill>
                <a:srgbClr val="0000FD"/>
              </a:solidFill>
              <a:latin typeface="Calibri" panose="020F0502020204030204" pitchFamily="34" charset="0"/>
              <a:cs typeface="Calibri" panose="020F0502020204030204" pitchFamily="34" charset="0"/>
            </a:endParaRPr>
          </a:p>
          <a:p>
            <a:endParaRPr lang="en-US" sz="2400" b="1" dirty="0"/>
          </a:p>
          <a:p>
            <a:pPr>
              <a:lnSpc>
                <a:spcPct val="124000"/>
              </a:lnSpc>
              <a:spcBef>
                <a:spcPts val="300"/>
              </a:spcBef>
              <a:spcAft>
                <a:spcPts val="300"/>
              </a:spcAft>
            </a:pPr>
            <a:endParaRPr lang="en-US" b="1" dirty="0"/>
          </a:p>
          <a:p>
            <a:endParaRPr lang="en-US" dirty="0"/>
          </a:p>
        </p:txBody>
      </p:sp>
      <p:pic>
        <p:nvPicPr>
          <p:cNvPr id="6" name="Picture 2" descr="Region 4 consists of eight states in U.S. Southeast Region. ">
            <a:extLst>
              <a:ext uri="{FF2B5EF4-FFF2-40B4-BE49-F238E27FC236}">
                <a16:creationId xmlns:a16="http://schemas.microsoft.com/office/drawing/2014/main" id="{AD4F0CDC-9725-8041-851A-58DF8B925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5564" y="1865003"/>
            <a:ext cx="1607127" cy="186845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a:extLst>
              <a:ext uri="{FF2B5EF4-FFF2-40B4-BE49-F238E27FC236}">
                <a16:creationId xmlns:a16="http://schemas.microsoft.com/office/drawing/2014/main" id="{FB09C63F-5C9A-5040-94E7-8B871966A8B2}"/>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4</a:t>
            </a:fld>
            <a:endParaRPr lang="en-US" dirty="0"/>
          </a:p>
        </p:txBody>
      </p:sp>
    </p:spTree>
    <p:extLst>
      <p:ext uri="{BB962C8B-B14F-4D97-AF65-F5344CB8AC3E}">
        <p14:creationId xmlns:p14="http://schemas.microsoft.com/office/powerpoint/2010/main" val="2579648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C947-068C-420A-B73B-14099472A87B}"/>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5400" b="1" dirty="0"/>
              <a:t>Scenario 4b: Juan</a:t>
            </a:r>
            <a:br>
              <a:rPr lang="en-US" sz="5400" b="1" dirty="0"/>
            </a:br>
            <a:br>
              <a:rPr lang="en-US" sz="5400" b="1" dirty="0"/>
            </a:br>
            <a:r>
              <a:rPr lang="en-US" b="1" i="1" dirty="0" err="1"/>
              <a:t>Escenario</a:t>
            </a:r>
            <a:r>
              <a:rPr lang="en-US" b="1" i="1" dirty="0"/>
              <a:t> 4b: Juan</a:t>
            </a:r>
          </a:p>
        </p:txBody>
      </p:sp>
      <p:sp>
        <p:nvSpPr>
          <p:cNvPr id="3" name="Content Placeholder 2">
            <a:extLst>
              <a:ext uri="{FF2B5EF4-FFF2-40B4-BE49-F238E27FC236}">
                <a16:creationId xmlns:a16="http://schemas.microsoft.com/office/drawing/2014/main" id="{12CFB70A-2CD8-4788-AFF5-2600E411A654}"/>
              </a:ext>
            </a:extLst>
          </p:cNvPr>
          <p:cNvSpPr>
            <a:spLocks noGrp="1"/>
          </p:cNvSpPr>
          <p:nvPr>
            <p:ph idx="1"/>
          </p:nvPr>
        </p:nvSpPr>
        <p:spPr>
          <a:xfrm>
            <a:off x="5223400" y="548640"/>
            <a:ext cx="6224335" cy="5431536"/>
          </a:xfrm>
        </p:spPr>
        <p:txBody>
          <a:bodyPr vert="horz" lIns="91440" tIns="45720" rIns="91440" bIns="45720" rtlCol="0" anchor="ctr">
            <a:normAutofit fontScale="92500"/>
          </a:bodyPr>
          <a:lstStyle/>
          <a:p>
            <a:pPr>
              <a:spcBef>
                <a:spcPts val="300"/>
              </a:spcBef>
              <a:spcAft>
                <a:spcPts val="300"/>
              </a:spcAft>
            </a:pPr>
            <a:r>
              <a:rPr lang="en-US" sz="3200" dirty="0"/>
              <a:t>What if Juan’s employer found out that he was using heroin on the job?</a:t>
            </a:r>
            <a:br>
              <a:rPr lang="en-US" sz="3200" dirty="0"/>
            </a:br>
            <a:r>
              <a:rPr lang="en-US" sz="3200" dirty="0"/>
              <a:t> </a:t>
            </a:r>
          </a:p>
          <a:p>
            <a:pPr>
              <a:spcBef>
                <a:spcPts val="300"/>
              </a:spcBef>
              <a:spcAft>
                <a:spcPts val="300"/>
              </a:spcAft>
            </a:pPr>
            <a:r>
              <a:rPr lang="en-US" sz="3200" b="1" dirty="0"/>
              <a:t>Would Juan have rights under the ADA?</a:t>
            </a:r>
          </a:p>
          <a:p>
            <a:pPr>
              <a:spcBef>
                <a:spcPts val="300"/>
              </a:spcBef>
              <a:spcAft>
                <a:spcPts val="300"/>
              </a:spcAft>
            </a:pPr>
            <a:endParaRPr lang="en-US" sz="3200" dirty="0"/>
          </a:p>
          <a:p>
            <a:pPr>
              <a:spcBef>
                <a:spcPts val="300"/>
              </a:spcBef>
              <a:spcAft>
                <a:spcPts val="300"/>
              </a:spcAft>
            </a:pPr>
            <a:r>
              <a:rPr lang="es-ES" sz="3200" i="1" dirty="0"/>
              <a:t>¿Qué pasaría si el empleador de Juan descubriera que estaba usando heroína en el trabajo?</a:t>
            </a:r>
          </a:p>
          <a:p>
            <a:pPr>
              <a:spcBef>
                <a:spcPts val="300"/>
              </a:spcBef>
              <a:spcAft>
                <a:spcPts val="300"/>
              </a:spcAft>
            </a:pPr>
            <a:endParaRPr lang="es-ES" sz="3200" b="1" i="1" dirty="0"/>
          </a:p>
          <a:p>
            <a:pPr>
              <a:spcBef>
                <a:spcPts val="300"/>
              </a:spcBef>
              <a:spcAft>
                <a:spcPts val="300"/>
              </a:spcAft>
            </a:pPr>
            <a:r>
              <a:rPr lang="es-ES" sz="3200" b="1" i="1" dirty="0"/>
              <a:t>¿Juan tendría derechos bajo la ADA?</a:t>
            </a:r>
            <a:endParaRPr lang="en-US" sz="3200" b="1" i="1" dirty="0"/>
          </a:p>
        </p:txBody>
      </p:sp>
      <p:sp>
        <p:nvSpPr>
          <p:cNvPr id="5" name="Slide Number Placeholder 4">
            <a:extLst>
              <a:ext uri="{FF2B5EF4-FFF2-40B4-BE49-F238E27FC236}">
                <a16:creationId xmlns:a16="http://schemas.microsoft.com/office/drawing/2014/main" id="{78D9AF2C-D312-4437-B02D-A1C9ACF57C10}"/>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lnSpc>
                <a:spcPct val="90000"/>
              </a:lnSpc>
              <a:spcAft>
                <a:spcPts val="600"/>
              </a:spcAft>
              <a:defRPr/>
            </a:pPr>
            <a:fld id="{0A9DE821-B665-4794-9CCB-185CA8C3080E}" type="slidenum">
              <a:rPr lang="en-US">
                <a:latin typeface="Calibri" panose="020F0502020204030204"/>
              </a:rPr>
              <a:pPr>
                <a:lnSpc>
                  <a:spcPct val="90000"/>
                </a:lnSpc>
                <a:spcAft>
                  <a:spcPts val="600"/>
                </a:spcAft>
                <a:defRPr/>
              </a:pPr>
              <a:t>40</a:t>
            </a:fld>
            <a:endParaRPr lang="en-US" dirty="0">
              <a:latin typeface="Calibri" panose="020F0502020204030204"/>
            </a:endParaRP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277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0DF3-8DCA-4865-806B-7F069D1E1512}"/>
              </a:ext>
            </a:extLst>
          </p:cNvPr>
          <p:cNvSpPr>
            <a:spLocks noGrp="1"/>
          </p:cNvSpPr>
          <p:nvPr>
            <p:ph type="title"/>
          </p:nvPr>
        </p:nvSpPr>
        <p:spPr>
          <a:xfrm>
            <a:off x="841248" y="548640"/>
            <a:ext cx="3600860" cy="5431536"/>
          </a:xfrm>
        </p:spPr>
        <p:txBody>
          <a:bodyPr>
            <a:normAutofit fontScale="90000"/>
          </a:bodyPr>
          <a:lstStyle/>
          <a:p>
            <a:r>
              <a:rPr lang="en-US" b="1" dirty="0"/>
              <a:t>ADA </a:t>
            </a:r>
            <a:br>
              <a:rPr lang="en-US" b="1" dirty="0"/>
            </a:br>
            <a:r>
              <a:rPr lang="en-US" b="1" dirty="0"/>
              <a:t>National Network Publications</a:t>
            </a:r>
            <a:br>
              <a:rPr lang="en-US" dirty="0"/>
            </a:br>
            <a:r>
              <a:rPr lang="en-US" sz="2800" dirty="0"/>
              <a:t>(slide 1 of 2)</a:t>
            </a:r>
            <a:br>
              <a:rPr lang="en-US" sz="2800" dirty="0"/>
            </a:br>
            <a:br>
              <a:rPr lang="en-US" sz="2800" dirty="0"/>
            </a:br>
            <a:r>
              <a:rPr lang="es-ES" sz="3200" b="1" i="1" dirty="0">
                <a:solidFill>
                  <a:prstClr val="black"/>
                </a:solidFill>
              </a:rPr>
              <a:t>Publicaciones de la red nacional de la ADA </a:t>
            </a:r>
            <a:br>
              <a:rPr lang="es-ES" sz="3200" b="1" i="1" dirty="0">
                <a:solidFill>
                  <a:prstClr val="black"/>
                </a:solidFill>
              </a:rPr>
            </a:br>
            <a:r>
              <a:rPr lang="es-ES" sz="3200" i="1" dirty="0">
                <a:solidFill>
                  <a:prstClr val="black"/>
                </a:solidFill>
              </a:rPr>
              <a:t>(diapositiva 1 de 2)</a:t>
            </a:r>
            <a:br>
              <a:rPr lang="en-US" sz="5400" dirty="0"/>
            </a:br>
            <a:endParaRPr lang="en-US" sz="5400" dirty="0"/>
          </a:p>
        </p:txBody>
      </p:sp>
      <p:sp>
        <p:nvSpPr>
          <p:cNvPr id="3" name="Content Placeholder 2">
            <a:extLst>
              <a:ext uri="{FF2B5EF4-FFF2-40B4-BE49-F238E27FC236}">
                <a16:creationId xmlns:a16="http://schemas.microsoft.com/office/drawing/2014/main" id="{F0E3A877-C399-4A0C-88B3-84A0B67DC567}"/>
              </a:ext>
            </a:extLst>
          </p:cNvPr>
          <p:cNvSpPr>
            <a:spLocks noGrp="1"/>
          </p:cNvSpPr>
          <p:nvPr>
            <p:ph idx="1"/>
          </p:nvPr>
        </p:nvSpPr>
        <p:spPr>
          <a:xfrm>
            <a:off x="5015582" y="-637309"/>
            <a:ext cx="6224335" cy="8797637"/>
          </a:xfrm>
        </p:spPr>
        <p:txBody>
          <a:bodyPr anchor="ctr">
            <a:normAutofit/>
          </a:bodyPr>
          <a:lstStyle/>
          <a:p>
            <a:pPr>
              <a:lnSpc>
                <a:spcPct val="114000"/>
              </a:lnSpc>
              <a:spcBef>
                <a:spcPts val="300"/>
              </a:spcBef>
              <a:spcAft>
                <a:spcPts val="300"/>
              </a:spcAft>
            </a:pPr>
            <a:r>
              <a:rPr lang="en-US" sz="2000" b="1" dirty="0">
                <a:solidFill>
                  <a:srgbClr val="005C9E"/>
                </a:solidFill>
                <a:hlinkClick r:id="rId3" tooltip="The ADA, Addiction, and Recovery Fact Sheet">
                  <a:extLst>
                    <a:ext uri="{A12FA001-AC4F-418D-AE19-62706E023703}">
                      <ahyp:hlinkClr xmlns:ahyp="http://schemas.microsoft.com/office/drawing/2018/hyperlinkcolor" val="tx"/>
                    </a:ext>
                  </a:extLst>
                </a:hlinkClick>
              </a:rPr>
              <a:t>The ADA, Addiction, and Recovery Fact Sheet</a:t>
            </a:r>
            <a:br>
              <a:rPr lang="en-US" sz="2000" b="1" dirty="0">
                <a:solidFill>
                  <a:schemeClr val="accent4">
                    <a:lumMod val="75000"/>
                  </a:schemeClr>
                </a:solidFill>
              </a:rPr>
            </a:br>
            <a:r>
              <a:rPr lang="en-US" sz="2000" b="1" dirty="0"/>
              <a:t>Web</a:t>
            </a:r>
            <a:r>
              <a:rPr lang="en-US" sz="2000" dirty="0"/>
              <a:t>: adata.org/factsheet/ada-addiction-and-recovery</a:t>
            </a:r>
            <a:br>
              <a:rPr lang="en-US" sz="2000" dirty="0"/>
            </a:br>
            <a:endParaRPr lang="en-US" sz="2000" dirty="0"/>
          </a:p>
          <a:p>
            <a:pPr>
              <a:lnSpc>
                <a:spcPct val="114000"/>
              </a:lnSpc>
              <a:spcBef>
                <a:spcPts val="300"/>
              </a:spcBef>
              <a:spcAft>
                <a:spcPts val="300"/>
              </a:spcAft>
            </a:pPr>
            <a:r>
              <a:rPr lang="en-US" sz="2000" b="1" dirty="0">
                <a:solidFill>
                  <a:srgbClr val="005C9E"/>
                </a:solidFill>
                <a:hlinkClick r:id="rId4" tooltip="The ADA, Addiction, Recovery, &amp; State and Local Governments Fact Sheet">
                  <a:extLst>
                    <a:ext uri="{A12FA001-AC4F-418D-AE19-62706E023703}">
                      <ahyp:hlinkClr xmlns:ahyp="http://schemas.microsoft.com/office/drawing/2018/hyperlinkcolor" val="tx"/>
                    </a:ext>
                  </a:extLst>
                </a:hlinkClick>
              </a:rPr>
              <a:t>The ADA, Addiction, Recovery, &amp; State and Local Governments Fact Sheet</a:t>
            </a:r>
            <a:br>
              <a:rPr lang="en-US" sz="2000" dirty="0"/>
            </a:br>
            <a:r>
              <a:rPr lang="en-US" sz="2000" b="1" dirty="0"/>
              <a:t>Web</a:t>
            </a:r>
            <a:r>
              <a:rPr lang="en-US" sz="2000" dirty="0"/>
              <a:t>: adata.org/factsheet/</a:t>
            </a:r>
            <a:r>
              <a:rPr lang="en-US" sz="2000" dirty="0" err="1"/>
              <a:t>ada</a:t>
            </a:r>
            <a:r>
              <a:rPr lang="en-US" sz="2000" dirty="0"/>
              <a:t>-addiction-and-recovery-and-government</a:t>
            </a:r>
          </a:p>
          <a:p>
            <a:pPr>
              <a:lnSpc>
                <a:spcPct val="114000"/>
              </a:lnSpc>
              <a:spcBef>
                <a:spcPts val="300"/>
              </a:spcBef>
              <a:spcAft>
                <a:spcPts val="300"/>
              </a:spcAft>
            </a:pPr>
            <a:endParaRPr lang="en-US" sz="2000" dirty="0"/>
          </a:p>
          <a:p>
            <a:pPr>
              <a:lnSpc>
                <a:spcPct val="114000"/>
              </a:lnSpc>
              <a:spcBef>
                <a:spcPts val="300"/>
              </a:spcBef>
              <a:spcAft>
                <a:spcPts val="300"/>
              </a:spcAft>
            </a:pPr>
            <a:r>
              <a:rPr lang="en-US" sz="2000" b="1" u="sng" dirty="0">
                <a:solidFill>
                  <a:schemeClr val="accent4">
                    <a:lumMod val="75000"/>
                  </a:schemeClr>
                </a:solidFill>
              </a:rPr>
              <a:t>La hoja de </a:t>
            </a:r>
            <a:r>
              <a:rPr lang="en-US" sz="2000" b="1" u="sng" dirty="0" err="1">
                <a:solidFill>
                  <a:schemeClr val="accent4">
                    <a:lumMod val="75000"/>
                  </a:schemeClr>
                </a:solidFill>
              </a:rPr>
              <a:t>datos</a:t>
            </a:r>
            <a:r>
              <a:rPr lang="en-US" sz="2000" b="1" u="sng" dirty="0">
                <a:solidFill>
                  <a:schemeClr val="accent4">
                    <a:lumMod val="75000"/>
                  </a:schemeClr>
                </a:solidFill>
              </a:rPr>
              <a:t> de ADA, </a:t>
            </a:r>
            <a:r>
              <a:rPr lang="en-US" sz="2000" b="1" u="sng" dirty="0" err="1">
                <a:solidFill>
                  <a:schemeClr val="accent4">
                    <a:lumMod val="75000"/>
                  </a:schemeClr>
                </a:solidFill>
              </a:rPr>
              <a:t>adicción</a:t>
            </a:r>
            <a:r>
              <a:rPr lang="en-US" sz="2000" b="1" u="sng" dirty="0">
                <a:solidFill>
                  <a:schemeClr val="accent4">
                    <a:lumMod val="75000"/>
                  </a:schemeClr>
                </a:solidFill>
              </a:rPr>
              <a:t> y </a:t>
            </a:r>
            <a:r>
              <a:rPr lang="en-US" sz="2000" b="1" u="sng" dirty="0" err="1">
                <a:solidFill>
                  <a:schemeClr val="accent4">
                    <a:lumMod val="75000"/>
                  </a:schemeClr>
                </a:solidFill>
              </a:rPr>
              <a:t>recuperación</a:t>
            </a:r>
            <a:endParaRPr lang="en-US" sz="2000" b="1" u="sng" dirty="0">
              <a:solidFill>
                <a:schemeClr val="accent4">
                  <a:lumMod val="75000"/>
                </a:schemeClr>
              </a:solidFill>
            </a:endParaRPr>
          </a:p>
          <a:p>
            <a:pPr marL="0" indent="0">
              <a:lnSpc>
                <a:spcPct val="114000"/>
              </a:lnSpc>
              <a:spcBef>
                <a:spcPts val="300"/>
              </a:spcBef>
              <a:spcAft>
                <a:spcPts val="300"/>
              </a:spcAft>
              <a:buNone/>
            </a:pPr>
            <a:r>
              <a:rPr lang="en-US" sz="2000" dirty="0"/>
              <a:t>     </a:t>
            </a:r>
            <a:r>
              <a:rPr lang="en-US" sz="2000" b="1" dirty="0"/>
              <a:t>Web</a:t>
            </a:r>
            <a:r>
              <a:rPr lang="en-US" sz="2000" dirty="0"/>
              <a:t>: adata.org/factsheet/</a:t>
            </a:r>
            <a:r>
              <a:rPr lang="en-US" sz="2000" dirty="0" err="1"/>
              <a:t>ada</a:t>
            </a:r>
            <a:r>
              <a:rPr lang="en-US" sz="2000" dirty="0"/>
              <a:t>-addiction-and-recovery</a:t>
            </a:r>
          </a:p>
          <a:p>
            <a:pPr>
              <a:lnSpc>
                <a:spcPct val="114000"/>
              </a:lnSpc>
              <a:spcBef>
                <a:spcPts val="300"/>
              </a:spcBef>
              <a:spcAft>
                <a:spcPts val="300"/>
              </a:spcAft>
            </a:pPr>
            <a:r>
              <a:rPr lang="en-US" sz="2000" b="1" u="sng" dirty="0">
                <a:solidFill>
                  <a:schemeClr val="accent4">
                    <a:lumMod val="75000"/>
                  </a:schemeClr>
                </a:solidFill>
              </a:rPr>
              <a:t>Hoja de </a:t>
            </a:r>
            <a:r>
              <a:rPr lang="en-US" sz="2000" b="1" u="sng" dirty="0" err="1">
                <a:solidFill>
                  <a:schemeClr val="accent4">
                    <a:lumMod val="75000"/>
                  </a:schemeClr>
                </a:solidFill>
              </a:rPr>
              <a:t>datos</a:t>
            </a:r>
            <a:r>
              <a:rPr lang="en-US" sz="2000" b="1" u="sng" dirty="0">
                <a:solidFill>
                  <a:schemeClr val="accent4">
                    <a:lumMod val="75000"/>
                  </a:schemeClr>
                </a:solidFill>
              </a:rPr>
              <a:t> de ADA, </a:t>
            </a:r>
            <a:r>
              <a:rPr lang="en-US" sz="2000" b="1" u="sng" dirty="0" err="1">
                <a:solidFill>
                  <a:schemeClr val="accent4">
                    <a:lumMod val="75000"/>
                  </a:schemeClr>
                </a:solidFill>
              </a:rPr>
              <a:t>adicción</a:t>
            </a:r>
            <a:r>
              <a:rPr lang="en-US" sz="2000" b="1" u="sng" dirty="0">
                <a:solidFill>
                  <a:schemeClr val="accent4">
                    <a:lumMod val="75000"/>
                  </a:schemeClr>
                </a:solidFill>
              </a:rPr>
              <a:t>, </a:t>
            </a:r>
            <a:r>
              <a:rPr lang="en-US" sz="2000" b="1" u="sng" dirty="0" err="1">
                <a:solidFill>
                  <a:schemeClr val="accent4">
                    <a:lumMod val="75000"/>
                  </a:schemeClr>
                </a:solidFill>
              </a:rPr>
              <a:t>recuperación</a:t>
            </a:r>
            <a:r>
              <a:rPr lang="en-US" sz="2000" b="1" u="sng" dirty="0">
                <a:solidFill>
                  <a:schemeClr val="accent4">
                    <a:lumMod val="75000"/>
                  </a:schemeClr>
                </a:solidFill>
              </a:rPr>
              <a:t> y </a:t>
            </a:r>
            <a:r>
              <a:rPr lang="en-US" sz="2000" b="1" u="sng" dirty="0" err="1">
                <a:solidFill>
                  <a:schemeClr val="accent4">
                    <a:lumMod val="75000"/>
                  </a:schemeClr>
                </a:solidFill>
              </a:rPr>
              <a:t>gobiernos</a:t>
            </a:r>
            <a:r>
              <a:rPr lang="en-US" sz="2000" b="1" u="sng" dirty="0">
                <a:solidFill>
                  <a:schemeClr val="accent4">
                    <a:lumMod val="75000"/>
                  </a:schemeClr>
                </a:solidFill>
              </a:rPr>
              <a:t> </a:t>
            </a:r>
            <a:r>
              <a:rPr lang="en-US" sz="2000" b="1" u="sng" dirty="0" err="1">
                <a:solidFill>
                  <a:schemeClr val="accent4">
                    <a:lumMod val="75000"/>
                  </a:schemeClr>
                </a:solidFill>
              </a:rPr>
              <a:t>estatales</a:t>
            </a:r>
            <a:r>
              <a:rPr lang="en-US" sz="2000" b="1" u="sng" dirty="0">
                <a:solidFill>
                  <a:schemeClr val="accent4">
                    <a:lumMod val="75000"/>
                  </a:schemeClr>
                </a:solidFill>
              </a:rPr>
              <a:t> y locales </a:t>
            </a:r>
          </a:p>
          <a:p>
            <a:pPr marL="0" indent="0">
              <a:lnSpc>
                <a:spcPct val="114000"/>
              </a:lnSpc>
              <a:spcBef>
                <a:spcPts val="300"/>
              </a:spcBef>
              <a:spcAft>
                <a:spcPts val="300"/>
              </a:spcAft>
              <a:buNone/>
            </a:pPr>
            <a:r>
              <a:rPr lang="en-US" sz="2000" dirty="0"/>
              <a:t>    </a:t>
            </a:r>
            <a:r>
              <a:rPr lang="en-US" sz="2000" b="1" dirty="0"/>
              <a:t>Web</a:t>
            </a:r>
            <a:r>
              <a:rPr lang="en-US" sz="2000" dirty="0"/>
              <a:t>: adata.org/factsheet/</a:t>
            </a:r>
            <a:r>
              <a:rPr lang="en-US" sz="2000" dirty="0" err="1"/>
              <a:t>ada</a:t>
            </a:r>
            <a:r>
              <a:rPr lang="en-US" sz="2000" dirty="0"/>
              <a:t>-addiction-and-recovery</a:t>
            </a:r>
          </a:p>
          <a:p>
            <a:pPr marL="0" indent="0">
              <a:lnSpc>
                <a:spcPct val="114000"/>
              </a:lnSpc>
              <a:spcBef>
                <a:spcPts val="300"/>
              </a:spcBef>
              <a:spcAft>
                <a:spcPts val="300"/>
              </a:spcAft>
              <a:buNone/>
            </a:pPr>
            <a:r>
              <a:rPr lang="en-US" sz="2000" dirty="0"/>
              <a:t>     -and-  government</a:t>
            </a:r>
          </a:p>
          <a:p>
            <a:pPr>
              <a:lnSpc>
                <a:spcPct val="114000"/>
              </a:lnSpc>
              <a:spcBef>
                <a:spcPts val="300"/>
              </a:spcBef>
              <a:spcAft>
                <a:spcPts val="300"/>
              </a:spcAft>
            </a:pPr>
            <a:endParaRPr lang="en-US" sz="1800" dirty="0"/>
          </a:p>
          <a:p>
            <a:pPr marL="0" indent="0">
              <a:spcBef>
                <a:spcPts val="300"/>
              </a:spcBef>
              <a:spcAft>
                <a:spcPts val="300"/>
              </a:spcAft>
              <a:buNone/>
            </a:pPr>
            <a:endParaRPr lang="en-US" dirty="0"/>
          </a:p>
          <a:p>
            <a:pPr marL="0" indent="0">
              <a:buNone/>
            </a:pPr>
            <a:endParaRPr lang="en-US" sz="2200" dirty="0"/>
          </a:p>
        </p:txBody>
      </p:sp>
      <p:sp>
        <p:nvSpPr>
          <p:cNvPr id="4" name="Slide Number Placeholder 3">
            <a:extLst>
              <a:ext uri="{FF2B5EF4-FFF2-40B4-BE49-F238E27FC236}">
                <a16:creationId xmlns:a16="http://schemas.microsoft.com/office/drawing/2014/main" id="{5998EF66-CC55-4692-82BF-EF816BCB90CC}"/>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41</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2308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0DF3-8DCA-4865-806B-7F069D1E1512}"/>
              </a:ext>
            </a:extLst>
          </p:cNvPr>
          <p:cNvSpPr>
            <a:spLocks noGrp="1"/>
          </p:cNvSpPr>
          <p:nvPr>
            <p:ph type="title"/>
          </p:nvPr>
        </p:nvSpPr>
        <p:spPr>
          <a:xfrm>
            <a:off x="841248" y="548640"/>
            <a:ext cx="3600860" cy="5431536"/>
          </a:xfrm>
        </p:spPr>
        <p:txBody>
          <a:bodyPr>
            <a:normAutofit/>
          </a:bodyPr>
          <a:lstStyle/>
          <a:p>
            <a:r>
              <a:rPr lang="en-US" b="1" dirty="0"/>
              <a:t>ADA </a:t>
            </a:r>
            <a:br>
              <a:rPr lang="en-US" b="1" dirty="0"/>
            </a:br>
            <a:r>
              <a:rPr lang="en-US" b="1" dirty="0"/>
              <a:t>National Network Publications</a:t>
            </a:r>
            <a:br>
              <a:rPr lang="en-US" dirty="0"/>
            </a:br>
            <a:r>
              <a:rPr lang="en-US" sz="2800" dirty="0"/>
              <a:t>(slide 2 of 2)</a:t>
            </a:r>
            <a:br>
              <a:rPr lang="en-US" sz="2800" dirty="0"/>
            </a:br>
            <a:br>
              <a:rPr lang="en-US" sz="2800" dirty="0"/>
            </a:br>
            <a:br>
              <a:rPr lang="en-US" sz="2800" dirty="0"/>
            </a:br>
            <a:r>
              <a:rPr lang="es-ES" sz="3200" b="1" i="1" dirty="0"/>
              <a:t>Publicaciones de la red nacional de la ADA </a:t>
            </a:r>
            <a:br>
              <a:rPr lang="es-ES" sz="3200" b="1" i="1" dirty="0"/>
            </a:br>
            <a:r>
              <a:rPr lang="es-ES" sz="3200" b="1" i="1" dirty="0"/>
              <a:t>(diapositiva 2 de 2)</a:t>
            </a:r>
            <a:endParaRPr lang="en-US" sz="3200" b="1" i="1" dirty="0"/>
          </a:p>
        </p:txBody>
      </p:sp>
      <p:sp>
        <p:nvSpPr>
          <p:cNvPr id="3" name="Content Placeholder 2">
            <a:extLst>
              <a:ext uri="{FF2B5EF4-FFF2-40B4-BE49-F238E27FC236}">
                <a16:creationId xmlns:a16="http://schemas.microsoft.com/office/drawing/2014/main" id="{F0E3A877-C399-4A0C-88B3-84A0B67DC567}"/>
              </a:ext>
            </a:extLst>
          </p:cNvPr>
          <p:cNvSpPr>
            <a:spLocks noGrp="1"/>
          </p:cNvSpPr>
          <p:nvPr>
            <p:ph idx="1"/>
          </p:nvPr>
        </p:nvSpPr>
        <p:spPr>
          <a:xfrm>
            <a:off x="5126418" y="552091"/>
            <a:ext cx="6224335" cy="6169384"/>
          </a:xfrm>
        </p:spPr>
        <p:txBody>
          <a:bodyPr anchor="ctr">
            <a:normAutofit fontScale="92500" lnSpcReduction="20000"/>
          </a:bodyPr>
          <a:lstStyle/>
          <a:p>
            <a:pPr>
              <a:lnSpc>
                <a:spcPct val="114000"/>
              </a:lnSpc>
              <a:spcBef>
                <a:spcPts val="300"/>
              </a:spcBef>
              <a:spcAft>
                <a:spcPts val="300"/>
              </a:spcAft>
            </a:pPr>
            <a:r>
              <a:rPr lang="en-US" sz="2200" b="1" dirty="0">
                <a:solidFill>
                  <a:srgbClr val="005C9E"/>
                </a:solidFill>
                <a:hlinkClick r:id="rId3" tooltip="The ADA, Addiction, Recovery, &amp; Employment Fact Sheet">
                  <a:extLst>
                    <a:ext uri="{A12FA001-AC4F-418D-AE19-62706E023703}">
                      <ahyp:hlinkClr xmlns:ahyp="http://schemas.microsoft.com/office/drawing/2018/hyperlinkcolor" val="tx"/>
                    </a:ext>
                  </a:extLst>
                </a:hlinkClick>
              </a:rPr>
              <a:t>The ADA, Addiction, Recovery, &amp; Employment Fact Sheet</a:t>
            </a:r>
            <a:br>
              <a:rPr lang="en-US" sz="2200" dirty="0"/>
            </a:br>
            <a:r>
              <a:rPr lang="en-US" sz="2200" b="1" dirty="0"/>
              <a:t>Web</a:t>
            </a:r>
            <a:r>
              <a:rPr lang="en-US" sz="2200" dirty="0"/>
              <a:t>: adata.org/factsheet/ada-addiction-recovery-and-employment</a:t>
            </a:r>
            <a:br>
              <a:rPr lang="en-US" sz="2200" dirty="0"/>
            </a:br>
            <a:endParaRPr lang="en-US" sz="2200" dirty="0"/>
          </a:p>
          <a:p>
            <a:pPr>
              <a:lnSpc>
                <a:spcPct val="114000"/>
              </a:lnSpc>
              <a:spcBef>
                <a:spcPts val="300"/>
              </a:spcBef>
              <a:spcAft>
                <a:spcPts val="300"/>
              </a:spcAft>
            </a:pPr>
            <a:r>
              <a:rPr lang="en-US" sz="2200" b="1" dirty="0">
                <a:solidFill>
                  <a:srgbClr val="005C9E"/>
                </a:solidFill>
                <a:hlinkClick r:id="rId4" tooltip="Reasonable Accommodations in the Workplace">
                  <a:extLst>
                    <a:ext uri="{A12FA001-AC4F-418D-AE19-62706E023703}">
                      <ahyp:hlinkClr xmlns:ahyp="http://schemas.microsoft.com/office/drawing/2018/hyperlinkcolor" val="tx"/>
                    </a:ext>
                  </a:extLst>
                </a:hlinkClick>
              </a:rPr>
              <a:t>Reasonable Accommodations in the Workplace</a:t>
            </a:r>
            <a:br>
              <a:rPr lang="en-US" sz="2200" dirty="0"/>
            </a:br>
            <a:r>
              <a:rPr lang="en-US" sz="2200" b="1" dirty="0"/>
              <a:t>Web</a:t>
            </a:r>
            <a:r>
              <a:rPr lang="en-US" sz="2200" dirty="0"/>
              <a:t>: adata.org/factsheet/reasonable-accommodations-workplace</a:t>
            </a:r>
            <a:br>
              <a:rPr lang="en-US" sz="2200" dirty="0"/>
            </a:br>
            <a:endParaRPr lang="en-US" sz="2200" dirty="0"/>
          </a:p>
          <a:p>
            <a:pPr>
              <a:lnSpc>
                <a:spcPct val="114000"/>
              </a:lnSpc>
              <a:spcBef>
                <a:spcPts val="300"/>
              </a:spcBef>
              <a:spcAft>
                <a:spcPts val="300"/>
              </a:spcAft>
            </a:pPr>
            <a:r>
              <a:rPr lang="en-US" sz="2200" b="1" dirty="0">
                <a:solidFill>
                  <a:srgbClr val="005C9E"/>
                </a:solidFill>
                <a:hlinkClick r:id="rId5" tooltip="Work-Leave, the ADA, and the FMLA">
                  <a:extLst>
                    <a:ext uri="{A12FA001-AC4F-418D-AE19-62706E023703}">
                      <ahyp:hlinkClr xmlns:ahyp="http://schemas.microsoft.com/office/drawing/2018/hyperlinkcolor" val="tx"/>
                    </a:ext>
                  </a:extLst>
                </a:hlinkClick>
              </a:rPr>
              <a:t>Work-Leave, the ADA, and the FMLA</a:t>
            </a:r>
            <a:br>
              <a:rPr lang="en-US" sz="2200" dirty="0"/>
            </a:br>
            <a:r>
              <a:rPr lang="en-US" sz="2200" b="1" dirty="0"/>
              <a:t>Web</a:t>
            </a:r>
            <a:r>
              <a:rPr lang="en-US" sz="2200" dirty="0"/>
              <a:t>: adata.org/factsheet/work-leave</a:t>
            </a:r>
          </a:p>
          <a:p>
            <a:pPr marL="0" indent="0">
              <a:spcBef>
                <a:spcPts val="300"/>
              </a:spcBef>
              <a:spcAft>
                <a:spcPts val="300"/>
              </a:spcAft>
              <a:buNone/>
            </a:pPr>
            <a:endParaRPr lang="en-US" sz="2200" b="1" dirty="0"/>
          </a:p>
          <a:p>
            <a:pPr>
              <a:spcBef>
                <a:spcPts val="300"/>
              </a:spcBef>
              <a:spcAft>
                <a:spcPts val="300"/>
              </a:spcAft>
            </a:pPr>
            <a:r>
              <a:rPr lang="en-US" sz="2200" b="1" i="1" u="sng" dirty="0">
                <a:solidFill>
                  <a:schemeClr val="accent4">
                    <a:lumMod val="75000"/>
                  </a:schemeClr>
                </a:solidFill>
              </a:rPr>
              <a:t>Hoja de </a:t>
            </a:r>
            <a:r>
              <a:rPr lang="en-US" sz="2200" b="1" i="1" u="sng" dirty="0" err="1">
                <a:solidFill>
                  <a:schemeClr val="accent4">
                    <a:lumMod val="75000"/>
                  </a:schemeClr>
                </a:solidFill>
              </a:rPr>
              <a:t>datos</a:t>
            </a:r>
            <a:r>
              <a:rPr lang="en-US" sz="2200" b="1" i="1" u="sng" dirty="0">
                <a:solidFill>
                  <a:schemeClr val="accent4">
                    <a:lumMod val="75000"/>
                  </a:schemeClr>
                </a:solidFill>
              </a:rPr>
              <a:t> </a:t>
            </a:r>
            <a:r>
              <a:rPr lang="en-US" sz="2200" b="1" i="1" u="sng" dirty="0" err="1">
                <a:solidFill>
                  <a:schemeClr val="accent4">
                    <a:lumMod val="75000"/>
                  </a:schemeClr>
                </a:solidFill>
              </a:rPr>
              <a:t>sobre</a:t>
            </a:r>
            <a:r>
              <a:rPr lang="en-US" sz="2200" b="1" i="1" u="sng" dirty="0">
                <a:solidFill>
                  <a:schemeClr val="accent4">
                    <a:lumMod val="75000"/>
                  </a:schemeClr>
                </a:solidFill>
              </a:rPr>
              <a:t> </a:t>
            </a:r>
            <a:r>
              <a:rPr lang="en-US" sz="2200" b="1" i="1" u="sng" dirty="0" err="1">
                <a:solidFill>
                  <a:schemeClr val="accent4">
                    <a:lumMod val="75000"/>
                  </a:schemeClr>
                </a:solidFill>
              </a:rPr>
              <a:t>adicción</a:t>
            </a:r>
            <a:r>
              <a:rPr lang="en-US" sz="2200" b="1" i="1" u="sng" dirty="0">
                <a:solidFill>
                  <a:schemeClr val="accent4">
                    <a:lumMod val="75000"/>
                  </a:schemeClr>
                </a:solidFill>
              </a:rPr>
              <a:t>, </a:t>
            </a:r>
            <a:r>
              <a:rPr lang="en-US" sz="2200" b="1" i="1" u="sng" dirty="0" err="1">
                <a:solidFill>
                  <a:schemeClr val="accent4">
                    <a:lumMod val="75000"/>
                  </a:schemeClr>
                </a:solidFill>
              </a:rPr>
              <a:t>recuperación</a:t>
            </a:r>
            <a:r>
              <a:rPr lang="en-US" sz="2200" b="1" i="1" u="sng" dirty="0">
                <a:solidFill>
                  <a:schemeClr val="accent4">
                    <a:lumMod val="75000"/>
                  </a:schemeClr>
                </a:solidFill>
              </a:rPr>
              <a:t> y </a:t>
            </a:r>
            <a:r>
              <a:rPr lang="en-US" sz="2200" b="1" i="1" u="sng" dirty="0" err="1">
                <a:solidFill>
                  <a:schemeClr val="accent4">
                    <a:lumMod val="75000"/>
                  </a:schemeClr>
                </a:solidFill>
              </a:rPr>
              <a:t>empleo</a:t>
            </a:r>
            <a:r>
              <a:rPr lang="en-US" sz="2200" b="1" i="1" u="sng" dirty="0">
                <a:solidFill>
                  <a:schemeClr val="accent4">
                    <a:lumMod val="75000"/>
                  </a:schemeClr>
                </a:solidFill>
              </a:rPr>
              <a:t> de la ADA </a:t>
            </a:r>
          </a:p>
          <a:p>
            <a:pPr>
              <a:spcBef>
                <a:spcPts val="300"/>
              </a:spcBef>
              <a:spcAft>
                <a:spcPts val="300"/>
              </a:spcAft>
            </a:pPr>
            <a:r>
              <a:rPr lang="en-US" sz="2200" b="1" i="1" dirty="0"/>
              <a:t> Web</a:t>
            </a:r>
            <a:r>
              <a:rPr lang="en-US" sz="2200" i="1" dirty="0"/>
              <a:t>: adata.org/factsheet/</a:t>
            </a:r>
            <a:r>
              <a:rPr lang="en-US" sz="2200" i="1" dirty="0" err="1"/>
              <a:t>ada</a:t>
            </a:r>
            <a:r>
              <a:rPr lang="en-US" sz="2200" i="1" dirty="0"/>
              <a:t>-addiction-recovery-and-      employment</a:t>
            </a:r>
          </a:p>
          <a:p>
            <a:pPr>
              <a:spcBef>
                <a:spcPts val="300"/>
              </a:spcBef>
              <a:spcAft>
                <a:spcPts val="300"/>
              </a:spcAft>
            </a:pPr>
            <a:r>
              <a:rPr lang="en-US" sz="2200" b="1" i="1" u="sng" dirty="0" err="1">
                <a:solidFill>
                  <a:schemeClr val="accent4">
                    <a:lumMod val="75000"/>
                  </a:schemeClr>
                </a:solidFill>
              </a:rPr>
              <a:t>Adaptaciones</a:t>
            </a:r>
            <a:r>
              <a:rPr lang="en-US" sz="2200" b="1" i="1" u="sng" dirty="0">
                <a:solidFill>
                  <a:schemeClr val="accent4">
                    <a:lumMod val="75000"/>
                  </a:schemeClr>
                </a:solidFill>
              </a:rPr>
              <a:t> </a:t>
            </a:r>
            <a:r>
              <a:rPr lang="en-US" sz="2200" b="1" i="1" u="sng" dirty="0" err="1">
                <a:solidFill>
                  <a:schemeClr val="accent4">
                    <a:lumMod val="75000"/>
                  </a:schemeClr>
                </a:solidFill>
              </a:rPr>
              <a:t>razonables</a:t>
            </a:r>
            <a:r>
              <a:rPr lang="en-US" sz="2200" b="1" i="1" u="sng" dirty="0">
                <a:solidFill>
                  <a:schemeClr val="accent4">
                    <a:lumMod val="75000"/>
                  </a:schemeClr>
                </a:solidFill>
              </a:rPr>
              <a:t> </a:t>
            </a:r>
            <a:r>
              <a:rPr lang="en-US" sz="2200" b="1" i="1" u="sng" dirty="0" err="1">
                <a:solidFill>
                  <a:schemeClr val="accent4">
                    <a:lumMod val="75000"/>
                  </a:schemeClr>
                </a:solidFill>
              </a:rPr>
              <a:t>en</a:t>
            </a:r>
            <a:r>
              <a:rPr lang="en-US" sz="2200" b="1" i="1" u="sng" dirty="0">
                <a:solidFill>
                  <a:schemeClr val="accent4">
                    <a:lumMod val="75000"/>
                  </a:schemeClr>
                </a:solidFill>
              </a:rPr>
              <a:t> el </a:t>
            </a:r>
            <a:r>
              <a:rPr lang="en-US" sz="2200" b="1" i="1" u="sng" dirty="0" err="1">
                <a:solidFill>
                  <a:schemeClr val="accent4">
                    <a:lumMod val="75000"/>
                  </a:schemeClr>
                </a:solidFill>
              </a:rPr>
              <a:t>lugar</a:t>
            </a:r>
            <a:r>
              <a:rPr lang="en-US" sz="2200" b="1" i="1" u="sng" dirty="0">
                <a:solidFill>
                  <a:schemeClr val="accent4">
                    <a:lumMod val="75000"/>
                  </a:schemeClr>
                </a:solidFill>
              </a:rPr>
              <a:t> de </a:t>
            </a:r>
            <a:r>
              <a:rPr lang="en-US" sz="2200" b="1" i="1" u="sng" dirty="0" err="1">
                <a:solidFill>
                  <a:schemeClr val="accent4">
                    <a:lumMod val="75000"/>
                  </a:schemeClr>
                </a:solidFill>
              </a:rPr>
              <a:t>trabajo</a:t>
            </a:r>
            <a:r>
              <a:rPr lang="en-US" sz="2200" b="1" i="1" u="sng" dirty="0">
                <a:solidFill>
                  <a:schemeClr val="accent4">
                    <a:lumMod val="75000"/>
                  </a:schemeClr>
                </a:solidFill>
              </a:rPr>
              <a:t> </a:t>
            </a:r>
          </a:p>
          <a:p>
            <a:pPr marL="0" indent="0">
              <a:spcBef>
                <a:spcPts val="300"/>
              </a:spcBef>
              <a:spcAft>
                <a:spcPts val="300"/>
              </a:spcAft>
              <a:buNone/>
            </a:pPr>
            <a:r>
              <a:rPr lang="en-US" sz="2200" b="1" i="1" dirty="0"/>
              <a:t>Web</a:t>
            </a:r>
            <a:r>
              <a:rPr lang="en-US" sz="2200" i="1" dirty="0"/>
              <a:t>: adata.org/factsheet/reasonable-accommodations-workplace</a:t>
            </a:r>
          </a:p>
          <a:p>
            <a:pPr>
              <a:spcBef>
                <a:spcPts val="300"/>
              </a:spcBef>
              <a:spcAft>
                <a:spcPts val="300"/>
              </a:spcAft>
            </a:pPr>
            <a:r>
              <a:rPr lang="en-US" sz="2200" b="1" i="1" u="sng" dirty="0">
                <a:solidFill>
                  <a:schemeClr val="accent4">
                    <a:lumMod val="75000"/>
                  </a:schemeClr>
                </a:solidFill>
              </a:rPr>
              <a:t>Work-Leave, la ADA y la FMLA </a:t>
            </a:r>
          </a:p>
          <a:p>
            <a:pPr marL="0" indent="0">
              <a:spcBef>
                <a:spcPts val="300"/>
              </a:spcBef>
              <a:spcAft>
                <a:spcPts val="300"/>
              </a:spcAft>
              <a:buNone/>
            </a:pPr>
            <a:r>
              <a:rPr lang="en-US" sz="2200" b="1" i="1" dirty="0"/>
              <a:t>Web</a:t>
            </a:r>
            <a:r>
              <a:rPr lang="en-US" sz="2200" i="1" dirty="0"/>
              <a:t>: adata.org/factsheet/work-leave</a:t>
            </a:r>
          </a:p>
          <a:p>
            <a:pPr marL="0" indent="0">
              <a:buNone/>
            </a:pPr>
            <a:endParaRPr lang="en-US" sz="2200" dirty="0"/>
          </a:p>
        </p:txBody>
      </p:sp>
      <p:sp>
        <p:nvSpPr>
          <p:cNvPr id="4" name="Slide Number Placeholder 3">
            <a:extLst>
              <a:ext uri="{FF2B5EF4-FFF2-40B4-BE49-F238E27FC236}">
                <a16:creationId xmlns:a16="http://schemas.microsoft.com/office/drawing/2014/main" id="{5998EF66-CC55-4692-82BF-EF816BCB90CC}"/>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42</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0538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0DF3-8DCA-4865-806B-7F069D1E1512}"/>
              </a:ext>
            </a:extLst>
          </p:cNvPr>
          <p:cNvSpPr>
            <a:spLocks noGrp="1"/>
          </p:cNvSpPr>
          <p:nvPr>
            <p:ph type="title"/>
          </p:nvPr>
        </p:nvSpPr>
        <p:spPr>
          <a:xfrm>
            <a:off x="841248" y="548640"/>
            <a:ext cx="3600860" cy="5431536"/>
          </a:xfrm>
        </p:spPr>
        <p:txBody>
          <a:bodyPr>
            <a:normAutofit/>
          </a:bodyPr>
          <a:lstStyle/>
          <a:p>
            <a:r>
              <a:rPr lang="en-US" b="1" dirty="0"/>
              <a:t>Southeast </a:t>
            </a:r>
            <a:br>
              <a:rPr lang="en-US" b="1" dirty="0"/>
            </a:br>
            <a:r>
              <a:rPr lang="en-US" b="1" dirty="0"/>
              <a:t>ADA </a:t>
            </a:r>
            <a:br>
              <a:rPr lang="en-US" b="1" dirty="0"/>
            </a:br>
            <a:r>
              <a:rPr lang="en-US" b="1" dirty="0"/>
              <a:t>Center Resources</a:t>
            </a:r>
            <a:br>
              <a:rPr lang="en-US" b="1" dirty="0"/>
            </a:br>
            <a:br>
              <a:rPr lang="en-US" b="1" dirty="0"/>
            </a:br>
            <a:r>
              <a:rPr lang="es-ES" sz="3600" b="1" i="1" dirty="0"/>
              <a:t>Recursos del Centro ADA del Sudeste</a:t>
            </a:r>
            <a:endParaRPr lang="en-US" sz="3600" b="1" i="1" dirty="0"/>
          </a:p>
        </p:txBody>
      </p:sp>
      <p:sp>
        <p:nvSpPr>
          <p:cNvPr id="3" name="Content Placeholder 2">
            <a:extLst>
              <a:ext uri="{FF2B5EF4-FFF2-40B4-BE49-F238E27FC236}">
                <a16:creationId xmlns:a16="http://schemas.microsoft.com/office/drawing/2014/main" id="{F0E3A877-C399-4A0C-88B3-84A0B67DC567}"/>
              </a:ext>
            </a:extLst>
          </p:cNvPr>
          <p:cNvSpPr>
            <a:spLocks noGrp="1"/>
          </p:cNvSpPr>
          <p:nvPr>
            <p:ph idx="1"/>
          </p:nvPr>
        </p:nvSpPr>
        <p:spPr>
          <a:xfrm>
            <a:off x="5126418" y="318656"/>
            <a:ext cx="7010718" cy="6289962"/>
          </a:xfrm>
        </p:spPr>
        <p:txBody>
          <a:bodyPr anchor="ctr">
            <a:normAutofit/>
          </a:bodyPr>
          <a:lstStyle/>
          <a:p>
            <a:pPr>
              <a:spcBef>
                <a:spcPts val="300"/>
              </a:spcBef>
              <a:spcAft>
                <a:spcPts val="300"/>
              </a:spcAft>
            </a:pPr>
            <a:r>
              <a:rPr lang="en-US" sz="2000" b="1" i="1" dirty="0">
                <a:solidFill>
                  <a:srgbClr val="005C9E"/>
                </a:solidFill>
                <a:hlinkClick r:id="rId3" tooltip="ADA Live! Podcast: Opioid Addiction and the ADA">
                  <a:extLst>
                    <a:ext uri="{A12FA001-AC4F-418D-AE19-62706E023703}">
                      <ahyp:hlinkClr xmlns:ahyp="http://schemas.microsoft.com/office/drawing/2018/hyperlinkcolor" val="tx"/>
                    </a:ext>
                  </a:extLst>
                </a:hlinkClick>
              </a:rPr>
              <a:t>ADA Live! </a:t>
            </a:r>
            <a:r>
              <a:rPr lang="en-US" sz="2000" b="1" dirty="0">
                <a:solidFill>
                  <a:srgbClr val="005C9E"/>
                </a:solidFill>
                <a:hlinkClick r:id="rId3" tooltip="ADA Live! Podcast: Opioid Addiction and the ADA">
                  <a:extLst>
                    <a:ext uri="{A12FA001-AC4F-418D-AE19-62706E023703}">
                      <ahyp:hlinkClr xmlns:ahyp="http://schemas.microsoft.com/office/drawing/2018/hyperlinkcolor" val="tx"/>
                    </a:ext>
                  </a:extLst>
                </a:hlinkClick>
              </a:rPr>
              <a:t>Podcast: Opioid Addiction and the ADA</a:t>
            </a:r>
            <a:br>
              <a:rPr lang="en-US" sz="2000" b="1" dirty="0"/>
            </a:br>
            <a:r>
              <a:rPr lang="en-US" sz="2000" b="1" dirty="0"/>
              <a:t>Web</a:t>
            </a:r>
            <a:r>
              <a:rPr lang="en-US" sz="2000" dirty="0"/>
              <a:t>: adalive.org/episodes/episode-67</a:t>
            </a:r>
            <a:br>
              <a:rPr lang="en-US" sz="2000" dirty="0"/>
            </a:br>
            <a:endParaRPr lang="en-US" sz="2000" dirty="0"/>
          </a:p>
          <a:p>
            <a:pPr>
              <a:spcBef>
                <a:spcPts val="300"/>
              </a:spcBef>
              <a:spcAft>
                <a:spcPts val="300"/>
              </a:spcAft>
            </a:pPr>
            <a:r>
              <a:rPr lang="en-US" sz="2000" b="1" i="1" dirty="0">
                <a:solidFill>
                  <a:srgbClr val="005C9E"/>
                </a:solidFill>
                <a:hlinkClick r:id="rId4" tooltip="ADA Live! Podcast: Opioid Addiction and the ADA with the U.S. Department of Justice">
                  <a:extLst>
                    <a:ext uri="{A12FA001-AC4F-418D-AE19-62706E023703}">
                      <ahyp:hlinkClr xmlns:ahyp="http://schemas.microsoft.com/office/drawing/2018/hyperlinkcolor" val="tx"/>
                    </a:ext>
                  </a:extLst>
                </a:hlinkClick>
              </a:rPr>
              <a:t>ADA Live! </a:t>
            </a:r>
            <a:r>
              <a:rPr lang="en-US" sz="2000" b="1" dirty="0">
                <a:solidFill>
                  <a:srgbClr val="005C9E"/>
                </a:solidFill>
                <a:hlinkClick r:id="rId4" tooltip="ADA Live! Podcast: Opioid Addiction and the ADA with the U.S. Department of Justice">
                  <a:extLst>
                    <a:ext uri="{A12FA001-AC4F-418D-AE19-62706E023703}">
                      <ahyp:hlinkClr xmlns:ahyp="http://schemas.microsoft.com/office/drawing/2018/hyperlinkcolor" val="tx"/>
                    </a:ext>
                  </a:extLst>
                </a:hlinkClick>
              </a:rPr>
              <a:t>Podcast: Opioid Addiction and the ADA with the U.S. Department of Justice</a:t>
            </a:r>
            <a:br>
              <a:rPr lang="en-US" sz="2000" b="1" dirty="0"/>
            </a:br>
            <a:r>
              <a:rPr lang="en-US" sz="2000" b="1" dirty="0"/>
              <a:t>Web</a:t>
            </a:r>
            <a:r>
              <a:rPr lang="en-US" sz="2000" dirty="0"/>
              <a:t>: adalive.org/episodes/episode-68</a:t>
            </a:r>
            <a:br>
              <a:rPr lang="en-US" sz="2000" dirty="0"/>
            </a:br>
            <a:endParaRPr lang="en-US" sz="2000" dirty="0"/>
          </a:p>
          <a:p>
            <a:pPr>
              <a:spcBef>
                <a:spcPts val="300"/>
              </a:spcBef>
              <a:spcAft>
                <a:spcPts val="300"/>
              </a:spcAft>
            </a:pPr>
            <a:r>
              <a:rPr lang="en-US" sz="2000" b="1" dirty="0">
                <a:solidFill>
                  <a:srgbClr val="005C9E"/>
                </a:solidFill>
                <a:hlinkClick r:id="rId5" tooltip="Resource List: Opioid Addiction and the ADA">
                  <a:extLst>
                    <a:ext uri="{A12FA001-AC4F-418D-AE19-62706E023703}">
                      <ahyp:hlinkClr xmlns:ahyp="http://schemas.microsoft.com/office/drawing/2018/hyperlinkcolor" val="tx"/>
                    </a:ext>
                  </a:extLst>
                </a:hlinkClick>
              </a:rPr>
              <a:t>Resource List: Opioid Addiction and the ADA</a:t>
            </a:r>
            <a:br>
              <a:rPr lang="en-US" sz="2000" b="1" dirty="0"/>
            </a:br>
            <a:r>
              <a:rPr lang="en-US" sz="2000" b="1" dirty="0"/>
              <a:t>Web</a:t>
            </a:r>
            <a:r>
              <a:rPr lang="en-US" sz="2000" dirty="0"/>
              <a:t>: adalive.org/resources/episode-67-resources</a:t>
            </a:r>
          </a:p>
          <a:p>
            <a:pPr>
              <a:spcBef>
                <a:spcPts val="300"/>
              </a:spcBef>
              <a:spcAft>
                <a:spcPts val="300"/>
              </a:spcAft>
            </a:pPr>
            <a:endParaRPr lang="en-US" sz="2000" dirty="0"/>
          </a:p>
          <a:p>
            <a:pPr>
              <a:spcBef>
                <a:spcPts val="300"/>
              </a:spcBef>
              <a:spcAft>
                <a:spcPts val="300"/>
              </a:spcAft>
            </a:pPr>
            <a:endParaRPr lang="en-US" sz="2000" dirty="0"/>
          </a:p>
          <a:p>
            <a:pPr marL="0" indent="0">
              <a:buNone/>
            </a:pPr>
            <a:r>
              <a:rPr lang="es-ES" sz="2000" b="1" i="1" u="sng" dirty="0">
                <a:solidFill>
                  <a:schemeClr val="accent4">
                    <a:lumMod val="75000"/>
                  </a:schemeClr>
                </a:solidFill>
              </a:rPr>
              <a:t>¡ADA en vivo! Podcast: Adicción a los opioides y la ADA</a:t>
            </a:r>
            <a:r>
              <a:rPr lang="es-ES" sz="2000" i="1" u="sng" dirty="0">
                <a:solidFill>
                  <a:schemeClr val="accent4">
                    <a:lumMod val="75000"/>
                  </a:schemeClr>
                </a:solidFill>
              </a:rPr>
              <a:t> </a:t>
            </a:r>
            <a:r>
              <a:rPr lang="es-ES" sz="2000" b="1" i="1" dirty="0"/>
              <a:t>Web</a:t>
            </a:r>
            <a:r>
              <a:rPr lang="es-ES" sz="2000" i="1" dirty="0"/>
              <a:t>: adalive.org/</a:t>
            </a:r>
            <a:r>
              <a:rPr lang="es-ES" sz="2000" i="1" dirty="0" err="1"/>
              <a:t>episodes</a:t>
            </a:r>
            <a:r>
              <a:rPr lang="es-ES" sz="2000" i="1" dirty="0"/>
              <a:t>/episode-67</a:t>
            </a:r>
          </a:p>
          <a:p>
            <a:pPr marL="0" indent="0">
              <a:buNone/>
            </a:pPr>
            <a:r>
              <a:rPr lang="es-ES" sz="2000" b="1" i="1" u="sng" dirty="0">
                <a:solidFill>
                  <a:schemeClr val="accent4">
                    <a:lumMod val="75000"/>
                  </a:schemeClr>
                </a:solidFill>
              </a:rPr>
              <a:t>¡ADA en vivo! Podcast: Adicción a los opioides y la ADA con el Departamento de Justicia de los EE. UU. </a:t>
            </a:r>
          </a:p>
          <a:p>
            <a:pPr marL="0" indent="0">
              <a:buNone/>
            </a:pPr>
            <a:r>
              <a:rPr lang="es-ES" sz="2000" b="1" i="1" dirty="0"/>
              <a:t>Web</a:t>
            </a:r>
            <a:r>
              <a:rPr lang="es-ES" sz="2000" i="1" dirty="0"/>
              <a:t>: adalive.org/</a:t>
            </a:r>
            <a:r>
              <a:rPr lang="es-ES" sz="2000" i="1" dirty="0" err="1"/>
              <a:t>episodes</a:t>
            </a:r>
            <a:r>
              <a:rPr lang="es-ES" sz="2000" i="1" dirty="0"/>
              <a:t>/episode-68</a:t>
            </a:r>
          </a:p>
          <a:p>
            <a:pPr marL="0" indent="0">
              <a:buNone/>
            </a:pPr>
            <a:r>
              <a:rPr lang="es-ES" sz="2000" b="1" i="1" u="sng" dirty="0">
                <a:solidFill>
                  <a:schemeClr val="accent4">
                    <a:lumMod val="75000"/>
                  </a:schemeClr>
                </a:solidFill>
              </a:rPr>
              <a:t>Lista de recursos: Adicción a los opioides y la ADA </a:t>
            </a:r>
          </a:p>
          <a:p>
            <a:pPr marL="0" indent="0">
              <a:buNone/>
            </a:pPr>
            <a:r>
              <a:rPr lang="es-ES" sz="2000" b="1" i="1" dirty="0"/>
              <a:t>Web</a:t>
            </a:r>
            <a:r>
              <a:rPr lang="es-ES" sz="2000" i="1" dirty="0"/>
              <a:t>: adalive.org/</a:t>
            </a:r>
            <a:r>
              <a:rPr lang="es-ES" sz="2000" i="1" dirty="0" err="1"/>
              <a:t>resources</a:t>
            </a:r>
            <a:r>
              <a:rPr lang="es-ES" sz="2000" i="1" dirty="0"/>
              <a:t>/episode-67-resources</a:t>
            </a:r>
            <a:endParaRPr lang="en-US" sz="2000" i="1" dirty="0"/>
          </a:p>
        </p:txBody>
      </p:sp>
      <p:sp>
        <p:nvSpPr>
          <p:cNvPr id="4" name="Slide Number Placeholder 3">
            <a:extLst>
              <a:ext uri="{FF2B5EF4-FFF2-40B4-BE49-F238E27FC236}">
                <a16:creationId xmlns:a16="http://schemas.microsoft.com/office/drawing/2014/main" id="{5998EF66-CC55-4692-82BF-EF816BCB90CC}"/>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43</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9475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4546-D0EC-4AE3-9FD6-FBA68E498C9E}"/>
              </a:ext>
            </a:extLst>
          </p:cNvPr>
          <p:cNvSpPr>
            <a:spLocks noGrp="1"/>
          </p:cNvSpPr>
          <p:nvPr>
            <p:ph type="title"/>
          </p:nvPr>
        </p:nvSpPr>
        <p:spPr/>
        <p:txBody>
          <a:bodyPr>
            <a:normAutofit fontScale="90000"/>
          </a:bodyPr>
          <a:lstStyle/>
          <a:p>
            <a:r>
              <a:rPr lang="en-US" sz="4400" b="1" dirty="0"/>
              <a:t>U.S. Equal Employment Opportunity Commission (EEOC) Enforcement Guidance </a:t>
            </a:r>
            <a:r>
              <a:rPr lang="en-US" sz="3100" dirty="0"/>
              <a:t>(slide 1 of 3)/ </a:t>
            </a:r>
            <a:r>
              <a:rPr lang="es-ES" sz="3200" b="1" i="1" dirty="0"/>
              <a:t>Guía de cumplimiento de la Comisión para la Igualdad de Oportunidades en el Empleo (EEOC) de EE. UU.</a:t>
            </a:r>
            <a:r>
              <a:rPr lang="es-ES" sz="3200" dirty="0"/>
              <a:t> (diapositiva 1 de 3)</a:t>
            </a:r>
            <a:endParaRPr lang="en-US" sz="3100" dirty="0"/>
          </a:p>
        </p:txBody>
      </p:sp>
      <p:sp>
        <p:nvSpPr>
          <p:cNvPr id="3" name="Content Placeholder 2">
            <a:extLst>
              <a:ext uri="{FF2B5EF4-FFF2-40B4-BE49-F238E27FC236}">
                <a16:creationId xmlns:a16="http://schemas.microsoft.com/office/drawing/2014/main" id="{EE0C91F2-0E81-49DB-9DC7-DCC8B2B3297A}"/>
              </a:ext>
            </a:extLst>
          </p:cNvPr>
          <p:cNvSpPr>
            <a:spLocks noGrp="1"/>
          </p:cNvSpPr>
          <p:nvPr>
            <p:ph idx="1"/>
          </p:nvPr>
        </p:nvSpPr>
        <p:spPr>
          <a:xfrm>
            <a:off x="318655" y="1825625"/>
            <a:ext cx="11035145" cy="4782993"/>
          </a:xfrm>
        </p:spPr>
        <p:txBody>
          <a:bodyPr>
            <a:noAutofit/>
          </a:bodyPr>
          <a:lstStyle/>
          <a:p>
            <a:pPr>
              <a:lnSpc>
                <a:spcPct val="114000"/>
              </a:lnSpc>
              <a:spcBef>
                <a:spcPts val="300"/>
              </a:spcBef>
              <a:spcAft>
                <a:spcPts val="300"/>
              </a:spcAft>
            </a:pPr>
            <a:r>
              <a:rPr lang="en-US" sz="1800" b="1" dirty="0">
                <a:solidFill>
                  <a:srgbClr val="005C9E"/>
                </a:solidFill>
                <a:hlinkClick r:id="rId3" tooltip="EEOC Enforcement Guidance: Reasonable Accommodation and Undue Hardship Under the ADA">
                  <a:extLst>
                    <a:ext uri="{A12FA001-AC4F-418D-AE19-62706E023703}">
                      <ahyp:hlinkClr xmlns:ahyp="http://schemas.microsoft.com/office/drawing/2018/hyperlinkcolor" val="tx"/>
                    </a:ext>
                  </a:extLst>
                </a:hlinkClick>
              </a:rPr>
              <a:t>Reasonable Accommodation and Undue Hardship Under the ADA</a:t>
            </a:r>
            <a:br>
              <a:rPr lang="en-US" sz="1800" dirty="0"/>
            </a:br>
            <a:r>
              <a:rPr lang="en-US" sz="1800" b="1" dirty="0"/>
              <a:t>Web</a:t>
            </a:r>
            <a:r>
              <a:rPr lang="en-US" sz="1800" dirty="0"/>
              <a:t>: eeoc.gov/policy/docs/accommodation.html</a:t>
            </a:r>
          </a:p>
          <a:p>
            <a:pPr>
              <a:lnSpc>
                <a:spcPct val="114000"/>
              </a:lnSpc>
              <a:spcBef>
                <a:spcPts val="300"/>
              </a:spcBef>
              <a:spcAft>
                <a:spcPts val="300"/>
              </a:spcAft>
            </a:pPr>
            <a:r>
              <a:rPr lang="en-US" sz="1800" b="1" dirty="0">
                <a:solidFill>
                  <a:srgbClr val="005C9E"/>
                </a:solidFill>
                <a:hlinkClick r:id="rId4" tooltip="EEOC Enforcement Guidance: Preemployment Disability-Related Questions and Medical Examinations">
                  <a:extLst>
                    <a:ext uri="{A12FA001-AC4F-418D-AE19-62706E023703}">
                      <ahyp:hlinkClr xmlns:ahyp="http://schemas.microsoft.com/office/drawing/2018/hyperlinkcolor" val="tx"/>
                    </a:ext>
                  </a:extLst>
                </a:hlinkClick>
              </a:rPr>
              <a:t>Preemployment Disability-Related Questions and Medical Examinations</a:t>
            </a:r>
            <a:br>
              <a:rPr lang="en-US" sz="1800" b="1" dirty="0">
                <a:solidFill>
                  <a:schemeClr val="accent4">
                    <a:lumMod val="75000"/>
                  </a:schemeClr>
                </a:solidFill>
              </a:rPr>
            </a:br>
            <a:r>
              <a:rPr lang="en-US" sz="1800" b="1" dirty="0"/>
              <a:t>Web</a:t>
            </a:r>
            <a:r>
              <a:rPr lang="en-US" sz="1800" dirty="0"/>
              <a:t>: eeoc.gov/policy/docs/preemp.html</a:t>
            </a:r>
          </a:p>
          <a:p>
            <a:pPr>
              <a:lnSpc>
                <a:spcPct val="114000"/>
              </a:lnSpc>
              <a:spcBef>
                <a:spcPts val="300"/>
              </a:spcBef>
              <a:spcAft>
                <a:spcPts val="300"/>
              </a:spcAft>
            </a:pPr>
            <a:r>
              <a:rPr lang="en-US" sz="1800" b="1" dirty="0">
                <a:solidFill>
                  <a:srgbClr val="005C9E"/>
                </a:solidFill>
                <a:hlinkClick r:id="rId5" tooltip="Disability-Related Inquiries and Medical Examinations of Employees Under the Americans with Disabilities Act">
                  <a:extLst>
                    <a:ext uri="{A12FA001-AC4F-418D-AE19-62706E023703}">
                      <ahyp:hlinkClr xmlns:ahyp="http://schemas.microsoft.com/office/drawing/2018/hyperlinkcolor" val="tx"/>
                    </a:ext>
                  </a:extLst>
                </a:hlinkClick>
              </a:rPr>
              <a:t>Disability-Related Inquiries and Medical Examinations of Employees Under the Americans with Disabilities Act</a:t>
            </a:r>
            <a:br>
              <a:rPr lang="en-US" sz="1800" b="1" dirty="0">
                <a:solidFill>
                  <a:schemeClr val="accent4">
                    <a:lumMod val="75000"/>
                  </a:schemeClr>
                </a:solidFill>
              </a:rPr>
            </a:br>
            <a:r>
              <a:rPr lang="en-US" sz="1800" b="1" dirty="0"/>
              <a:t>Web</a:t>
            </a:r>
            <a:r>
              <a:rPr lang="en-US" sz="1800" dirty="0"/>
              <a:t>: eeoc.gov/policy/docs/guidance-inquiries.html</a:t>
            </a:r>
          </a:p>
          <a:p>
            <a:endParaRPr lang="en-US" sz="1800" dirty="0"/>
          </a:p>
          <a:p>
            <a:r>
              <a:rPr lang="es-ES" sz="1800" b="1" i="1" u="sng" dirty="0">
                <a:solidFill>
                  <a:schemeClr val="accent4">
                    <a:lumMod val="75000"/>
                  </a:schemeClr>
                </a:solidFill>
              </a:rPr>
              <a:t>Adaptación razonable y dificultades excesivas según la ADA </a:t>
            </a:r>
          </a:p>
          <a:p>
            <a:pPr marL="0" indent="0">
              <a:buNone/>
            </a:pPr>
            <a:r>
              <a:rPr lang="es-ES" sz="1800" b="1" i="1" dirty="0"/>
              <a:t>   Web</a:t>
            </a:r>
            <a:r>
              <a:rPr lang="es-ES" sz="1800" i="1" dirty="0"/>
              <a:t>: eeoc.gov/</a:t>
            </a:r>
            <a:r>
              <a:rPr lang="es-ES" sz="1800" i="1" dirty="0" err="1"/>
              <a:t>policy</a:t>
            </a:r>
            <a:r>
              <a:rPr lang="es-ES" sz="1800" i="1" dirty="0"/>
              <a:t>/</a:t>
            </a:r>
            <a:r>
              <a:rPr lang="es-ES" sz="1800" i="1" dirty="0" err="1"/>
              <a:t>docs</a:t>
            </a:r>
            <a:r>
              <a:rPr lang="es-ES" sz="1800" i="1" dirty="0"/>
              <a:t>/accommodation.html</a:t>
            </a:r>
          </a:p>
          <a:p>
            <a:r>
              <a:rPr lang="es-ES" sz="1800" b="1" i="1" u="sng" dirty="0">
                <a:solidFill>
                  <a:schemeClr val="accent4">
                    <a:lumMod val="75000"/>
                  </a:schemeClr>
                </a:solidFill>
              </a:rPr>
              <a:t>Preguntas relacionadas con la discapacidad previa al empleo y exámenes médicos </a:t>
            </a:r>
          </a:p>
          <a:p>
            <a:pPr marL="0" indent="0">
              <a:buNone/>
            </a:pPr>
            <a:r>
              <a:rPr lang="es-ES" sz="1800" b="1" i="1" dirty="0"/>
              <a:t>   Web</a:t>
            </a:r>
            <a:r>
              <a:rPr lang="es-ES" sz="1800" i="1" dirty="0"/>
              <a:t>: eeoc.gov/</a:t>
            </a:r>
            <a:r>
              <a:rPr lang="es-ES" sz="1800" i="1" dirty="0" err="1"/>
              <a:t>policy</a:t>
            </a:r>
            <a:r>
              <a:rPr lang="es-ES" sz="1800" i="1" dirty="0"/>
              <a:t>/</a:t>
            </a:r>
            <a:r>
              <a:rPr lang="es-ES" sz="1800" i="1" dirty="0" err="1"/>
              <a:t>docs</a:t>
            </a:r>
            <a:r>
              <a:rPr lang="es-ES" sz="1800" i="1" dirty="0"/>
              <a:t>/preemp.html</a:t>
            </a:r>
          </a:p>
          <a:p>
            <a:r>
              <a:rPr lang="es-ES" sz="1800" b="1" i="1" u="sng" dirty="0">
                <a:solidFill>
                  <a:schemeClr val="accent4">
                    <a:lumMod val="75000"/>
                  </a:schemeClr>
                </a:solidFill>
              </a:rPr>
              <a:t>Consultas relacionadas con discapacidades y exámenes médicos de empleados bajo la Ley de Estadounidenses con Discapacidades </a:t>
            </a:r>
          </a:p>
          <a:p>
            <a:pPr marL="0" indent="0">
              <a:buNone/>
            </a:pPr>
            <a:r>
              <a:rPr lang="es-ES" sz="1800" b="1" i="1" dirty="0"/>
              <a:t>  Web</a:t>
            </a:r>
            <a:r>
              <a:rPr lang="es-ES" sz="1800" i="1" dirty="0"/>
              <a:t>: eeoc.gov/</a:t>
            </a:r>
            <a:r>
              <a:rPr lang="es-ES" sz="1800" i="1" dirty="0" err="1"/>
              <a:t>policy</a:t>
            </a:r>
            <a:r>
              <a:rPr lang="es-ES" sz="1800" i="1" dirty="0"/>
              <a:t>/</a:t>
            </a:r>
            <a:r>
              <a:rPr lang="es-ES" sz="1800" i="1" dirty="0" err="1"/>
              <a:t>docs</a:t>
            </a:r>
            <a:r>
              <a:rPr lang="es-ES" sz="1800" i="1" dirty="0"/>
              <a:t>/guidance-inquiries.html</a:t>
            </a:r>
            <a:endParaRPr lang="en-US" sz="1800" i="1" dirty="0"/>
          </a:p>
        </p:txBody>
      </p:sp>
      <p:sp>
        <p:nvSpPr>
          <p:cNvPr id="4" name="Slide Number Placeholder 3">
            <a:extLst>
              <a:ext uri="{FF2B5EF4-FFF2-40B4-BE49-F238E27FC236}">
                <a16:creationId xmlns:a16="http://schemas.microsoft.com/office/drawing/2014/main" id="{08740EA7-C221-49D2-AE61-5BCED68B49C0}"/>
              </a:ext>
            </a:extLst>
          </p:cNvPr>
          <p:cNvSpPr>
            <a:spLocks noGrp="1"/>
          </p:cNvSpPr>
          <p:nvPr>
            <p:ph type="sldNum" sz="quarter" idx="12"/>
          </p:nvPr>
        </p:nvSpPr>
        <p:spPr/>
        <p:txBody>
          <a:bodyPr/>
          <a:lstStyle/>
          <a:p>
            <a:fld id="{0A9DE821-B665-4794-9CCB-185CA8C3080E}" type="slidenum">
              <a:rPr lang="en-US" smtClean="0"/>
              <a:t>44</a:t>
            </a:fld>
            <a:endParaRPr lang="en-US" dirty="0"/>
          </a:p>
        </p:txBody>
      </p:sp>
    </p:spTree>
    <p:extLst>
      <p:ext uri="{BB962C8B-B14F-4D97-AF65-F5344CB8AC3E}">
        <p14:creationId xmlns:p14="http://schemas.microsoft.com/office/powerpoint/2010/main" val="1005579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4546-D0EC-4AE3-9FD6-FBA68E498C9E}"/>
              </a:ext>
            </a:extLst>
          </p:cNvPr>
          <p:cNvSpPr>
            <a:spLocks noGrp="1"/>
          </p:cNvSpPr>
          <p:nvPr>
            <p:ph type="title"/>
          </p:nvPr>
        </p:nvSpPr>
        <p:spPr/>
        <p:txBody>
          <a:bodyPr>
            <a:normAutofit fontScale="90000"/>
          </a:bodyPr>
          <a:lstStyle/>
          <a:p>
            <a:r>
              <a:rPr lang="en-US" sz="4000" b="1" dirty="0"/>
              <a:t>U.S. Equal Employment Opportunity Commission (EEOC) Enforcement Guidance </a:t>
            </a:r>
            <a:r>
              <a:rPr lang="en-US" sz="2800" dirty="0"/>
              <a:t>(slide 2 of 3)/ </a:t>
            </a:r>
            <a:r>
              <a:rPr lang="es-ES" sz="2800" b="1" i="1" dirty="0"/>
              <a:t>Guía de cumplimiento de la Comisión para la Igualdad de Oportunidades en el Empleo (EEOC) de EE. UU.</a:t>
            </a:r>
            <a:r>
              <a:rPr lang="es-ES" sz="2800" dirty="0"/>
              <a:t> (diapositiva 2 de 3)</a:t>
            </a:r>
            <a:endParaRPr lang="en-US" sz="2800" dirty="0"/>
          </a:p>
        </p:txBody>
      </p:sp>
      <p:sp>
        <p:nvSpPr>
          <p:cNvPr id="3" name="Content Placeholder 2">
            <a:extLst>
              <a:ext uri="{FF2B5EF4-FFF2-40B4-BE49-F238E27FC236}">
                <a16:creationId xmlns:a16="http://schemas.microsoft.com/office/drawing/2014/main" id="{EE0C91F2-0E81-49DB-9DC7-DCC8B2B3297A}"/>
              </a:ext>
            </a:extLst>
          </p:cNvPr>
          <p:cNvSpPr>
            <a:spLocks noGrp="1"/>
          </p:cNvSpPr>
          <p:nvPr>
            <p:ph idx="1"/>
          </p:nvPr>
        </p:nvSpPr>
        <p:spPr>
          <a:xfrm>
            <a:off x="838200" y="1825625"/>
            <a:ext cx="10515600" cy="4895850"/>
          </a:xfrm>
        </p:spPr>
        <p:txBody>
          <a:bodyPr>
            <a:normAutofit lnSpcReduction="10000"/>
          </a:bodyPr>
          <a:lstStyle/>
          <a:p>
            <a:pPr>
              <a:lnSpc>
                <a:spcPct val="114000"/>
              </a:lnSpc>
              <a:spcBef>
                <a:spcPts val="300"/>
              </a:spcBef>
              <a:spcAft>
                <a:spcPts val="300"/>
              </a:spcAft>
            </a:pPr>
            <a:r>
              <a:rPr lang="en-US" sz="1800" b="1" dirty="0">
                <a:solidFill>
                  <a:srgbClr val="005C9E"/>
                </a:solidFill>
                <a:hlinkClick r:id="rId3" tooltip="The ADA: Applying Performance and Conduct Standards to Employees with Disabilities">
                  <a:extLst>
                    <a:ext uri="{A12FA001-AC4F-418D-AE19-62706E023703}">
                      <ahyp:hlinkClr xmlns:ahyp="http://schemas.microsoft.com/office/drawing/2018/hyperlinkcolor" val="tx"/>
                    </a:ext>
                  </a:extLst>
                </a:hlinkClick>
              </a:rPr>
              <a:t>The ADA: Applying Performance and Conduct Standards to Employees with Disabilities</a:t>
            </a:r>
            <a:br>
              <a:rPr lang="en-US" sz="1800" dirty="0"/>
            </a:br>
            <a:r>
              <a:rPr lang="en-US" sz="1800" b="1" dirty="0"/>
              <a:t>Web</a:t>
            </a:r>
            <a:r>
              <a:rPr lang="en-US" sz="1800" dirty="0"/>
              <a:t>: eeoc.gov/facts/performance-conduct.html</a:t>
            </a:r>
          </a:p>
          <a:p>
            <a:pPr>
              <a:lnSpc>
                <a:spcPct val="114000"/>
              </a:lnSpc>
              <a:spcBef>
                <a:spcPts val="300"/>
              </a:spcBef>
              <a:spcAft>
                <a:spcPts val="300"/>
              </a:spcAft>
            </a:pPr>
            <a:r>
              <a:rPr lang="en-US" sz="1800" b="1" dirty="0">
                <a:solidFill>
                  <a:srgbClr val="005C9E"/>
                </a:solidFill>
                <a:hlinkClick r:id="rId4" tooltip="Employer-Provided Leave and the ADA">
                  <a:extLst>
                    <a:ext uri="{A12FA001-AC4F-418D-AE19-62706E023703}">
                      <ahyp:hlinkClr xmlns:ahyp="http://schemas.microsoft.com/office/drawing/2018/hyperlinkcolor" val="tx"/>
                    </a:ext>
                  </a:extLst>
                </a:hlinkClick>
              </a:rPr>
              <a:t>Employer-Provided Leave and the ADA</a:t>
            </a:r>
            <a:br>
              <a:rPr lang="en-US" sz="1800" dirty="0"/>
            </a:br>
            <a:r>
              <a:rPr lang="en-US" sz="1800" b="1" dirty="0"/>
              <a:t>Web: </a:t>
            </a:r>
            <a:r>
              <a:rPr lang="en-US" sz="1800" dirty="0"/>
              <a:t>eeoc.gov/eeoc/publications/ada-leave.cfm </a:t>
            </a:r>
          </a:p>
          <a:p>
            <a:pPr>
              <a:lnSpc>
                <a:spcPct val="114000"/>
              </a:lnSpc>
              <a:spcBef>
                <a:spcPts val="300"/>
              </a:spcBef>
              <a:spcAft>
                <a:spcPts val="300"/>
              </a:spcAft>
            </a:pPr>
            <a:r>
              <a:rPr lang="en-US" sz="1800" b="1" dirty="0">
                <a:solidFill>
                  <a:srgbClr val="005C9E"/>
                </a:solidFill>
                <a:hlinkClick r:id="rId5" tooltip="Questions and Answers About the Association Provision of the Americans with Disabilities Act">
                  <a:extLst>
                    <a:ext uri="{A12FA001-AC4F-418D-AE19-62706E023703}">
                      <ahyp:hlinkClr xmlns:ahyp="http://schemas.microsoft.com/office/drawing/2018/hyperlinkcolor" val="tx"/>
                    </a:ext>
                  </a:extLst>
                </a:hlinkClick>
              </a:rPr>
              <a:t>Questions and Answers About the Association Provision of the Americans with Disabilities Act</a:t>
            </a:r>
            <a:br>
              <a:rPr lang="en-US" sz="1800" b="1" dirty="0">
                <a:solidFill>
                  <a:schemeClr val="accent4">
                    <a:lumMod val="75000"/>
                  </a:schemeClr>
                </a:solidFill>
              </a:rPr>
            </a:br>
            <a:r>
              <a:rPr lang="en-US" sz="1800" b="1" dirty="0"/>
              <a:t>Web</a:t>
            </a:r>
            <a:r>
              <a:rPr lang="en-US" sz="1800" dirty="0"/>
              <a:t>: eeoc.gov/facts/association_ada.html</a:t>
            </a:r>
          </a:p>
          <a:p>
            <a:pPr>
              <a:lnSpc>
                <a:spcPct val="114000"/>
              </a:lnSpc>
              <a:spcBef>
                <a:spcPts val="300"/>
              </a:spcBef>
              <a:spcAft>
                <a:spcPts val="300"/>
              </a:spcAft>
            </a:pPr>
            <a:endParaRPr lang="en-US" sz="1800" dirty="0"/>
          </a:p>
          <a:p>
            <a:pPr>
              <a:lnSpc>
                <a:spcPct val="114000"/>
              </a:lnSpc>
              <a:spcBef>
                <a:spcPts val="300"/>
              </a:spcBef>
              <a:spcAft>
                <a:spcPts val="300"/>
              </a:spcAft>
            </a:pPr>
            <a:r>
              <a:rPr lang="es-ES" sz="1800" b="1" i="1" u="sng" dirty="0">
                <a:solidFill>
                  <a:schemeClr val="accent4">
                    <a:lumMod val="75000"/>
                  </a:schemeClr>
                </a:solidFill>
              </a:rPr>
              <a:t>La ADA: Aplicación de estándares de desempeño y conducta a empleados con discapacidades </a:t>
            </a:r>
          </a:p>
          <a:p>
            <a:pPr>
              <a:lnSpc>
                <a:spcPct val="114000"/>
              </a:lnSpc>
              <a:spcBef>
                <a:spcPts val="300"/>
              </a:spcBef>
              <a:spcAft>
                <a:spcPts val="300"/>
              </a:spcAft>
            </a:pPr>
            <a:r>
              <a:rPr lang="es-ES" sz="1800" b="1" i="1" dirty="0"/>
              <a:t>Web</a:t>
            </a:r>
            <a:r>
              <a:rPr lang="es-ES" sz="1800" i="1" dirty="0"/>
              <a:t>: eeoc.gov/</a:t>
            </a:r>
            <a:r>
              <a:rPr lang="es-ES" sz="1800" i="1" dirty="0" err="1"/>
              <a:t>facts</a:t>
            </a:r>
            <a:r>
              <a:rPr lang="es-ES" sz="1800" i="1" dirty="0"/>
              <a:t>/performance-conduct.html</a:t>
            </a:r>
          </a:p>
          <a:p>
            <a:pPr>
              <a:lnSpc>
                <a:spcPct val="114000"/>
              </a:lnSpc>
              <a:spcBef>
                <a:spcPts val="300"/>
              </a:spcBef>
              <a:spcAft>
                <a:spcPts val="300"/>
              </a:spcAft>
            </a:pPr>
            <a:r>
              <a:rPr lang="es-ES" sz="1800" b="1" i="1" u="sng" dirty="0">
                <a:solidFill>
                  <a:schemeClr val="accent4">
                    <a:lumMod val="75000"/>
                  </a:schemeClr>
                </a:solidFill>
              </a:rPr>
              <a:t>Licencia proporcionada por el empleador y el sitio </a:t>
            </a:r>
          </a:p>
          <a:p>
            <a:pPr marL="0" indent="0">
              <a:lnSpc>
                <a:spcPct val="114000"/>
              </a:lnSpc>
              <a:spcBef>
                <a:spcPts val="300"/>
              </a:spcBef>
              <a:spcAft>
                <a:spcPts val="300"/>
              </a:spcAft>
              <a:buNone/>
            </a:pPr>
            <a:r>
              <a:rPr lang="es-ES" sz="1800" b="1" i="1" dirty="0"/>
              <a:t>    web de ADA</a:t>
            </a:r>
            <a:r>
              <a:rPr lang="es-ES" sz="1800" i="1" dirty="0"/>
              <a:t>: eeoc.gov/</a:t>
            </a:r>
            <a:r>
              <a:rPr lang="es-ES" sz="1800" i="1" dirty="0" err="1"/>
              <a:t>eeoc</a:t>
            </a:r>
            <a:r>
              <a:rPr lang="es-ES" sz="1800" i="1" dirty="0"/>
              <a:t>/</a:t>
            </a:r>
            <a:r>
              <a:rPr lang="es-ES" sz="1800" i="1" dirty="0" err="1"/>
              <a:t>publications</a:t>
            </a:r>
            <a:r>
              <a:rPr lang="es-ES" sz="1800" i="1" dirty="0"/>
              <a:t>/</a:t>
            </a:r>
            <a:r>
              <a:rPr lang="es-ES" sz="1800" i="1" dirty="0" err="1"/>
              <a:t>ada-leave.cfm</a:t>
            </a:r>
            <a:endParaRPr lang="es-ES" sz="1800" i="1" dirty="0"/>
          </a:p>
          <a:p>
            <a:pPr>
              <a:lnSpc>
                <a:spcPct val="114000"/>
              </a:lnSpc>
              <a:spcBef>
                <a:spcPts val="300"/>
              </a:spcBef>
              <a:spcAft>
                <a:spcPts val="300"/>
              </a:spcAft>
            </a:pPr>
            <a:r>
              <a:rPr lang="es-ES" sz="1800" b="1" i="1" u="sng" dirty="0">
                <a:solidFill>
                  <a:schemeClr val="accent4">
                    <a:lumMod val="75000"/>
                  </a:schemeClr>
                </a:solidFill>
              </a:rPr>
              <a:t>Preguntas y respuestas sobre la disposición de asociación de la Ley de Estadounidenses con Discapacidades </a:t>
            </a:r>
          </a:p>
          <a:p>
            <a:pPr marL="0" indent="0">
              <a:lnSpc>
                <a:spcPct val="114000"/>
              </a:lnSpc>
              <a:spcBef>
                <a:spcPts val="300"/>
              </a:spcBef>
              <a:spcAft>
                <a:spcPts val="300"/>
              </a:spcAft>
              <a:buNone/>
            </a:pPr>
            <a:r>
              <a:rPr lang="es-ES" sz="1800" b="1" i="1" dirty="0"/>
              <a:t>    Web</a:t>
            </a:r>
            <a:r>
              <a:rPr lang="es-ES" sz="1800" i="1" dirty="0"/>
              <a:t>: eeoc.gov/</a:t>
            </a:r>
            <a:r>
              <a:rPr lang="es-ES" sz="1800" i="1" dirty="0" err="1"/>
              <a:t>facts</a:t>
            </a:r>
            <a:r>
              <a:rPr lang="es-ES" sz="1800" i="1" dirty="0"/>
              <a:t>/association_ada.html</a:t>
            </a:r>
            <a:endParaRPr lang="en-US" sz="1800" i="1" dirty="0"/>
          </a:p>
          <a:p>
            <a:pPr marL="0" indent="0">
              <a:buNone/>
            </a:pPr>
            <a:endParaRPr lang="en-US" dirty="0"/>
          </a:p>
        </p:txBody>
      </p:sp>
      <p:sp>
        <p:nvSpPr>
          <p:cNvPr id="4" name="Slide Number Placeholder 3">
            <a:extLst>
              <a:ext uri="{FF2B5EF4-FFF2-40B4-BE49-F238E27FC236}">
                <a16:creationId xmlns:a16="http://schemas.microsoft.com/office/drawing/2014/main" id="{08740EA7-C221-49D2-AE61-5BCED68B49C0}"/>
              </a:ext>
            </a:extLst>
          </p:cNvPr>
          <p:cNvSpPr>
            <a:spLocks noGrp="1"/>
          </p:cNvSpPr>
          <p:nvPr>
            <p:ph type="sldNum" sz="quarter" idx="12"/>
          </p:nvPr>
        </p:nvSpPr>
        <p:spPr/>
        <p:txBody>
          <a:bodyPr/>
          <a:lstStyle/>
          <a:p>
            <a:fld id="{0A9DE821-B665-4794-9CCB-185CA8C3080E}" type="slidenum">
              <a:rPr lang="en-US" smtClean="0"/>
              <a:t>45</a:t>
            </a:fld>
            <a:endParaRPr lang="en-US" dirty="0"/>
          </a:p>
        </p:txBody>
      </p:sp>
    </p:spTree>
    <p:extLst>
      <p:ext uri="{BB962C8B-B14F-4D97-AF65-F5344CB8AC3E}">
        <p14:creationId xmlns:p14="http://schemas.microsoft.com/office/powerpoint/2010/main" val="3043887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4546-D0EC-4AE3-9FD6-FBA68E498C9E}"/>
              </a:ext>
            </a:extLst>
          </p:cNvPr>
          <p:cNvSpPr>
            <a:spLocks noGrp="1"/>
          </p:cNvSpPr>
          <p:nvPr>
            <p:ph type="title"/>
          </p:nvPr>
        </p:nvSpPr>
        <p:spPr/>
        <p:txBody>
          <a:bodyPr>
            <a:normAutofit fontScale="90000"/>
          </a:bodyPr>
          <a:lstStyle/>
          <a:p>
            <a:r>
              <a:rPr lang="en-US" sz="4000" b="1" dirty="0"/>
              <a:t>U.S. Equal Employment Opportunity Commission (EEOC) Enforcement Guidance </a:t>
            </a:r>
            <a:r>
              <a:rPr lang="en-US" sz="2800" dirty="0"/>
              <a:t>(slide 3 of 3)/ </a:t>
            </a:r>
            <a:r>
              <a:rPr lang="es-ES" sz="2800" b="1" i="1" dirty="0"/>
              <a:t>Guía de cumplimiento de la Comisión para la Igualdad de Oportunidades en el Empleo (EEOC) de EE. UU.</a:t>
            </a:r>
            <a:r>
              <a:rPr lang="es-ES" sz="2800" dirty="0"/>
              <a:t> (diapositiva 3 de 3)</a:t>
            </a:r>
            <a:endParaRPr lang="en-US" sz="2800" dirty="0"/>
          </a:p>
        </p:txBody>
      </p:sp>
      <p:sp>
        <p:nvSpPr>
          <p:cNvPr id="3" name="Content Placeholder 2">
            <a:extLst>
              <a:ext uri="{FF2B5EF4-FFF2-40B4-BE49-F238E27FC236}">
                <a16:creationId xmlns:a16="http://schemas.microsoft.com/office/drawing/2014/main" id="{EE0C91F2-0E81-49DB-9DC7-DCC8B2B3297A}"/>
              </a:ext>
            </a:extLst>
          </p:cNvPr>
          <p:cNvSpPr>
            <a:spLocks noGrp="1"/>
          </p:cNvSpPr>
          <p:nvPr>
            <p:ph idx="1"/>
          </p:nvPr>
        </p:nvSpPr>
        <p:spPr>
          <a:xfrm>
            <a:off x="838200" y="1825624"/>
            <a:ext cx="10515600" cy="5032375"/>
          </a:xfrm>
        </p:spPr>
        <p:txBody>
          <a:bodyPr>
            <a:normAutofit fontScale="92500"/>
          </a:bodyPr>
          <a:lstStyle/>
          <a:p>
            <a:pPr>
              <a:lnSpc>
                <a:spcPct val="114000"/>
              </a:lnSpc>
              <a:spcBef>
                <a:spcPts val="300"/>
              </a:spcBef>
              <a:spcAft>
                <a:spcPts val="300"/>
              </a:spcAft>
            </a:pPr>
            <a:r>
              <a:rPr lang="en-US" sz="2200" b="1" dirty="0">
                <a:solidFill>
                  <a:srgbClr val="005C9E"/>
                </a:solidFill>
                <a:hlinkClick r:id="rId3" tooltip="Use of Codeine, Oxycodone, and Other Opioids: Information for Employees">
                  <a:extLst>
                    <a:ext uri="{A12FA001-AC4F-418D-AE19-62706E023703}">
                      <ahyp:hlinkClr xmlns:ahyp="http://schemas.microsoft.com/office/drawing/2018/hyperlinkcolor" val="tx"/>
                    </a:ext>
                  </a:extLst>
                </a:hlinkClick>
              </a:rPr>
              <a:t>Use of Codeine, Oxycodone, and Other Opioids: Information for Employees</a:t>
            </a:r>
            <a:br>
              <a:rPr lang="en-US" sz="2200" b="1" dirty="0"/>
            </a:br>
            <a:r>
              <a:rPr lang="en-US" sz="2200" b="1" dirty="0"/>
              <a:t>Web</a:t>
            </a:r>
            <a:r>
              <a:rPr lang="en-US" sz="2200" dirty="0"/>
              <a:t>: eeoc.gov/laws/guidance/use-codeine-oxycodone-and-other-opioids-information-employees</a:t>
            </a:r>
          </a:p>
          <a:p>
            <a:pPr>
              <a:lnSpc>
                <a:spcPct val="114000"/>
              </a:lnSpc>
              <a:spcBef>
                <a:spcPts val="300"/>
              </a:spcBef>
              <a:spcAft>
                <a:spcPts val="300"/>
              </a:spcAft>
            </a:pPr>
            <a:r>
              <a:rPr lang="en-US" sz="2200" b="1" dirty="0">
                <a:solidFill>
                  <a:srgbClr val="005C9E"/>
                </a:solidFill>
                <a:hlinkClick r:id="rId4" tooltip="How Health Care Providers Can Help Current and Former Patients Who Have Used Opioids Stay Employed">
                  <a:extLst>
                    <a:ext uri="{A12FA001-AC4F-418D-AE19-62706E023703}">
                      <ahyp:hlinkClr xmlns:ahyp="http://schemas.microsoft.com/office/drawing/2018/hyperlinkcolor" val="tx"/>
                    </a:ext>
                  </a:extLst>
                </a:hlinkClick>
              </a:rPr>
              <a:t>How Health Care Providers Can Help Current and Former Patients Who Have Used Opioids Stay Employed</a:t>
            </a:r>
            <a:br>
              <a:rPr lang="en-US" sz="2200" b="1" dirty="0"/>
            </a:br>
            <a:r>
              <a:rPr lang="en-US" sz="2200" b="1" dirty="0"/>
              <a:t>Web</a:t>
            </a:r>
            <a:r>
              <a:rPr lang="en-US" sz="2200" dirty="0"/>
              <a:t>: eeoc.gov/laws/guidance/how-health-care-providers-can-help-current-and-former-patients-who-have-used-opioids</a:t>
            </a:r>
          </a:p>
          <a:p>
            <a:pPr marL="0" indent="0">
              <a:buNone/>
            </a:pPr>
            <a:endParaRPr lang="en-US" sz="2200" dirty="0"/>
          </a:p>
          <a:p>
            <a:pPr marL="0" indent="0">
              <a:buNone/>
            </a:pPr>
            <a:r>
              <a:rPr lang="es-ES" sz="2200" b="1" u="sng" dirty="0">
                <a:solidFill>
                  <a:schemeClr val="accent4">
                    <a:lumMod val="75000"/>
                  </a:schemeClr>
                </a:solidFill>
              </a:rPr>
              <a:t>Uso de codeína, oxicodona y otros opioides: Información para empleados</a:t>
            </a:r>
          </a:p>
          <a:p>
            <a:pPr marL="0" indent="0">
              <a:buNone/>
            </a:pPr>
            <a:r>
              <a:rPr lang="es-ES" sz="2200" u="sng" dirty="0">
                <a:solidFill>
                  <a:schemeClr val="accent4">
                    <a:lumMod val="75000"/>
                  </a:schemeClr>
                </a:solidFill>
              </a:rPr>
              <a:t> </a:t>
            </a:r>
            <a:r>
              <a:rPr lang="es-ES" sz="2200" b="1" dirty="0"/>
              <a:t>Web</a:t>
            </a:r>
            <a:r>
              <a:rPr lang="es-ES" sz="2200" dirty="0"/>
              <a:t>: eeoc.gov/</a:t>
            </a:r>
            <a:r>
              <a:rPr lang="es-ES" sz="2200" dirty="0" err="1"/>
              <a:t>laws</a:t>
            </a:r>
            <a:r>
              <a:rPr lang="es-ES" sz="2200" dirty="0"/>
              <a:t>/</a:t>
            </a:r>
            <a:r>
              <a:rPr lang="es-ES" sz="2200" dirty="0" err="1"/>
              <a:t>guidance</a:t>
            </a:r>
            <a:r>
              <a:rPr lang="es-ES" sz="2200" dirty="0"/>
              <a:t>/use-</a:t>
            </a:r>
            <a:r>
              <a:rPr lang="es-ES" sz="2200" dirty="0" err="1"/>
              <a:t>codeine</a:t>
            </a:r>
            <a:r>
              <a:rPr lang="es-ES" sz="2200" dirty="0"/>
              <a:t>-</a:t>
            </a:r>
            <a:r>
              <a:rPr lang="es-ES" sz="2200" dirty="0" err="1"/>
              <a:t>oxycodone</a:t>
            </a:r>
            <a:r>
              <a:rPr lang="es-ES" sz="2200" dirty="0"/>
              <a:t>-and-</a:t>
            </a:r>
            <a:r>
              <a:rPr lang="es-ES" sz="2200" dirty="0" err="1"/>
              <a:t>other</a:t>
            </a:r>
            <a:r>
              <a:rPr lang="es-ES" sz="2200" dirty="0"/>
              <a:t>-</a:t>
            </a:r>
            <a:r>
              <a:rPr lang="es-ES" sz="2200" dirty="0" err="1"/>
              <a:t>opioids-information-employees</a:t>
            </a:r>
            <a:endParaRPr lang="es-ES" sz="2200" dirty="0"/>
          </a:p>
          <a:p>
            <a:pPr marL="0" indent="0">
              <a:buNone/>
            </a:pPr>
            <a:r>
              <a:rPr lang="es-ES" sz="2200" b="1" u="sng" dirty="0">
                <a:solidFill>
                  <a:schemeClr val="accent4">
                    <a:lumMod val="75000"/>
                  </a:schemeClr>
                </a:solidFill>
              </a:rPr>
              <a:t>Cómo los proveedores de atención médica pueden ayudar a los pacientes actuales y anteriores que han usado opioides a permanecer empleados</a:t>
            </a:r>
          </a:p>
          <a:p>
            <a:pPr marL="0" indent="0">
              <a:buNone/>
            </a:pPr>
            <a:r>
              <a:rPr lang="en-US" sz="2200" b="1" dirty="0"/>
              <a:t>Web</a:t>
            </a:r>
            <a:r>
              <a:rPr lang="en-US" sz="2200" dirty="0"/>
              <a:t>: eeoc.gov/laws/guidance/how-health-care-providers-can-help-current-and-former-patients-who-have-used-opioids</a:t>
            </a:r>
          </a:p>
          <a:p>
            <a:pPr marL="0" indent="0">
              <a:buNone/>
            </a:pPr>
            <a:endParaRPr lang="en-US" dirty="0"/>
          </a:p>
        </p:txBody>
      </p:sp>
      <p:sp>
        <p:nvSpPr>
          <p:cNvPr id="4" name="Slide Number Placeholder 3">
            <a:extLst>
              <a:ext uri="{FF2B5EF4-FFF2-40B4-BE49-F238E27FC236}">
                <a16:creationId xmlns:a16="http://schemas.microsoft.com/office/drawing/2014/main" id="{08740EA7-C221-49D2-AE61-5BCED68B49C0}"/>
              </a:ext>
            </a:extLst>
          </p:cNvPr>
          <p:cNvSpPr>
            <a:spLocks noGrp="1"/>
          </p:cNvSpPr>
          <p:nvPr>
            <p:ph type="sldNum" sz="quarter" idx="12"/>
          </p:nvPr>
        </p:nvSpPr>
        <p:spPr/>
        <p:txBody>
          <a:bodyPr/>
          <a:lstStyle/>
          <a:p>
            <a:fld id="{0A9DE821-B665-4794-9CCB-185CA8C3080E}" type="slidenum">
              <a:rPr lang="en-US" smtClean="0"/>
              <a:t>46</a:t>
            </a:fld>
            <a:endParaRPr lang="en-US" dirty="0"/>
          </a:p>
        </p:txBody>
      </p:sp>
    </p:spTree>
    <p:extLst>
      <p:ext uri="{BB962C8B-B14F-4D97-AF65-F5344CB8AC3E}">
        <p14:creationId xmlns:p14="http://schemas.microsoft.com/office/powerpoint/2010/main" val="2546639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A34B9-2681-4A32-AAA9-C51B648EACE7}"/>
              </a:ext>
            </a:extLst>
          </p:cNvPr>
          <p:cNvSpPr>
            <a:spLocks noGrp="1"/>
          </p:cNvSpPr>
          <p:nvPr>
            <p:ph type="title"/>
          </p:nvPr>
        </p:nvSpPr>
        <p:spPr>
          <a:xfrm>
            <a:off x="838200" y="365125"/>
            <a:ext cx="10963940" cy="1325563"/>
          </a:xfrm>
        </p:spPr>
        <p:txBody>
          <a:bodyPr>
            <a:normAutofit/>
          </a:bodyPr>
          <a:lstStyle/>
          <a:p>
            <a:r>
              <a:rPr lang="en-US" b="1" dirty="0"/>
              <a:t>Job Accommodation Network (JAN) Resources/ </a:t>
            </a:r>
            <a:br>
              <a:rPr lang="en-US" b="1" dirty="0"/>
            </a:br>
            <a:r>
              <a:rPr lang="es-ES" sz="3600" b="1" i="1" dirty="0"/>
              <a:t>Recursos de la Red de Acomodación Laboral (JAN)</a:t>
            </a:r>
            <a:endParaRPr lang="en-US" sz="3600" b="1" i="1" dirty="0"/>
          </a:p>
        </p:txBody>
      </p:sp>
      <p:sp>
        <p:nvSpPr>
          <p:cNvPr id="3" name="Content Placeholder 2">
            <a:extLst>
              <a:ext uri="{FF2B5EF4-FFF2-40B4-BE49-F238E27FC236}">
                <a16:creationId xmlns:a16="http://schemas.microsoft.com/office/drawing/2014/main" id="{C04A24BF-2E89-40B2-A99F-BFEBA1B2BD92}"/>
              </a:ext>
            </a:extLst>
          </p:cNvPr>
          <p:cNvSpPr>
            <a:spLocks noGrp="1"/>
          </p:cNvSpPr>
          <p:nvPr>
            <p:ph idx="1"/>
          </p:nvPr>
        </p:nvSpPr>
        <p:spPr>
          <a:xfrm>
            <a:off x="838200" y="1825624"/>
            <a:ext cx="10515600" cy="4769139"/>
          </a:xfrm>
        </p:spPr>
        <p:txBody>
          <a:bodyPr>
            <a:noAutofit/>
          </a:bodyPr>
          <a:lstStyle/>
          <a:p>
            <a:pPr>
              <a:lnSpc>
                <a:spcPct val="114000"/>
              </a:lnSpc>
              <a:spcBef>
                <a:spcPts val="300"/>
              </a:spcBef>
              <a:spcAft>
                <a:spcPts val="300"/>
              </a:spcAft>
            </a:pPr>
            <a:r>
              <a:rPr lang="en-US" sz="1800" b="1" dirty="0">
                <a:solidFill>
                  <a:srgbClr val="005C9E"/>
                </a:solidFill>
                <a:hlinkClick r:id="rId3" tooltip="Job Accommodation Network Home Page">
                  <a:extLst>
                    <a:ext uri="{A12FA001-AC4F-418D-AE19-62706E023703}">
                      <ahyp:hlinkClr xmlns:ahyp="http://schemas.microsoft.com/office/drawing/2018/hyperlinkcolor" val="tx"/>
                    </a:ext>
                  </a:extLst>
                </a:hlinkClick>
              </a:rPr>
              <a:t>Job Accommodation Network Home Page</a:t>
            </a:r>
            <a:br>
              <a:rPr lang="en-US" sz="1800" dirty="0"/>
            </a:br>
            <a:r>
              <a:rPr lang="en-US" sz="1800" b="1" dirty="0"/>
              <a:t>Web:</a:t>
            </a:r>
            <a:r>
              <a:rPr lang="en-US" sz="1800" dirty="0"/>
              <a:t> askjan.org</a:t>
            </a:r>
          </a:p>
          <a:p>
            <a:pPr>
              <a:lnSpc>
                <a:spcPct val="114000"/>
              </a:lnSpc>
              <a:spcBef>
                <a:spcPts val="300"/>
              </a:spcBef>
              <a:spcAft>
                <a:spcPts val="300"/>
              </a:spcAft>
            </a:pPr>
            <a:r>
              <a:rPr lang="en-US" sz="1800" b="1" dirty="0">
                <a:solidFill>
                  <a:srgbClr val="005C9E"/>
                </a:solidFill>
                <a:hlinkClick r:id="rId4" tooltip="Accommodation and Compliance: Alcoholism">
                  <a:extLst>
                    <a:ext uri="{A12FA001-AC4F-418D-AE19-62706E023703}">
                      <ahyp:hlinkClr xmlns:ahyp="http://schemas.microsoft.com/office/drawing/2018/hyperlinkcolor" val="tx"/>
                    </a:ext>
                  </a:extLst>
                </a:hlinkClick>
              </a:rPr>
              <a:t>Accommodation and Compliance: Alcoholism</a:t>
            </a:r>
            <a:br>
              <a:rPr lang="en-US" sz="1800" b="1" dirty="0">
                <a:solidFill>
                  <a:srgbClr val="005C9E"/>
                </a:solidFill>
              </a:rPr>
            </a:br>
            <a:r>
              <a:rPr lang="en-US" sz="1800" b="1" dirty="0"/>
              <a:t>Web</a:t>
            </a:r>
            <a:r>
              <a:rPr lang="en-US" sz="1800" dirty="0"/>
              <a:t>: askjan.org/disabilities/Alcoholism.cfm</a:t>
            </a:r>
          </a:p>
          <a:p>
            <a:pPr>
              <a:lnSpc>
                <a:spcPct val="114000"/>
              </a:lnSpc>
              <a:spcBef>
                <a:spcPts val="300"/>
              </a:spcBef>
              <a:spcAft>
                <a:spcPts val="300"/>
              </a:spcAft>
            </a:pPr>
            <a:r>
              <a:rPr lang="en-US" sz="1800" b="1" dirty="0">
                <a:solidFill>
                  <a:srgbClr val="005C9E"/>
                </a:solidFill>
                <a:hlinkClick r:id="rId5" tooltip="Accommodation and Compliance: Drug Addiction">
                  <a:extLst>
                    <a:ext uri="{A12FA001-AC4F-418D-AE19-62706E023703}">
                      <ahyp:hlinkClr xmlns:ahyp="http://schemas.microsoft.com/office/drawing/2018/hyperlinkcolor" val="tx"/>
                    </a:ext>
                  </a:extLst>
                </a:hlinkClick>
              </a:rPr>
              <a:t>Accommodation and Compliance: Drug Addiction</a:t>
            </a:r>
            <a:br>
              <a:rPr lang="en-US" sz="1800" b="1" dirty="0">
                <a:solidFill>
                  <a:schemeClr val="accent4">
                    <a:lumMod val="75000"/>
                  </a:schemeClr>
                </a:solidFill>
              </a:rPr>
            </a:br>
            <a:r>
              <a:rPr lang="en-US" sz="1800" b="1" dirty="0"/>
              <a:t>Web</a:t>
            </a:r>
            <a:r>
              <a:rPr lang="en-US" sz="1800" dirty="0"/>
              <a:t>: askjan.org/disabilities/Drug-Addiction.cfm</a:t>
            </a:r>
          </a:p>
          <a:p>
            <a:pPr marL="0" indent="0">
              <a:buNone/>
            </a:pPr>
            <a:endParaRPr lang="en-US" sz="1800" dirty="0"/>
          </a:p>
          <a:p>
            <a:pPr marL="0" indent="0">
              <a:buNone/>
            </a:pPr>
            <a:r>
              <a:rPr lang="en-US" sz="1800" b="1" i="1" u="sng" dirty="0" err="1">
                <a:solidFill>
                  <a:schemeClr val="accent4">
                    <a:lumMod val="75000"/>
                  </a:schemeClr>
                </a:solidFill>
              </a:rPr>
              <a:t>Página</a:t>
            </a:r>
            <a:r>
              <a:rPr lang="en-US" sz="1800" b="1" i="1" u="sng" dirty="0">
                <a:solidFill>
                  <a:schemeClr val="accent4">
                    <a:lumMod val="75000"/>
                  </a:schemeClr>
                </a:solidFill>
              </a:rPr>
              <a:t> de </a:t>
            </a:r>
            <a:r>
              <a:rPr lang="en-US" sz="1800" b="1" i="1" u="sng" dirty="0" err="1">
                <a:solidFill>
                  <a:schemeClr val="accent4">
                    <a:lumMod val="75000"/>
                  </a:schemeClr>
                </a:solidFill>
              </a:rPr>
              <a:t>inicio</a:t>
            </a:r>
            <a:r>
              <a:rPr lang="en-US" sz="1800" b="1" i="1" u="sng" dirty="0">
                <a:solidFill>
                  <a:schemeClr val="accent4">
                    <a:lumMod val="75000"/>
                  </a:schemeClr>
                </a:solidFill>
              </a:rPr>
              <a:t> de la Red de </a:t>
            </a:r>
            <a:r>
              <a:rPr lang="en-US" sz="1800" b="1" i="1" u="sng" dirty="0" err="1">
                <a:solidFill>
                  <a:schemeClr val="accent4">
                    <a:lumMod val="75000"/>
                  </a:schemeClr>
                </a:solidFill>
              </a:rPr>
              <a:t>Acomodación</a:t>
            </a:r>
            <a:r>
              <a:rPr lang="en-US" sz="1800" b="1" i="1" u="sng" dirty="0">
                <a:solidFill>
                  <a:schemeClr val="accent4">
                    <a:lumMod val="75000"/>
                  </a:schemeClr>
                </a:solidFill>
              </a:rPr>
              <a:t> Laboral</a:t>
            </a:r>
            <a:r>
              <a:rPr lang="en-US" sz="1800" b="1" i="1" dirty="0"/>
              <a:t> </a:t>
            </a:r>
          </a:p>
          <a:p>
            <a:pPr marL="0" indent="0">
              <a:buNone/>
            </a:pPr>
            <a:r>
              <a:rPr lang="en-US" sz="1800" b="1" i="1" dirty="0"/>
              <a:t>Web</a:t>
            </a:r>
            <a:r>
              <a:rPr lang="en-US" sz="1800" i="1" dirty="0"/>
              <a:t>: askjan.org</a:t>
            </a:r>
          </a:p>
          <a:p>
            <a:pPr marL="0" indent="0">
              <a:buNone/>
            </a:pPr>
            <a:r>
              <a:rPr lang="en-US" sz="1800" b="1" i="1" u="sng" dirty="0" err="1">
                <a:solidFill>
                  <a:schemeClr val="accent4">
                    <a:lumMod val="75000"/>
                  </a:schemeClr>
                </a:solidFill>
              </a:rPr>
              <a:t>Acomodación</a:t>
            </a:r>
            <a:r>
              <a:rPr lang="en-US" sz="1800" b="1" i="1" u="sng" dirty="0">
                <a:solidFill>
                  <a:schemeClr val="accent4">
                    <a:lumMod val="75000"/>
                  </a:schemeClr>
                </a:solidFill>
              </a:rPr>
              <a:t> y </a:t>
            </a:r>
            <a:r>
              <a:rPr lang="en-US" sz="1800" b="1" i="1" u="sng" dirty="0" err="1">
                <a:solidFill>
                  <a:schemeClr val="accent4">
                    <a:lumMod val="75000"/>
                  </a:schemeClr>
                </a:solidFill>
              </a:rPr>
              <a:t>Cumplimiento</a:t>
            </a:r>
            <a:r>
              <a:rPr lang="en-US" sz="1800" b="1" i="1" u="sng" dirty="0">
                <a:solidFill>
                  <a:schemeClr val="accent4">
                    <a:lumMod val="75000"/>
                  </a:schemeClr>
                </a:solidFill>
              </a:rPr>
              <a:t>: </a:t>
            </a:r>
            <a:r>
              <a:rPr lang="en-US" sz="1800" b="1" i="1" u="sng" dirty="0" err="1">
                <a:solidFill>
                  <a:schemeClr val="accent4">
                    <a:lumMod val="75000"/>
                  </a:schemeClr>
                </a:solidFill>
              </a:rPr>
              <a:t>Alcoholismo</a:t>
            </a:r>
            <a:r>
              <a:rPr lang="en-US" sz="1800" b="1" i="1" u="sng" dirty="0">
                <a:solidFill>
                  <a:schemeClr val="accent4">
                    <a:lumMod val="75000"/>
                  </a:schemeClr>
                </a:solidFill>
              </a:rPr>
              <a:t> </a:t>
            </a:r>
          </a:p>
          <a:p>
            <a:pPr marL="0" indent="0">
              <a:buNone/>
            </a:pPr>
            <a:r>
              <a:rPr lang="en-US" sz="1800" b="1" i="1" dirty="0"/>
              <a:t>Web</a:t>
            </a:r>
            <a:r>
              <a:rPr lang="en-US" sz="1800" i="1" dirty="0"/>
              <a:t>: askjan.org/disabilities/</a:t>
            </a:r>
            <a:r>
              <a:rPr lang="en-US" sz="1800" i="1" dirty="0" err="1"/>
              <a:t>Alcoholism.cfm</a:t>
            </a:r>
            <a:endParaRPr lang="en-US" sz="1800" i="1" dirty="0"/>
          </a:p>
          <a:p>
            <a:pPr marL="0" indent="0">
              <a:buNone/>
            </a:pPr>
            <a:r>
              <a:rPr lang="en-US" sz="1800" b="1" i="1" u="sng" dirty="0" err="1">
                <a:solidFill>
                  <a:schemeClr val="accent4">
                    <a:lumMod val="75000"/>
                  </a:schemeClr>
                </a:solidFill>
              </a:rPr>
              <a:t>Acomodación</a:t>
            </a:r>
            <a:r>
              <a:rPr lang="en-US" sz="1800" b="1" i="1" u="sng" dirty="0">
                <a:solidFill>
                  <a:schemeClr val="accent4">
                    <a:lumMod val="75000"/>
                  </a:schemeClr>
                </a:solidFill>
              </a:rPr>
              <a:t> y </a:t>
            </a:r>
            <a:r>
              <a:rPr lang="en-US" sz="1800" b="1" i="1" u="sng" dirty="0" err="1">
                <a:solidFill>
                  <a:schemeClr val="accent4">
                    <a:lumMod val="75000"/>
                  </a:schemeClr>
                </a:solidFill>
              </a:rPr>
              <a:t>Cumplimiento</a:t>
            </a:r>
            <a:r>
              <a:rPr lang="en-US" sz="1800" b="1" i="1" u="sng" dirty="0">
                <a:solidFill>
                  <a:schemeClr val="accent4">
                    <a:lumMod val="75000"/>
                  </a:schemeClr>
                </a:solidFill>
              </a:rPr>
              <a:t>: </a:t>
            </a:r>
            <a:r>
              <a:rPr lang="en-US" sz="1800" b="1" i="1" u="sng" dirty="0" err="1">
                <a:solidFill>
                  <a:schemeClr val="accent4">
                    <a:lumMod val="75000"/>
                  </a:schemeClr>
                </a:solidFill>
              </a:rPr>
              <a:t>Adicción</a:t>
            </a:r>
            <a:r>
              <a:rPr lang="en-US" sz="1800" b="1" i="1" u="sng" dirty="0">
                <a:solidFill>
                  <a:schemeClr val="accent4">
                    <a:lumMod val="75000"/>
                  </a:schemeClr>
                </a:solidFill>
              </a:rPr>
              <a:t> a las </a:t>
            </a:r>
            <a:r>
              <a:rPr lang="en-US" sz="1800" b="1" i="1" u="sng" dirty="0" err="1">
                <a:solidFill>
                  <a:schemeClr val="accent4">
                    <a:lumMod val="75000"/>
                  </a:schemeClr>
                </a:solidFill>
              </a:rPr>
              <a:t>Drogas</a:t>
            </a:r>
            <a:r>
              <a:rPr lang="en-US" sz="1800" b="1" i="1" u="sng" dirty="0">
                <a:solidFill>
                  <a:schemeClr val="accent4">
                    <a:lumMod val="75000"/>
                  </a:schemeClr>
                </a:solidFill>
              </a:rPr>
              <a:t> </a:t>
            </a:r>
          </a:p>
          <a:p>
            <a:pPr marL="0" indent="0">
              <a:buNone/>
            </a:pPr>
            <a:r>
              <a:rPr lang="en-US" sz="1800" b="1" i="1" dirty="0"/>
              <a:t>Web</a:t>
            </a:r>
            <a:r>
              <a:rPr lang="en-US" sz="1800" i="1" dirty="0"/>
              <a:t>: askjan.org/disabilities/Drug-</a:t>
            </a:r>
            <a:r>
              <a:rPr lang="en-US" sz="1800" i="1" dirty="0" err="1"/>
              <a:t>Addiction.cfm</a:t>
            </a:r>
            <a:endParaRPr lang="en-US" sz="1800" i="1" dirty="0"/>
          </a:p>
        </p:txBody>
      </p:sp>
      <p:sp>
        <p:nvSpPr>
          <p:cNvPr id="4" name="Slide Number Placeholder 3">
            <a:extLst>
              <a:ext uri="{FF2B5EF4-FFF2-40B4-BE49-F238E27FC236}">
                <a16:creationId xmlns:a16="http://schemas.microsoft.com/office/drawing/2014/main" id="{38AADA75-EEAC-423A-8AC0-EB81610C8215}"/>
              </a:ext>
            </a:extLst>
          </p:cNvPr>
          <p:cNvSpPr>
            <a:spLocks noGrp="1"/>
          </p:cNvSpPr>
          <p:nvPr>
            <p:ph type="sldNum" sz="quarter" idx="12"/>
          </p:nvPr>
        </p:nvSpPr>
        <p:spPr/>
        <p:txBody>
          <a:bodyPr/>
          <a:lstStyle/>
          <a:p>
            <a:fld id="{0A9DE821-B665-4794-9CCB-185CA8C3080E}" type="slidenum">
              <a:rPr lang="en-US" smtClean="0"/>
              <a:t>47</a:t>
            </a:fld>
            <a:endParaRPr lang="en-US" dirty="0"/>
          </a:p>
        </p:txBody>
      </p:sp>
    </p:spTree>
    <p:extLst>
      <p:ext uri="{BB962C8B-B14F-4D97-AF65-F5344CB8AC3E}">
        <p14:creationId xmlns:p14="http://schemas.microsoft.com/office/powerpoint/2010/main" val="356867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E4A1-D312-4E94-B848-DC6123BB76B1}"/>
              </a:ext>
            </a:extLst>
          </p:cNvPr>
          <p:cNvSpPr>
            <a:spLocks noGrp="1"/>
          </p:cNvSpPr>
          <p:nvPr>
            <p:ph type="title"/>
          </p:nvPr>
        </p:nvSpPr>
        <p:spPr/>
        <p:txBody>
          <a:bodyPr>
            <a:normAutofit/>
          </a:bodyPr>
          <a:lstStyle/>
          <a:p>
            <a:r>
              <a:rPr lang="en-US" b="1" dirty="0"/>
              <a:t>How to File an ADA Complaint with the EEOC/ </a:t>
            </a:r>
            <a:r>
              <a:rPr lang="es-ES" sz="4000" b="1" i="1" dirty="0"/>
              <a:t>Cómo presentar una queja de ADA ante la EEOC</a:t>
            </a:r>
            <a:endParaRPr lang="en-US" sz="4000" b="1" i="1" dirty="0"/>
          </a:p>
        </p:txBody>
      </p:sp>
      <p:sp>
        <p:nvSpPr>
          <p:cNvPr id="3" name="Content Placeholder 2">
            <a:extLst>
              <a:ext uri="{FF2B5EF4-FFF2-40B4-BE49-F238E27FC236}">
                <a16:creationId xmlns:a16="http://schemas.microsoft.com/office/drawing/2014/main" id="{A23BA072-0E2B-4758-9DD0-070C43DFFF89}"/>
              </a:ext>
            </a:extLst>
          </p:cNvPr>
          <p:cNvSpPr>
            <a:spLocks noGrp="1"/>
          </p:cNvSpPr>
          <p:nvPr>
            <p:ph idx="1"/>
          </p:nvPr>
        </p:nvSpPr>
        <p:spPr>
          <a:xfrm>
            <a:off x="588819" y="1495136"/>
            <a:ext cx="10515600" cy="5226339"/>
          </a:xfrm>
        </p:spPr>
        <p:txBody>
          <a:bodyPr>
            <a:noAutofit/>
          </a:bodyPr>
          <a:lstStyle/>
          <a:p>
            <a:pPr marL="0" indent="0">
              <a:lnSpc>
                <a:spcPct val="124000"/>
              </a:lnSpc>
              <a:spcBef>
                <a:spcPts val="300"/>
              </a:spcBef>
              <a:spcAft>
                <a:spcPts val="300"/>
              </a:spcAft>
              <a:buNone/>
            </a:pPr>
            <a:r>
              <a:rPr lang="en-US" sz="1600" b="1" dirty="0"/>
              <a:t>U.S. Equal Employment Opportunity Commission (EEOC) </a:t>
            </a:r>
            <a:br>
              <a:rPr lang="en-US" sz="1600" dirty="0"/>
            </a:br>
            <a:r>
              <a:rPr lang="en-US" sz="1600" b="1" dirty="0">
                <a:solidFill>
                  <a:srgbClr val="005C9E"/>
                </a:solidFill>
                <a:hlinkClick r:id="rId3" tooltip="How to File a Charge of Employment Discrimination">
                  <a:extLst>
                    <a:ext uri="{A12FA001-AC4F-418D-AE19-62706E023703}">
                      <ahyp:hlinkClr xmlns:ahyp="http://schemas.microsoft.com/office/drawing/2018/hyperlinkcolor" val="tx"/>
                    </a:ext>
                  </a:extLst>
                </a:hlinkClick>
              </a:rPr>
              <a:t>How to File a Charge of Employment Discrimination </a:t>
            </a:r>
            <a:br>
              <a:rPr lang="en-US" sz="1600" b="1" dirty="0">
                <a:solidFill>
                  <a:srgbClr val="005C9E"/>
                </a:solidFill>
              </a:rPr>
            </a:br>
            <a:r>
              <a:rPr lang="en-US" sz="1600" b="1" dirty="0"/>
              <a:t>Web: </a:t>
            </a:r>
            <a:r>
              <a:rPr lang="en-US" sz="1600" dirty="0"/>
              <a:t>eeoc.gov/employees/howtofile.cfm </a:t>
            </a:r>
          </a:p>
          <a:p>
            <a:pPr marL="0" indent="0">
              <a:lnSpc>
                <a:spcPct val="124000"/>
              </a:lnSpc>
              <a:spcBef>
                <a:spcPts val="300"/>
              </a:spcBef>
              <a:spcAft>
                <a:spcPts val="300"/>
              </a:spcAft>
              <a:buNone/>
            </a:pPr>
            <a:r>
              <a:rPr lang="en-US" sz="1600" b="1" dirty="0"/>
              <a:t>Phone (voice)</a:t>
            </a:r>
            <a:r>
              <a:rPr lang="en-US" sz="1600" dirty="0"/>
              <a:t>: 1-800-669-4000</a:t>
            </a:r>
          </a:p>
          <a:p>
            <a:pPr marL="0" indent="0">
              <a:lnSpc>
                <a:spcPct val="124000"/>
              </a:lnSpc>
              <a:spcBef>
                <a:spcPts val="300"/>
              </a:spcBef>
              <a:spcAft>
                <a:spcPts val="300"/>
              </a:spcAft>
              <a:buNone/>
            </a:pPr>
            <a:r>
              <a:rPr lang="en-US" sz="1600" b="1" dirty="0"/>
              <a:t>TTY</a:t>
            </a:r>
            <a:r>
              <a:rPr lang="en-US" sz="1600" dirty="0"/>
              <a:t>: 1-800-669-6820</a:t>
            </a:r>
          </a:p>
          <a:p>
            <a:pPr marL="0" indent="0">
              <a:lnSpc>
                <a:spcPct val="124000"/>
              </a:lnSpc>
              <a:spcBef>
                <a:spcPts val="300"/>
              </a:spcBef>
              <a:spcAft>
                <a:spcPts val="300"/>
              </a:spcAft>
              <a:buNone/>
            </a:pPr>
            <a:r>
              <a:rPr lang="en-US" sz="1600" b="1" dirty="0"/>
              <a:t>ASL Video Phone: </a:t>
            </a:r>
            <a:r>
              <a:rPr lang="en-US" sz="1600" dirty="0"/>
              <a:t>1-844-234-5122 </a:t>
            </a:r>
          </a:p>
          <a:p>
            <a:pPr marL="0" indent="0">
              <a:lnSpc>
                <a:spcPct val="124000"/>
              </a:lnSpc>
              <a:spcBef>
                <a:spcPts val="300"/>
              </a:spcBef>
              <a:spcAft>
                <a:spcPts val="300"/>
              </a:spcAft>
              <a:buNone/>
            </a:pPr>
            <a:r>
              <a:rPr lang="en-US" sz="1600" b="1" dirty="0"/>
              <a:t>Email</a:t>
            </a:r>
            <a:r>
              <a:rPr lang="en-US" sz="1600" dirty="0"/>
              <a:t>: info@eeoc.gov</a:t>
            </a:r>
          </a:p>
          <a:p>
            <a:pPr marL="0" indent="0">
              <a:buNone/>
            </a:pPr>
            <a:endParaRPr lang="en-US" sz="1600" dirty="0"/>
          </a:p>
          <a:p>
            <a:pPr marL="0" indent="0">
              <a:buNone/>
            </a:pPr>
            <a:r>
              <a:rPr lang="es-ES" sz="1600" b="1" i="1" dirty="0"/>
              <a:t>Comisión para la Igualdad de Oportunidades en el Empleo (EEOC) de EE. UU. Cómo </a:t>
            </a:r>
          </a:p>
          <a:p>
            <a:pPr marL="0" indent="0">
              <a:buNone/>
            </a:pPr>
            <a:r>
              <a:rPr lang="es-ES" sz="1600" b="1" i="1" u="sng" dirty="0">
                <a:solidFill>
                  <a:schemeClr val="accent4">
                    <a:lumMod val="75000"/>
                  </a:schemeClr>
                </a:solidFill>
              </a:rPr>
              <a:t>Presentar un Cargo De Discriminación En El Empleo </a:t>
            </a:r>
          </a:p>
          <a:p>
            <a:pPr marL="0" indent="0">
              <a:buNone/>
            </a:pPr>
            <a:r>
              <a:rPr lang="es-ES" sz="1600" dirty="0"/>
              <a:t>Sitio web: eeoc.gov/</a:t>
            </a:r>
            <a:r>
              <a:rPr lang="es-ES" sz="1600" dirty="0" err="1"/>
              <a:t>employees</a:t>
            </a:r>
            <a:r>
              <a:rPr lang="es-ES" sz="1600" dirty="0"/>
              <a:t>/</a:t>
            </a:r>
            <a:r>
              <a:rPr lang="es-ES" sz="1600" dirty="0" err="1"/>
              <a:t>howtofile.cfm</a:t>
            </a:r>
            <a:endParaRPr lang="es-ES" sz="1600" dirty="0"/>
          </a:p>
          <a:p>
            <a:pPr marL="0" indent="0">
              <a:buNone/>
            </a:pPr>
            <a:r>
              <a:rPr lang="es-ES" sz="1600" b="1" dirty="0"/>
              <a:t>Teléfono (voz</a:t>
            </a:r>
            <a:r>
              <a:rPr lang="es-ES" sz="1600" dirty="0"/>
              <a:t>): 1-800-669-4000</a:t>
            </a:r>
          </a:p>
          <a:p>
            <a:pPr marL="0" indent="0">
              <a:buNone/>
            </a:pPr>
            <a:r>
              <a:rPr lang="es-ES" sz="1600" b="1" dirty="0"/>
              <a:t>TTY</a:t>
            </a:r>
            <a:r>
              <a:rPr lang="es-ES" sz="1600" dirty="0"/>
              <a:t>: 1-800-669-6820</a:t>
            </a:r>
          </a:p>
          <a:p>
            <a:pPr marL="0" indent="0">
              <a:buNone/>
            </a:pPr>
            <a:r>
              <a:rPr lang="es-ES" sz="1600" b="1" dirty="0"/>
              <a:t>Videoteléfono Lenguaje de Signos Americano </a:t>
            </a:r>
            <a:r>
              <a:rPr lang="es-ES" sz="1600" dirty="0"/>
              <a:t>: 1-844-234-5122</a:t>
            </a:r>
          </a:p>
          <a:p>
            <a:pPr marL="0" indent="0">
              <a:buNone/>
            </a:pPr>
            <a:r>
              <a:rPr lang="es-ES" sz="1600" b="1" dirty="0"/>
              <a:t>Correo Electrónico</a:t>
            </a:r>
            <a:r>
              <a:rPr lang="es-ES" sz="1600" dirty="0"/>
              <a:t>: info@eeoc.gov</a:t>
            </a:r>
            <a:endParaRPr lang="en-US" sz="1600" dirty="0"/>
          </a:p>
        </p:txBody>
      </p:sp>
      <p:sp>
        <p:nvSpPr>
          <p:cNvPr id="4" name="Slide Number Placeholder 3">
            <a:extLst>
              <a:ext uri="{FF2B5EF4-FFF2-40B4-BE49-F238E27FC236}">
                <a16:creationId xmlns:a16="http://schemas.microsoft.com/office/drawing/2014/main" id="{ADE6C1AF-48A5-402B-91A1-75E249B5B5D4}"/>
              </a:ext>
            </a:extLst>
          </p:cNvPr>
          <p:cNvSpPr>
            <a:spLocks noGrp="1"/>
          </p:cNvSpPr>
          <p:nvPr>
            <p:ph type="sldNum" sz="quarter" idx="12"/>
          </p:nvPr>
        </p:nvSpPr>
        <p:spPr/>
        <p:txBody>
          <a:bodyPr/>
          <a:lstStyle/>
          <a:p>
            <a:fld id="{0A9DE821-B665-4794-9CCB-185CA8C3080E}" type="slidenum">
              <a:rPr lang="en-US" smtClean="0"/>
              <a:t>48</a:t>
            </a:fld>
            <a:endParaRPr lang="en-US" dirty="0"/>
          </a:p>
        </p:txBody>
      </p:sp>
    </p:spTree>
    <p:extLst>
      <p:ext uri="{BB962C8B-B14F-4D97-AF65-F5344CB8AC3E}">
        <p14:creationId xmlns:p14="http://schemas.microsoft.com/office/powerpoint/2010/main" val="3876248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E4A1-D312-4E94-B848-DC6123BB76B1}"/>
              </a:ext>
            </a:extLst>
          </p:cNvPr>
          <p:cNvSpPr>
            <a:spLocks noGrp="1"/>
          </p:cNvSpPr>
          <p:nvPr>
            <p:ph type="title"/>
          </p:nvPr>
        </p:nvSpPr>
        <p:spPr/>
        <p:txBody>
          <a:bodyPr>
            <a:normAutofit fontScale="90000"/>
          </a:bodyPr>
          <a:lstStyle/>
          <a:p>
            <a:r>
              <a:rPr lang="en-US" b="1" dirty="0"/>
              <a:t>How to File an ADA Complaint with the DOJ/ </a:t>
            </a:r>
            <a:r>
              <a:rPr lang="es-ES" sz="4000" b="1" i="1" dirty="0"/>
              <a:t>Cómo presentar una queja de ADA ante el Departamento de Justicia</a:t>
            </a:r>
            <a:endParaRPr lang="en-US" sz="4000" b="1" i="1" dirty="0"/>
          </a:p>
        </p:txBody>
      </p:sp>
      <p:sp>
        <p:nvSpPr>
          <p:cNvPr id="3" name="Content Placeholder 2">
            <a:extLst>
              <a:ext uri="{FF2B5EF4-FFF2-40B4-BE49-F238E27FC236}">
                <a16:creationId xmlns:a16="http://schemas.microsoft.com/office/drawing/2014/main" id="{A23BA072-0E2B-4758-9DD0-070C43DFFF89}"/>
              </a:ext>
            </a:extLst>
          </p:cNvPr>
          <p:cNvSpPr>
            <a:spLocks noGrp="1"/>
          </p:cNvSpPr>
          <p:nvPr>
            <p:ph idx="1"/>
          </p:nvPr>
        </p:nvSpPr>
        <p:spPr/>
        <p:txBody>
          <a:bodyPr>
            <a:normAutofit fontScale="92500" lnSpcReduction="20000"/>
          </a:bodyPr>
          <a:lstStyle/>
          <a:p>
            <a:pPr marL="0" indent="0">
              <a:lnSpc>
                <a:spcPct val="124000"/>
              </a:lnSpc>
              <a:spcBef>
                <a:spcPts val="300"/>
              </a:spcBef>
              <a:spcAft>
                <a:spcPts val="300"/>
              </a:spcAft>
              <a:buNone/>
            </a:pPr>
            <a:r>
              <a:rPr lang="en-US" sz="2000" b="1" dirty="0"/>
              <a:t>U.S. Department of Justice</a:t>
            </a:r>
          </a:p>
          <a:p>
            <a:pPr marL="0" indent="0">
              <a:lnSpc>
                <a:spcPct val="124000"/>
              </a:lnSpc>
              <a:spcBef>
                <a:spcPts val="300"/>
              </a:spcBef>
              <a:spcAft>
                <a:spcPts val="300"/>
              </a:spcAft>
              <a:buNone/>
            </a:pPr>
            <a:r>
              <a:rPr lang="en-US" sz="2000" b="1" dirty="0">
                <a:solidFill>
                  <a:srgbClr val="005C9E"/>
                </a:solidFill>
                <a:hlinkClick r:id="rId3" tooltip="How to File an Americans with Disabilities Act Complaint with the U.S. Department of Justice">
                  <a:extLst>
                    <a:ext uri="{A12FA001-AC4F-418D-AE19-62706E023703}">
                      <ahyp:hlinkClr xmlns:ahyp="http://schemas.microsoft.com/office/drawing/2018/hyperlinkcolor" val="tx"/>
                    </a:ext>
                  </a:extLst>
                </a:hlinkClick>
              </a:rPr>
              <a:t>How to File an Americans with Disabilities Act Complaint with the U.S. Department of Justice</a:t>
            </a:r>
            <a:br>
              <a:rPr lang="en-US" sz="2000" dirty="0"/>
            </a:br>
            <a:r>
              <a:rPr lang="en-US" sz="2000" b="1" dirty="0"/>
              <a:t>Web</a:t>
            </a:r>
            <a:r>
              <a:rPr lang="en-US" sz="2000" dirty="0"/>
              <a:t>: ada.gov/filing_complaint.htm</a:t>
            </a:r>
            <a:br>
              <a:rPr lang="en-US" sz="2000" dirty="0"/>
            </a:br>
            <a:r>
              <a:rPr lang="en-US" sz="2000" b="1" dirty="0"/>
              <a:t>Phone (voice): </a:t>
            </a:r>
            <a:r>
              <a:rPr lang="en-US" sz="2000" dirty="0"/>
              <a:t>1-800-514-0301</a:t>
            </a:r>
          </a:p>
          <a:p>
            <a:pPr marL="0" indent="0">
              <a:lnSpc>
                <a:spcPct val="124000"/>
              </a:lnSpc>
              <a:spcBef>
                <a:spcPts val="300"/>
              </a:spcBef>
              <a:spcAft>
                <a:spcPts val="300"/>
              </a:spcAft>
              <a:buNone/>
            </a:pPr>
            <a:r>
              <a:rPr lang="en-US" sz="2000" b="1" dirty="0"/>
              <a:t>TTY</a:t>
            </a:r>
            <a:r>
              <a:rPr lang="en-US" sz="2000" dirty="0"/>
              <a:t>: 1-800-514-0383</a:t>
            </a:r>
          </a:p>
          <a:p>
            <a:pPr marL="0" indent="0">
              <a:lnSpc>
                <a:spcPct val="124000"/>
              </a:lnSpc>
              <a:spcBef>
                <a:spcPts val="300"/>
              </a:spcBef>
              <a:spcAft>
                <a:spcPts val="300"/>
              </a:spcAft>
              <a:buNone/>
            </a:pPr>
            <a:endParaRPr lang="en-US" sz="2000" dirty="0"/>
          </a:p>
          <a:p>
            <a:pPr marL="0" indent="0">
              <a:lnSpc>
                <a:spcPct val="124000"/>
              </a:lnSpc>
              <a:spcBef>
                <a:spcPts val="300"/>
              </a:spcBef>
              <a:spcAft>
                <a:spcPts val="300"/>
              </a:spcAft>
              <a:buNone/>
            </a:pPr>
            <a:r>
              <a:rPr lang="es-ES" sz="2000" b="1" dirty="0"/>
              <a:t>Departamento de Justicia de EE. UU.</a:t>
            </a:r>
          </a:p>
          <a:p>
            <a:pPr marL="0" indent="0">
              <a:lnSpc>
                <a:spcPct val="124000"/>
              </a:lnSpc>
              <a:spcBef>
                <a:spcPts val="300"/>
              </a:spcBef>
              <a:spcAft>
                <a:spcPts val="300"/>
              </a:spcAft>
              <a:buNone/>
            </a:pPr>
            <a:r>
              <a:rPr lang="es-ES" sz="2000" b="1" u="sng" dirty="0">
                <a:solidFill>
                  <a:schemeClr val="accent4">
                    <a:lumMod val="75000"/>
                  </a:schemeClr>
                </a:solidFill>
              </a:rPr>
              <a:t>Cómo presentar una queja de la Ley de Estadounidenses con Discapacidades ante el Departamento de Justicia de los EE. UU</a:t>
            </a:r>
            <a:r>
              <a:rPr lang="es-ES" sz="2000" b="1" dirty="0">
                <a:solidFill>
                  <a:schemeClr val="accent4">
                    <a:lumMod val="75000"/>
                  </a:schemeClr>
                </a:solidFill>
              </a:rPr>
              <a:t>. </a:t>
            </a:r>
          </a:p>
          <a:p>
            <a:pPr marL="0" indent="0">
              <a:lnSpc>
                <a:spcPct val="124000"/>
              </a:lnSpc>
              <a:spcBef>
                <a:spcPts val="300"/>
              </a:spcBef>
              <a:spcAft>
                <a:spcPts val="300"/>
              </a:spcAft>
              <a:buNone/>
            </a:pPr>
            <a:r>
              <a:rPr lang="es-ES" sz="2000" b="1" dirty="0"/>
              <a:t>Web</a:t>
            </a:r>
            <a:r>
              <a:rPr lang="es-ES" sz="2000" dirty="0"/>
              <a:t>: ada.gov/filing_complaint.htm</a:t>
            </a:r>
          </a:p>
          <a:p>
            <a:pPr marL="0" indent="0">
              <a:lnSpc>
                <a:spcPct val="124000"/>
              </a:lnSpc>
              <a:spcBef>
                <a:spcPts val="300"/>
              </a:spcBef>
              <a:spcAft>
                <a:spcPts val="300"/>
              </a:spcAft>
              <a:buNone/>
            </a:pPr>
            <a:r>
              <a:rPr lang="es-ES" sz="2000" b="1" dirty="0"/>
              <a:t>Teléfono (voz</a:t>
            </a:r>
            <a:r>
              <a:rPr lang="es-ES" sz="2000" dirty="0"/>
              <a:t>): 1-800-514-0301</a:t>
            </a:r>
          </a:p>
          <a:p>
            <a:pPr marL="0" indent="0">
              <a:lnSpc>
                <a:spcPct val="124000"/>
              </a:lnSpc>
              <a:spcBef>
                <a:spcPts val="300"/>
              </a:spcBef>
              <a:spcAft>
                <a:spcPts val="300"/>
              </a:spcAft>
              <a:buNone/>
            </a:pPr>
            <a:r>
              <a:rPr lang="es-ES" sz="2000" b="1" dirty="0"/>
              <a:t>TTY</a:t>
            </a:r>
            <a:r>
              <a:rPr lang="es-ES" sz="2000" dirty="0"/>
              <a:t>: 1-800-514-0383</a:t>
            </a:r>
            <a:endParaRPr lang="en-US" sz="2000" dirty="0"/>
          </a:p>
        </p:txBody>
      </p:sp>
      <p:sp>
        <p:nvSpPr>
          <p:cNvPr id="4" name="Slide Number Placeholder 3">
            <a:extLst>
              <a:ext uri="{FF2B5EF4-FFF2-40B4-BE49-F238E27FC236}">
                <a16:creationId xmlns:a16="http://schemas.microsoft.com/office/drawing/2014/main" id="{ADE6C1AF-48A5-402B-91A1-75E249B5B5D4}"/>
              </a:ext>
            </a:extLst>
          </p:cNvPr>
          <p:cNvSpPr>
            <a:spLocks noGrp="1"/>
          </p:cNvSpPr>
          <p:nvPr>
            <p:ph type="sldNum" sz="quarter" idx="12"/>
          </p:nvPr>
        </p:nvSpPr>
        <p:spPr/>
        <p:txBody>
          <a:bodyPr/>
          <a:lstStyle/>
          <a:p>
            <a:fld id="{0A9DE821-B665-4794-9CCB-185CA8C3080E}" type="slidenum">
              <a:rPr lang="en-US" smtClean="0"/>
              <a:t>49</a:t>
            </a:fld>
            <a:endParaRPr lang="en-US" dirty="0"/>
          </a:p>
        </p:txBody>
      </p:sp>
    </p:spTree>
    <p:extLst>
      <p:ext uri="{BB962C8B-B14F-4D97-AF65-F5344CB8AC3E}">
        <p14:creationId xmlns:p14="http://schemas.microsoft.com/office/powerpoint/2010/main" val="373314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B0B9E3-B19B-3444-880E-F4EA8FBB98CC}"/>
              </a:ext>
            </a:extLst>
          </p:cNvPr>
          <p:cNvSpPr>
            <a:spLocks noGrp="1"/>
          </p:cNvSpPr>
          <p:nvPr>
            <p:ph type="title"/>
          </p:nvPr>
        </p:nvSpPr>
        <p:spPr>
          <a:xfrm>
            <a:off x="1066800" y="2438400"/>
            <a:ext cx="10363200" cy="1828800"/>
          </a:xfrm>
        </p:spPr>
        <p:txBody>
          <a:bodyPr anchor="ctr">
            <a:normAutofit fontScale="90000"/>
          </a:bodyPr>
          <a:lstStyle/>
          <a:p>
            <a:pPr algn="ctr"/>
            <a:r>
              <a:rPr lang="en-US" dirty="0"/>
              <a:t>Let’s Look at the Numbers</a:t>
            </a:r>
            <a:br>
              <a:rPr lang="en-US" dirty="0"/>
            </a:br>
            <a:br>
              <a:rPr lang="en-US" sz="5300" i="1" dirty="0"/>
            </a:br>
            <a:r>
              <a:rPr lang="en-US" sz="5300" i="1" dirty="0" err="1"/>
              <a:t>Miremos</a:t>
            </a:r>
            <a:r>
              <a:rPr lang="en-US" sz="5300" i="1" dirty="0"/>
              <a:t> los </a:t>
            </a:r>
            <a:r>
              <a:rPr lang="en-US" sz="5300" i="1" dirty="0" err="1"/>
              <a:t>números</a:t>
            </a:r>
            <a:endParaRPr lang="en-US" sz="5300" i="1" dirty="0"/>
          </a:p>
        </p:txBody>
      </p:sp>
      <p:sp>
        <p:nvSpPr>
          <p:cNvPr id="4" name="Slide Number Placeholder 3">
            <a:extLst>
              <a:ext uri="{FF2B5EF4-FFF2-40B4-BE49-F238E27FC236}">
                <a16:creationId xmlns:a16="http://schemas.microsoft.com/office/drawing/2014/main" id="{EF5BC901-58F5-AD40-9E83-57817DE2DC8D}"/>
              </a:ext>
            </a:extLst>
          </p:cNvPr>
          <p:cNvSpPr>
            <a:spLocks noGrp="1"/>
          </p:cNvSpPr>
          <p:nvPr>
            <p:ph type="sldNum" sz="quarter" idx="12"/>
          </p:nvPr>
        </p:nvSpPr>
        <p:spPr/>
        <p:txBody>
          <a:bodyPr/>
          <a:lstStyle/>
          <a:p>
            <a:fld id="{1585F92A-5ADF-405E-BA6B-15618F260B89}" type="slidenum">
              <a:rPr lang="en-US" smtClean="0"/>
              <a:pPr/>
              <a:t>5</a:t>
            </a:fld>
            <a:endParaRPr lang="en-US" dirty="0"/>
          </a:p>
        </p:txBody>
      </p:sp>
    </p:spTree>
    <p:extLst>
      <p:ext uri="{BB962C8B-B14F-4D97-AF65-F5344CB8AC3E}">
        <p14:creationId xmlns:p14="http://schemas.microsoft.com/office/powerpoint/2010/main" val="3874158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E3CB56F-7B5C-466D-80C8-1148151D08D5}"/>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l="4723" r="6388"/>
          <a:stretch/>
        </p:blipFill>
        <p:spPr>
          <a:xfrm>
            <a:off x="20" y="10"/>
            <a:ext cx="12191980" cy="6857990"/>
          </a:xfrm>
          <a:prstGeom prst="rect">
            <a:avLst/>
          </a:prstGeom>
        </p:spPr>
      </p:pic>
      <p:sp>
        <p:nvSpPr>
          <p:cNvPr id="18"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D639CB37-A856-4C46-9F3B-128952FA8E06}"/>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6000" b="1" dirty="0">
                <a:solidFill>
                  <a:schemeClr val="tx1">
                    <a:lumMod val="85000"/>
                    <a:lumOff val="15000"/>
                  </a:schemeClr>
                </a:solidFill>
                <a:latin typeface="Univers Condensed" panose="020B0506020202050204" pitchFamily="34" charset="0"/>
              </a:rPr>
              <a:t>Questions?/ </a:t>
            </a:r>
            <a:r>
              <a:rPr lang="en-US" sz="5400" b="1" i="1" dirty="0">
                <a:solidFill>
                  <a:schemeClr val="tx1">
                    <a:lumMod val="85000"/>
                    <a:lumOff val="15000"/>
                  </a:schemeClr>
                </a:solidFill>
                <a:latin typeface="Univers Condensed" panose="020B0506020202050204" pitchFamily="34" charset="0"/>
              </a:rPr>
              <a:t>¿</a:t>
            </a:r>
            <a:r>
              <a:rPr lang="en-US" sz="5400" b="1" i="1" dirty="0" err="1">
                <a:solidFill>
                  <a:schemeClr val="tx1">
                    <a:lumMod val="85000"/>
                    <a:lumOff val="15000"/>
                  </a:schemeClr>
                </a:solidFill>
                <a:latin typeface="Univers Condensed" panose="020B0506020202050204" pitchFamily="34" charset="0"/>
              </a:rPr>
              <a:t>Preguntas</a:t>
            </a:r>
            <a:r>
              <a:rPr lang="en-US" sz="5400" b="1" i="1" dirty="0">
                <a:solidFill>
                  <a:schemeClr val="tx1">
                    <a:lumMod val="85000"/>
                    <a:lumOff val="15000"/>
                  </a:schemeClr>
                </a:solidFill>
                <a:latin typeface="Univers Condensed" panose="020B0506020202050204" pitchFamily="34" charset="0"/>
              </a:rPr>
              <a:t>?</a:t>
            </a:r>
          </a:p>
        </p:txBody>
      </p:sp>
      <p:sp>
        <p:nvSpPr>
          <p:cNvPr id="5" name="Slide Number Placeholder 4">
            <a:extLst>
              <a:ext uri="{FF2B5EF4-FFF2-40B4-BE49-F238E27FC236}">
                <a16:creationId xmlns:a16="http://schemas.microsoft.com/office/drawing/2014/main" id="{53E8E56D-CB05-499D-9383-6C283B6013F6}"/>
              </a:ext>
            </a:extLst>
          </p:cNvPr>
          <p:cNvSpPr>
            <a:spLocks noGrp="1"/>
          </p:cNvSpPr>
          <p:nvPr>
            <p:ph type="sldNum" sz="quarter" idx="12"/>
          </p:nvPr>
        </p:nvSpPr>
        <p:spPr>
          <a:xfrm>
            <a:off x="8610600" y="6356350"/>
            <a:ext cx="2743200" cy="365125"/>
          </a:xfrm>
        </p:spPr>
        <p:txBody>
          <a:bodyPr vert="horz" lIns="91440" tIns="45720" rIns="91440" bIns="45720" rtlCol="0" anchor="ctr">
            <a:normAutofit lnSpcReduction="10000"/>
          </a:bodyPr>
          <a:lstStyle/>
          <a:p>
            <a:pPr defTabSz="457200">
              <a:spcAft>
                <a:spcPts val="600"/>
              </a:spcAft>
            </a:pPr>
            <a:fld id="{0A9DE821-B665-4794-9CCB-185CA8C3080E}" type="slidenum">
              <a:rPr lang="en-US">
                <a:solidFill>
                  <a:srgbClr val="FFFFFF"/>
                </a:solidFill>
              </a:rPr>
              <a:pPr defTabSz="457200">
                <a:spcAft>
                  <a:spcPts val="600"/>
                </a:spcAft>
              </a:pPr>
              <a:t>50</a:t>
            </a:fld>
            <a:endParaRPr lang="en-US" dirty="0">
              <a:solidFill>
                <a:srgbClr val="FFFFFF"/>
              </a:solidFill>
            </a:endParaRPr>
          </a:p>
        </p:txBody>
      </p:sp>
      <p:cxnSp>
        <p:nvCxnSpPr>
          <p:cNvPr id="19"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709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p:cNvSpPr>
            <a:spLocks noGrp="1" noChangeArrowheads="1"/>
          </p:cNvSpPr>
          <p:nvPr>
            <p:ph type="title"/>
          </p:nvPr>
        </p:nvSpPr>
        <p:spPr>
          <a:xfrm>
            <a:off x="609600" y="274638"/>
            <a:ext cx="11220450" cy="1143000"/>
          </a:xfrm>
          <a:noFill/>
        </p:spPr>
        <p:txBody>
          <a:bodyPr>
            <a:normAutofit/>
          </a:bodyPr>
          <a:lstStyle/>
          <a:p>
            <a:pPr algn="ctr"/>
            <a:r>
              <a:rPr lang="en-US" b="1" dirty="0">
                <a:latin typeface="Univers Condensed" panose="020B0506020202050204" pitchFamily="34" charset="0"/>
              </a:rPr>
              <a:t>Still Have Questions?/¿</a:t>
            </a:r>
            <a:r>
              <a:rPr lang="en-US" sz="3600" b="1" i="1" dirty="0" err="1">
                <a:latin typeface="Univers Condensed" panose="020B0506020202050204" pitchFamily="34" charset="0"/>
              </a:rPr>
              <a:t>Todavía</a:t>
            </a:r>
            <a:r>
              <a:rPr lang="en-US" sz="3600" b="1" i="1" dirty="0">
                <a:latin typeface="Univers Condensed" panose="020B0506020202050204" pitchFamily="34" charset="0"/>
              </a:rPr>
              <a:t> </a:t>
            </a:r>
            <a:r>
              <a:rPr lang="en-US" sz="3600" b="1" i="1" dirty="0" err="1">
                <a:latin typeface="Univers Condensed" panose="020B0506020202050204" pitchFamily="34" charset="0"/>
              </a:rPr>
              <a:t>tienes</a:t>
            </a:r>
            <a:r>
              <a:rPr lang="en-US" sz="3600" b="1" i="1" dirty="0">
                <a:latin typeface="Univers Condensed" panose="020B0506020202050204" pitchFamily="34" charset="0"/>
              </a:rPr>
              <a:t> </a:t>
            </a:r>
            <a:r>
              <a:rPr lang="en-US" sz="3600" b="1" i="1" dirty="0" err="1">
                <a:latin typeface="Univers Condensed" panose="020B0506020202050204" pitchFamily="34" charset="0"/>
              </a:rPr>
              <a:t>preguntas</a:t>
            </a:r>
            <a:r>
              <a:rPr lang="en-US" sz="3600" b="1" i="1" dirty="0">
                <a:latin typeface="Univers Condensed" panose="020B0506020202050204" pitchFamily="34" charset="0"/>
              </a:rPr>
              <a:t>?</a:t>
            </a:r>
          </a:p>
        </p:txBody>
      </p:sp>
      <p:sp>
        <p:nvSpPr>
          <p:cNvPr id="44039" name="Horizontal Line" descr="Horizontal Blue Line underneath text &quot;Stil Have Questions?&quot;" title="Horizontal Blue Line"/>
          <p:cNvSpPr>
            <a:spLocks noChangeShapeType="1"/>
          </p:cNvSpPr>
          <p:nvPr/>
        </p:nvSpPr>
        <p:spPr bwMode="auto">
          <a:xfrm>
            <a:off x="685800" y="1143000"/>
            <a:ext cx="10896600" cy="0"/>
          </a:xfrm>
          <a:prstGeom prst="line">
            <a:avLst/>
          </a:prstGeom>
          <a:noFill/>
          <a:ln w="635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 name="Content Placeholder 3">
            <a:extLst>
              <a:ext uri="{FF2B5EF4-FFF2-40B4-BE49-F238E27FC236}">
                <a16:creationId xmlns:a16="http://schemas.microsoft.com/office/drawing/2014/main" id="{8D66C5D6-17B5-D244-921B-6EFD844F252D}"/>
              </a:ext>
            </a:extLst>
          </p:cNvPr>
          <p:cNvSpPr>
            <a:spLocks noGrp="1"/>
          </p:cNvSpPr>
          <p:nvPr>
            <p:ph sz="half" idx="2"/>
          </p:nvPr>
        </p:nvSpPr>
        <p:spPr>
          <a:xfrm>
            <a:off x="3211199" y="2854458"/>
            <a:ext cx="6017252" cy="3943167"/>
          </a:xfrm>
        </p:spPr>
        <p:txBody>
          <a:bodyPr>
            <a:normAutofit fontScale="32500" lnSpcReduction="20000"/>
          </a:bodyPr>
          <a:lstStyle/>
          <a:p>
            <a:pPr>
              <a:lnSpc>
                <a:spcPct val="90000"/>
              </a:lnSpc>
              <a:buNone/>
            </a:pPr>
            <a:r>
              <a:rPr lang="en-US" sz="7400" b="1" dirty="0"/>
              <a:t>Phone: </a:t>
            </a:r>
            <a:r>
              <a:rPr lang="en-US" sz="7400" dirty="0"/>
              <a:t>800-949-4232 (toll free)</a:t>
            </a:r>
          </a:p>
          <a:p>
            <a:pPr>
              <a:lnSpc>
                <a:spcPct val="90000"/>
              </a:lnSpc>
              <a:buNone/>
            </a:pPr>
            <a:r>
              <a:rPr lang="en-US" sz="7400" b="1" dirty="0"/>
              <a:t>Email: </a:t>
            </a:r>
            <a:r>
              <a:rPr lang="en-US" sz="7400" dirty="0">
                <a:solidFill>
                  <a:srgbClr val="0020FD"/>
                </a:solidFill>
                <a:hlinkClick r:id="rId3">
                  <a:extLst>
                    <a:ext uri="{A12FA001-AC4F-418D-AE19-62706E023703}">
                      <ahyp:hlinkClr xmlns:ahyp="http://schemas.microsoft.com/office/drawing/2018/hyperlinkcolor" val="tx"/>
                    </a:ext>
                  </a:extLst>
                </a:hlinkClick>
              </a:rPr>
              <a:t>adata.org/email</a:t>
            </a:r>
            <a:endParaRPr lang="en-US" sz="7400" dirty="0">
              <a:solidFill>
                <a:srgbClr val="0020FD"/>
              </a:solidFill>
            </a:endParaRPr>
          </a:p>
          <a:p>
            <a:pPr>
              <a:buNone/>
            </a:pPr>
            <a:r>
              <a:rPr lang="en-US" sz="7400" b="1" dirty="0"/>
              <a:t>Web: </a:t>
            </a:r>
            <a:r>
              <a:rPr lang="en-US" sz="7400" dirty="0">
                <a:solidFill>
                  <a:srgbClr val="0020FD"/>
                </a:solidFill>
                <a:hlinkClick r:id="rId4">
                  <a:extLst>
                    <a:ext uri="{A12FA001-AC4F-418D-AE19-62706E023703}">
                      <ahyp:hlinkClr xmlns:ahyp="http://schemas.microsoft.com/office/drawing/2018/hyperlinkcolor" val="tx"/>
                    </a:ext>
                  </a:extLst>
                </a:hlinkClick>
              </a:rPr>
              <a:t>adata.org</a:t>
            </a:r>
            <a:r>
              <a:rPr lang="en-US" sz="7400" dirty="0">
                <a:solidFill>
                  <a:srgbClr val="0020FD"/>
                </a:solidFill>
              </a:rPr>
              <a:t>  </a:t>
            </a:r>
          </a:p>
          <a:p>
            <a:pPr>
              <a:lnSpc>
                <a:spcPct val="114000"/>
              </a:lnSpc>
              <a:spcBef>
                <a:spcPts val="300"/>
              </a:spcBef>
              <a:spcAft>
                <a:spcPts val="300"/>
              </a:spcAft>
              <a:buNone/>
            </a:pPr>
            <a:endParaRPr lang="en-US" sz="7400" dirty="0"/>
          </a:p>
          <a:p>
            <a:pPr>
              <a:lnSpc>
                <a:spcPct val="114000"/>
              </a:lnSpc>
              <a:spcBef>
                <a:spcPts val="300"/>
              </a:spcBef>
              <a:spcAft>
                <a:spcPts val="300"/>
              </a:spcAft>
              <a:buNone/>
            </a:pPr>
            <a:r>
              <a:rPr lang="es-ES" sz="7400" b="1" i="1" dirty="0"/>
              <a:t>Teléfono</a:t>
            </a:r>
            <a:r>
              <a:rPr lang="es-ES" sz="7400" i="1" dirty="0"/>
              <a:t>:  800-949-4232</a:t>
            </a:r>
          </a:p>
          <a:p>
            <a:pPr>
              <a:lnSpc>
                <a:spcPct val="114000"/>
              </a:lnSpc>
              <a:spcBef>
                <a:spcPts val="300"/>
              </a:spcBef>
              <a:spcAft>
                <a:spcPts val="300"/>
              </a:spcAft>
              <a:buNone/>
            </a:pPr>
            <a:r>
              <a:rPr lang="es-ES" sz="7400" b="1" i="1" dirty="0"/>
              <a:t>Correo electrónico</a:t>
            </a:r>
            <a:r>
              <a:rPr lang="es-ES" sz="7400" i="1" dirty="0"/>
              <a:t>: </a:t>
            </a:r>
            <a:r>
              <a:rPr lang="es-ES" sz="7400" i="1" dirty="0">
                <a:hlinkClick r:id="rId5"/>
              </a:rPr>
              <a:t>www.ada.org/email</a:t>
            </a:r>
            <a:r>
              <a:rPr lang="es-ES" sz="7400" i="1" dirty="0"/>
              <a:t>  </a:t>
            </a:r>
          </a:p>
          <a:p>
            <a:pPr>
              <a:lnSpc>
                <a:spcPct val="114000"/>
              </a:lnSpc>
              <a:spcBef>
                <a:spcPts val="300"/>
              </a:spcBef>
              <a:spcAft>
                <a:spcPts val="300"/>
              </a:spcAft>
              <a:buNone/>
            </a:pPr>
            <a:r>
              <a:rPr lang="es-ES" sz="7400" b="1" i="1" dirty="0"/>
              <a:t>Web</a:t>
            </a:r>
            <a:r>
              <a:rPr lang="es-ES" sz="7400" i="1" dirty="0"/>
              <a:t>: </a:t>
            </a:r>
            <a:r>
              <a:rPr lang="en-US" sz="7400" dirty="0">
                <a:hlinkClick r:id="rId6"/>
              </a:rPr>
              <a:t>www.adata.org</a:t>
            </a:r>
            <a:r>
              <a:rPr lang="en-US" sz="7400" dirty="0"/>
              <a:t> </a:t>
            </a:r>
          </a:p>
          <a:p>
            <a:pPr>
              <a:lnSpc>
                <a:spcPct val="114000"/>
              </a:lnSpc>
              <a:spcBef>
                <a:spcPts val="300"/>
              </a:spcBef>
              <a:spcAft>
                <a:spcPts val="300"/>
              </a:spcAft>
              <a:buNone/>
            </a:pPr>
            <a:br>
              <a:rPr lang="en-US" sz="3200" dirty="0"/>
            </a:br>
            <a:r>
              <a:rPr lang="en-US" sz="3200" dirty="0"/>
              <a:t>			</a:t>
            </a:r>
          </a:p>
        </p:txBody>
      </p:sp>
      <p:sp>
        <p:nvSpPr>
          <p:cNvPr id="3" name="Slide Number Placeholder 2">
            <a:extLst>
              <a:ext uri="{FF2B5EF4-FFF2-40B4-BE49-F238E27FC236}">
                <a16:creationId xmlns:a16="http://schemas.microsoft.com/office/drawing/2014/main" id="{4AF128A2-0A25-4147-90D3-8209E37449F5}"/>
              </a:ext>
            </a:extLst>
          </p:cNvPr>
          <p:cNvSpPr>
            <a:spLocks noGrp="1"/>
          </p:cNvSpPr>
          <p:nvPr>
            <p:ph type="sldNum" sz="quarter" idx="12"/>
          </p:nvPr>
        </p:nvSpPr>
        <p:spPr/>
        <p:txBody>
          <a:bodyPr/>
          <a:lstStyle/>
          <a:p>
            <a:fld id="{1585F92A-5ADF-405E-BA6B-15618F260B89}" type="slidenum">
              <a:rPr lang="en-US" smtClean="0"/>
              <a:t>51</a:t>
            </a:fld>
            <a:endParaRPr lang="en-US" dirty="0"/>
          </a:p>
        </p:txBody>
      </p:sp>
      <p:pic>
        <p:nvPicPr>
          <p:cNvPr id="2" name="Map of 10 regional ADA Centers" descr="U.S. map divided into ten regional ADA Centers. ">
            <a:extLst>
              <a:ext uri="{FF2B5EF4-FFF2-40B4-BE49-F238E27FC236}">
                <a16:creationId xmlns:a16="http://schemas.microsoft.com/office/drawing/2014/main" id="{03F98453-1064-B2E7-49BB-9B3B2EF2DDEA}"/>
              </a:ext>
            </a:extLst>
          </p:cNvPr>
          <p:cNvPicPr>
            <a:picLocks noChangeAspect="1" noChangeArrowheads="1"/>
          </p:cNvPicPr>
          <p:nvPr/>
        </p:nvPicPr>
        <p:blipFill>
          <a:blip r:embed="rId7"/>
          <a:srcRect/>
          <a:stretch/>
        </p:blipFill>
        <p:spPr bwMode="auto">
          <a:xfrm>
            <a:off x="7887808" y="2011363"/>
            <a:ext cx="3694592" cy="223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122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tx1"/>
                </a:solidFill>
              </a:rPr>
              <a:t>ADA National Network</a:t>
            </a:r>
          </a:p>
        </p:txBody>
      </p:sp>
      <p:sp>
        <p:nvSpPr>
          <p:cNvPr id="5" name="Content Placeholder 4">
            <a:extLst>
              <a:ext uri="{FF2B5EF4-FFF2-40B4-BE49-F238E27FC236}">
                <a16:creationId xmlns:a16="http://schemas.microsoft.com/office/drawing/2014/main" id="{1D79FC65-D8A7-9345-AAF9-3B4B3FB21A8C}"/>
              </a:ext>
            </a:extLst>
          </p:cNvPr>
          <p:cNvSpPr>
            <a:spLocks noGrp="1"/>
          </p:cNvSpPr>
          <p:nvPr>
            <p:ph idx="1"/>
          </p:nvPr>
        </p:nvSpPr>
        <p:spPr>
          <a:xfrm>
            <a:off x="2981740" y="2271251"/>
            <a:ext cx="7229061" cy="4221624"/>
          </a:xfrm>
        </p:spPr>
        <p:txBody>
          <a:bodyPr>
            <a:normAutofit/>
          </a:bodyPr>
          <a:lstStyle/>
          <a:p>
            <a:pPr>
              <a:lnSpc>
                <a:spcPct val="150000"/>
              </a:lnSpc>
              <a:spcBef>
                <a:spcPts val="825"/>
              </a:spcBef>
              <a:spcAft>
                <a:spcPts val="825"/>
              </a:spcAft>
            </a:pPr>
            <a:r>
              <a:rPr lang="en-US" b="1" u="sng" dirty="0">
                <a:solidFill>
                  <a:srgbClr val="0020FD"/>
                </a:solidFill>
                <a:hlinkClick r:id="rId3">
                  <a:extLst>
                    <a:ext uri="{A12FA001-AC4F-418D-AE19-62706E023703}">
                      <ahyp:hlinkClr xmlns:ahyp="http://schemas.microsoft.com/office/drawing/2018/hyperlinkcolor" val="tx"/>
                    </a:ext>
                  </a:extLst>
                </a:hlinkClick>
              </a:rPr>
              <a:t>Facebook </a:t>
            </a:r>
            <a:r>
              <a:rPr lang="en-US" u="sng" dirty="0">
                <a:solidFill>
                  <a:srgbClr val="0020FD"/>
                </a:solidFill>
                <a:hlinkClick r:id="rId3">
                  <a:extLst>
                    <a:ext uri="{A12FA001-AC4F-418D-AE19-62706E023703}">
                      <ahyp:hlinkClr xmlns:ahyp="http://schemas.microsoft.com/office/drawing/2018/hyperlinkcolor" val="tx"/>
                    </a:ext>
                  </a:extLst>
                </a:hlinkClick>
              </a:rPr>
              <a:t>@adanetwork</a:t>
            </a:r>
            <a:endParaRPr lang="en-US" u="sng" dirty="0">
              <a:solidFill>
                <a:srgbClr val="0020FD"/>
              </a:solidFill>
            </a:endParaRPr>
          </a:p>
          <a:p>
            <a:pPr>
              <a:lnSpc>
                <a:spcPct val="150000"/>
              </a:lnSpc>
              <a:spcBef>
                <a:spcPts val="825"/>
              </a:spcBef>
              <a:spcAft>
                <a:spcPts val="825"/>
              </a:spcAft>
            </a:pPr>
            <a:r>
              <a:rPr lang="en-US" b="1" u="sng" dirty="0">
                <a:solidFill>
                  <a:srgbClr val="0020FD"/>
                </a:solidFill>
                <a:hlinkClick r:id="rId4">
                  <a:extLst>
                    <a:ext uri="{A12FA001-AC4F-418D-AE19-62706E023703}">
                      <ahyp:hlinkClr xmlns:ahyp="http://schemas.microsoft.com/office/drawing/2018/hyperlinkcolor" val="tx"/>
                    </a:ext>
                  </a:extLst>
                </a:hlinkClick>
              </a:rPr>
              <a:t>Twitter </a:t>
            </a:r>
            <a:r>
              <a:rPr lang="en-US" u="sng" dirty="0">
                <a:solidFill>
                  <a:srgbClr val="0020FD"/>
                </a:solidFill>
                <a:hlinkClick r:id="rId4">
                  <a:extLst>
                    <a:ext uri="{A12FA001-AC4F-418D-AE19-62706E023703}">
                      <ahyp:hlinkClr xmlns:ahyp="http://schemas.microsoft.com/office/drawing/2018/hyperlinkcolor" val="tx"/>
                    </a:ext>
                  </a:extLst>
                </a:hlinkClick>
              </a:rPr>
              <a:t>@ADANational</a:t>
            </a:r>
            <a:endParaRPr lang="en-US" u="sng" dirty="0">
              <a:solidFill>
                <a:srgbClr val="0020FD"/>
              </a:solidFill>
            </a:endParaRPr>
          </a:p>
          <a:p>
            <a:pPr>
              <a:lnSpc>
                <a:spcPct val="150000"/>
              </a:lnSpc>
              <a:spcBef>
                <a:spcPts val="825"/>
              </a:spcBef>
              <a:spcAft>
                <a:spcPts val="825"/>
              </a:spcAft>
            </a:pPr>
            <a:r>
              <a:rPr lang="en-US" b="1" u="sng" dirty="0">
                <a:solidFill>
                  <a:srgbClr val="0020FD"/>
                </a:solidFill>
                <a:hlinkClick r:id="rId5">
                  <a:extLst>
                    <a:ext uri="{A12FA001-AC4F-418D-AE19-62706E023703}">
                      <ahyp:hlinkClr xmlns:ahyp="http://schemas.microsoft.com/office/drawing/2018/hyperlinkcolor" val="tx"/>
                    </a:ext>
                  </a:extLst>
                </a:hlinkClick>
              </a:rPr>
              <a:t>LinkedIn </a:t>
            </a:r>
            <a:r>
              <a:rPr lang="en-US" u="sng" dirty="0">
                <a:solidFill>
                  <a:srgbClr val="0020FD"/>
                </a:solidFill>
                <a:hlinkClick r:id="rId5">
                  <a:extLst>
                    <a:ext uri="{A12FA001-AC4F-418D-AE19-62706E023703}">
                      <ahyp:hlinkClr xmlns:ahyp="http://schemas.microsoft.com/office/drawing/2018/hyperlinkcolor" val="tx"/>
                    </a:ext>
                  </a:extLst>
                </a:hlinkClick>
              </a:rPr>
              <a:t>@ada-national-network</a:t>
            </a:r>
            <a:endParaRPr lang="en-US" u="sng" dirty="0">
              <a:solidFill>
                <a:srgbClr val="0020FD"/>
              </a:solidFill>
            </a:endParaRPr>
          </a:p>
          <a:p>
            <a:pPr>
              <a:lnSpc>
                <a:spcPct val="150000"/>
              </a:lnSpc>
              <a:spcBef>
                <a:spcPts val="825"/>
              </a:spcBef>
              <a:spcAft>
                <a:spcPts val="825"/>
              </a:spcAft>
            </a:pPr>
            <a:r>
              <a:rPr lang="en-US" b="1" u="sng" dirty="0">
                <a:solidFill>
                  <a:srgbClr val="0020FD"/>
                </a:solidFill>
                <a:hlinkClick r:id="rId6">
                  <a:extLst>
                    <a:ext uri="{A12FA001-AC4F-418D-AE19-62706E023703}">
                      <ahyp:hlinkClr xmlns:ahyp="http://schemas.microsoft.com/office/drawing/2018/hyperlinkcolor" val="tx"/>
                    </a:ext>
                  </a:extLst>
                </a:hlinkClick>
              </a:rPr>
              <a:t>YouTube </a:t>
            </a:r>
            <a:r>
              <a:rPr lang="en-US" u="sng" dirty="0">
                <a:solidFill>
                  <a:srgbClr val="0020FD"/>
                </a:solidFill>
                <a:hlinkClick r:id="rId6">
                  <a:extLst>
                    <a:ext uri="{A12FA001-AC4F-418D-AE19-62706E023703}">
                      <ahyp:hlinkClr xmlns:ahyp="http://schemas.microsoft.com/office/drawing/2018/hyperlinkcolor" val="tx"/>
                    </a:ext>
                  </a:extLst>
                </a:hlinkClick>
              </a:rPr>
              <a:t>@ADANationalNetwork</a:t>
            </a:r>
          </a:p>
        </p:txBody>
      </p:sp>
      <p:pic>
        <p:nvPicPr>
          <p:cNvPr id="10" name="Facebook logo" descr="Icon for Facebook. &#10;&#10;Rounded dark blue square with letter f in white in the center. ">
            <a:extLst>
              <a:ext uri="{FF2B5EF4-FFF2-40B4-BE49-F238E27FC236}">
                <a16:creationId xmlns:a16="http://schemas.microsoft.com/office/drawing/2014/main" id="{B53691BD-EE93-3041-8FF0-FDE68955E661}"/>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1536" y="2360140"/>
            <a:ext cx="704850" cy="704850"/>
          </a:xfrm>
          <a:prstGeom prst="rect">
            <a:avLst/>
          </a:prstGeom>
        </p:spPr>
      </p:pic>
      <p:pic>
        <p:nvPicPr>
          <p:cNvPr id="11" name="Twitter logo" descr="Icon for Twitter. &#10;&#10;Rounded light blue square with outline shape of bird filled in with white in the center. ">
            <a:extLst>
              <a:ext uri="{FF2B5EF4-FFF2-40B4-BE49-F238E27FC236}">
                <a16:creationId xmlns:a16="http://schemas.microsoft.com/office/drawing/2014/main" id="{81A88C9F-E9BA-5C40-AF3E-2489F672E035}"/>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1199" y="3286897"/>
            <a:ext cx="704850" cy="704850"/>
          </a:xfrm>
          <a:prstGeom prst="rect">
            <a:avLst/>
          </a:prstGeom>
        </p:spPr>
      </p:pic>
      <p:pic>
        <p:nvPicPr>
          <p:cNvPr id="6" name="LinkedIn logo" descr="Icon for LinkedIn. &#10;&#10;Rounded light blue square with letters &quot;in&quot; in white in the center. ">
            <a:extLst>
              <a:ext uri="{FF2B5EF4-FFF2-40B4-BE49-F238E27FC236}">
                <a16:creationId xmlns:a16="http://schemas.microsoft.com/office/drawing/2014/main" id="{326396EB-FB0D-2242-BEC2-B20B094338FF}"/>
              </a:ext>
              <a:ext uri="{C183D7F6-B498-43B3-948B-1728B52AA6E4}">
                <adec:decorative xmlns:adec="http://schemas.microsoft.com/office/drawing/2017/decorative" val="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1199" y="4211852"/>
            <a:ext cx="704850" cy="704850"/>
          </a:xfrm>
          <a:prstGeom prst="rect">
            <a:avLst/>
          </a:prstGeom>
        </p:spPr>
      </p:pic>
      <p:pic>
        <p:nvPicPr>
          <p:cNvPr id="4" name="YouTube logo" descr="Icon for YouTube. &#10;&#10;Black bold text of &quot;You&quot; next to a rounded red square that holds the text &quot;Tube&quot; in white in the center. ">
            <a:extLst>
              <a:ext uri="{FF2B5EF4-FFF2-40B4-BE49-F238E27FC236}">
                <a16:creationId xmlns:a16="http://schemas.microsoft.com/office/drawing/2014/main" id="{4A27CE27-1EB6-CE41-8752-4275BE0C5216}"/>
              </a:ext>
            </a:extLst>
          </p:cNvPr>
          <p:cNvPicPr>
            <a:picLocks noChangeAspect="1"/>
          </p:cNvPicPr>
          <p:nvPr/>
        </p:nvPicPr>
        <p:blipFill>
          <a:blip r:embed="rId10"/>
          <a:srcRect/>
          <a:stretch/>
        </p:blipFill>
        <p:spPr>
          <a:xfrm>
            <a:off x="1760626" y="5099737"/>
            <a:ext cx="1187570" cy="559658"/>
          </a:xfrm>
          <a:prstGeom prst="rect">
            <a:avLst/>
          </a:prstGeom>
        </p:spPr>
      </p:pic>
      <p:sp>
        <p:nvSpPr>
          <p:cNvPr id="15" name="Slide Number Placeholder 3">
            <a:extLst>
              <a:ext uri="{FF2B5EF4-FFF2-40B4-BE49-F238E27FC236}">
                <a16:creationId xmlns:a16="http://schemas.microsoft.com/office/drawing/2014/main" id="{6ABB9C7C-7140-E044-8D8B-843AAC468ECC}"/>
              </a:ext>
            </a:extLst>
          </p:cNvPr>
          <p:cNvSpPr>
            <a:spLocks noGrp="1"/>
          </p:cNvSpPr>
          <p:nvPr>
            <p:ph type="sldNum" sz="quarter" idx="12"/>
          </p:nvPr>
        </p:nvSpPr>
        <p:spPr>
          <a:xfrm>
            <a:off x="11127260" y="6268241"/>
            <a:ext cx="708025" cy="449267"/>
          </a:xfrm>
        </p:spPr>
        <p:txBody>
          <a:bodyPr/>
          <a:lstStyle/>
          <a:p>
            <a:fld id="{1585F92A-5ADF-405E-BA6B-15618F260B89}" type="slidenum">
              <a:rPr lang="en-US" sz="1800" b="1">
                <a:solidFill>
                  <a:schemeClr val="tx1">
                    <a:lumMod val="85000"/>
                    <a:lumOff val="15000"/>
                  </a:schemeClr>
                </a:solidFill>
              </a:rPr>
              <a:pPr/>
              <a:t>52</a:t>
            </a:fld>
            <a:endParaRPr lang="en-US" sz="1800" b="1" dirty="0">
              <a:solidFill>
                <a:schemeClr val="tx1">
                  <a:lumMod val="85000"/>
                  <a:lumOff val="15000"/>
                </a:schemeClr>
              </a:solidFill>
            </a:endParaRPr>
          </a:p>
        </p:txBody>
      </p:sp>
    </p:spTree>
    <p:extLst>
      <p:ext uri="{BB962C8B-B14F-4D97-AF65-F5344CB8AC3E}">
        <p14:creationId xmlns:p14="http://schemas.microsoft.com/office/powerpoint/2010/main" val="16510336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52F3C-8085-0E49-B5CC-D04D52DE5B55}"/>
              </a:ext>
            </a:extLst>
          </p:cNvPr>
          <p:cNvSpPr>
            <a:spLocks noGrp="1"/>
          </p:cNvSpPr>
          <p:nvPr>
            <p:ph type="title"/>
          </p:nvPr>
        </p:nvSpPr>
        <p:spPr/>
        <p:txBody>
          <a:bodyPr vert="horz" lIns="91440" tIns="45720" rIns="91440" bIns="45720" rtlCol="0" anchor="t">
            <a:noAutofit/>
          </a:bodyPr>
          <a:lstStyle/>
          <a:p>
            <a:r>
              <a:rPr lang="en-US" sz="3200" b="1" kern="1200" cap="all" spc="30" baseline="0" dirty="0">
                <a:solidFill>
                  <a:schemeClr val="tx1"/>
                </a:solidFill>
                <a:latin typeface="+mj-lt"/>
                <a:ea typeface="+mj-ea"/>
                <a:cs typeface="+mj-cs"/>
              </a:rPr>
              <a:t>Substance Use Disorder (SUD) and ANY Mental Illness </a:t>
            </a:r>
            <a:br>
              <a:rPr lang="en-US" sz="3200" b="1" kern="1200" cap="all" spc="30" baseline="0" dirty="0">
                <a:solidFill>
                  <a:schemeClr val="tx1"/>
                </a:solidFill>
                <a:latin typeface="+mj-lt"/>
                <a:ea typeface="+mj-ea"/>
                <a:cs typeface="+mj-cs"/>
              </a:rPr>
            </a:br>
            <a:r>
              <a:rPr lang="en-US" sz="3200" b="1" kern="1200" cap="all" spc="30" baseline="0" dirty="0">
                <a:solidFill>
                  <a:schemeClr val="tx1"/>
                </a:solidFill>
                <a:latin typeface="+mj-lt"/>
                <a:ea typeface="+mj-ea"/>
                <a:cs typeface="+mj-cs"/>
              </a:rPr>
              <a:t>among Adults Aged 18 or Older: 2020/ </a:t>
            </a:r>
            <a:r>
              <a:rPr lang="es-ES" sz="1800" b="1" i="1" cap="all" spc="30" dirty="0"/>
              <a:t>Trastorno por uso de sustancias (SUD) y CUALQUIER enfermedad mental entre adultos de 18 años o más:</a:t>
            </a:r>
            <a:r>
              <a:rPr lang="es-ES" sz="3200" b="1" cap="all" spc="30" dirty="0"/>
              <a:t> </a:t>
            </a:r>
            <a:r>
              <a:rPr lang="es-ES" sz="2000" b="1" i="1" cap="all" spc="30" dirty="0"/>
              <a:t>2020</a:t>
            </a:r>
            <a:endParaRPr lang="en-US" sz="2000" b="1" i="1" kern="1200" cap="all" spc="30" baseline="0"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AD5CC584-67CC-4498-A402-0D16481B0B65}"/>
              </a:ext>
            </a:extLst>
          </p:cNvPr>
          <p:cNvSpPr txBox="1"/>
          <p:nvPr/>
        </p:nvSpPr>
        <p:spPr>
          <a:xfrm>
            <a:off x="3852309" y="4016163"/>
            <a:ext cx="1094509" cy="461665"/>
          </a:xfrm>
          <a:prstGeom prst="rect">
            <a:avLst/>
          </a:prstGeom>
          <a:noFill/>
        </p:spPr>
        <p:txBody>
          <a:bodyPr wrap="square" rtlCol="0">
            <a:spAutoFit/>
          </a:bodyPr>
          <a:lstStyle/>
          <a:p>
            <a:r>
              <a:rPr lang="en-US" sz="1200" dirty="0"/>
              <a:t>3.9 </a:t>
            </a:r>
          </a:p>
          <a:p>
            <a:r>
              <a:rPr lang="en-US" sz="1200" dirty="0" err="1"/>
              <a:t>millones</a:t>
            </a:r>
            <a:endParaRPr lang="en-US" sz="1200" dirty="0"/>
          </a:p>
        </p:txBody>
      </p:sp>
      <p:sp>
        <p:nvSpPr>
          <p:cNvPr id="5" name="TextBox 4">
            <a:extLst>
              <a:ext uri="{FF2B5EF4-FFF2-40B4-BE49-F238E27FC236}">
                <a16:creationId xmlns:a16="http://schemas.microsoft.com/office/drawing/2014/main" id="{575CE711-375F-4CBF-B579-72D1E9D86F91}"/>
              </a:ext>
            </a:extLst>
          </p:cNvPr>
          <p:cNvSpPr txBox="1"/>
          <p:nvPr/>
        </p:nvSpPr>
        <p:spPr>
          <a:xfrm>
            <a:off x="2819399" y="3996209"/>
            <a:ext cx="1482436" cy="461665"/>
          </a:xfrm>
          <a:prstGeom prst="rect">
            <a:avLst/>
          </a:prstGeom>
          <a:noFill/>
        </p:spPr>
        <p:txBody>
          <a:bodyPr wrap="square" rtlCol="0">
            <a:spAutoFit/>
          </a:bodyPr>
          <a:lstStyle/>
          <a:p>
            <a:r>
              <a:rPr lang="en-US" sz="1200" dirty="0"/>
              <a:t>17.0</a:t>
            </a:r>
          </a:p>
          <a:p>
            <a:r>
              <a:rPr lang="en-US" sz="1200" dirty="0" err="1"/>
              <a:t>millones</a:t>
            </a:r>
            <a:endParaRPr lang="en-US" sz="1200" dirty="0"/>
          </a:p>
        </p:txBody>
      </p:sp>
      <p:sp>
        <p:nvSpPr>
          <p:cNvPr id="6" name="TextBox 5">
            <a:extLst>
              <a:ext uri="{FF2B5EF4-FFF2-40B4-BE49-F238E27FC236}">
                <a16:creationId xmlns:a16="http://schemas.microsoft.com/office/drawing/2014/main" id="{02E3C949-F191-4999-8D7C-87404962BAC2}"/>
              </a:ext>
            </a:extLst>
          </p:cNvPr>
          <p:cNvSpPr txBox="1"/>
          <p:nvPr/>
        </p:nvSpPr>
        <p:spPr>
          <a:xfrm>
            <a:off x="2098961" y="3982397"/>
            <a:ext cx="1188029" cy="461665"/>
          </a:xfrm>
          <a:prstGeom prst="rect">
            <a:avLst/>
          </a:prstGeom>
          <a:noFill/>
        </p:spPr>
        <p:txBody>
          <a:bodyPr wrap="square" rtlCol="0">
            <a:spAutoFit/>
          </a:bodyPr>
          <a:lstStyle/>
          <a:p>
            <a:r>
              <a:rPr lang="en-US" sz="1200" dirty="0"/>
              <a:t>20.9</a:t>
            </a:r>
          </a:p>
          <a:p>
            <a:r>
              <a:rPr lang="en-US" sz="1200" dirty="0" err="1"/>
              <a:t>millones</a:t>
            </a:r>
            <a:endParaRPr lang="en-US" sz="1200" dirty="0"/>
          </a:p>
        </p:txBody>
      </p:sp>
      <p:sp>
        <p:nvSpPr>
          <p:cNvPr id="8" name="TextBox 7">
            <a:extLst>
              <a:ext uri="{FF2B5EF4-FFF2-40B4-BE49-F238E27FC236}">
                <a16:creationId xmlns:a16="http://schemas.microsoft.com/office/drawing/2014/main" id="{9B1E5B4D-9B1F-4B2B-B2D7-988FCD3D67EE}"/>
              </a:ext>
            </a:extLst>
          </p:cNvPr>
          <p:cNvSpPr txBox="1"/>
          <p:nvPr/>
        </p:nvSpPr>
        <p:spPr>
          <a:xfrm>
            <a:off x="1156854" y="2413938"/>
            <a:ext cx="1537855" cy="461665"/>
          </a:xfrm>
          <a:prstGeom prst="rect">
            <a:avLst/>
          </a:prstGeom>
          <a:noFill/>
        </p:spPr>
        <p:txBody>
          <a:bodyPr wrap="square" rtlCol="0">
            <a:spAutoFit/>
          </a:bodyPr>
          <a:lstStyle/>
          <a:p>
            <a:r>
              <a:rPr lang="es-ES" sz="1200" i="1" dirty="0"/>
              <a:t>Los adultos tenían SUD y AMI</a:t>
            </a:r>
            <a:endParaRPr lang="en-US" sz="1200" i="1" dirty="0"/>
          </a:p>
        </p:txBody>
      </p:sp>
      <p:sp>
        <p:nvSpPr>
          <p:cNvPr id="9" name="TextBox 8">
            <a:extLst>
              <a:ext uri="{FF2B5EF4-FFF2-40B4-BE49-F238E27FC236}">
                <a16:creationId xmlns:a16="http://schemas.microsoft.com/office/drawing/2014/main" id="{467E1088-58CA-4F2B-808B-FD6E0196F51E}"/>
              </a:ext>
            </a:extLst>
          </p:cNvPr>
          <p:cNvSpPr txBox="1"/>
          <p:nvPr/>
        </p:nvSpPr>
        <p:spPr>
          <a:xfrm>
            <a:off x="413034" y="3996209"/>
            <a:ext cx="1537855" cy="461665"/>
          </a:xfrm>
          <a:prstGeom prst="rect">
            <a:avLst/>
          </a:prstGeom>
          <a:noFill/>
        </p:spPr>
        <p:txBody>
          <a:bodyPr wrap="square" rtlCol="0">
            <a:spAutoFit/>
          </a:bodyPr>
          <a:lstStyle/>
          <a:p>
            <a:r>
              <a:rPr lang="es-ES" sz="1200" i="1" dirty="0"/>
              <a:t>Los Adultos Tenían SUD Pero no AMI</a:t>
            </a:r>
            <a:endParaRPr lang="en-US" sz="1200" i="1" dirty="0"/>
          </a:p>
        </p:txBody>
      </p:sp>
      <p:sp>
        <p:nvSpPr>
          <p:cNvPr id="10" name="TextBox 9">
            <a:extLst>
              <a:ext uri="{FF2B5EF4-FFF2-40B4-BE49-F238E27FC236}">
                <a16:creationId xmlns:a16="http://schemas.microsoft.com/office/drawing/2014/main" id="{8CC0378B-0478-44B6-AD96-8B58EC45251F}"/>
              </a:ext>
            </a:extLst>
          </p:cNvPr>
          <p:cNvSpPr txBox="1"/>
          <p:nvPr/>
        </p:nvSpPr>
        <p:spPr>
          <a:xfrm>
            <a:off x="838200" y="5541827"/>
            <a:ext cx="1537855" cy="461665"/>
          </a:xfrm>
          <a:prstGeom prst="rect">
            <a:avLst/>
          </a:prstGeom>
          <a:noFill/>
        </p:spPr>
        <p:txBody>
          <a:bodyPr wrap="square" rtlCol="0">
            <a:spAutoFit/>
          </a:bodyPr>
          <a:lstStyle/>
          <a:p>
            <a:r>
              <a:rPr lang="es-ES" sz="1200" i="1" dirty="0"/>
              <a:t>37,9 Millones de Adultos Tenían SUD</a:t>
            </a:r>
            <a:endParaRPr lang="en-US" sz="1200" i="1" dirty="0"/>
          </a:p>
        </p:txBody>
      </p:sp>
      <p:sp>
        <p:nvSpPr>
          <p:cNvPr id="11" name="TextBox 10">
            <a:extLst>
              <a:ext uri="{FF2B5EF4-FFF2-40B4-BE49-F238E27FC236}">
                <a16:creationId xmlns:a16="http://schemas.microsoft.com/office/drawing/2014/main" id="{78AE5785-27F3-4113-9D63-AEB21A148C40}"/>
              </a:ext>
            </a:extLst>
          </p:cNvPr>
          <p:cNvSpPr txBox="1"/>
          <p:nvPr/>
        </p:nvSpPr>
        <p:spPr>
          <a:xfrm>
            <a:off x="5102560" y="4016163"/>
            <a:ext cx="1430116" cy="461665"/>
          </a:xfrm>
          <a:prstGeom prst="rect">
            <a:avLst/>
          </a:prstGeom>
          <a:noFill/>
        </p:spPr>
        <p:txBody>
          <a:bodyPr wrap="square" rtlCol="0">
            <a:spAutoFit/>
          </a:bodyPr>
          <a:lstStyle/>
          <a:p>
            <a:r>
              <a:rPr lang="es-ES" sz="1200" i="1" dirty="0"/>
              <a:t>Los Adultos Tenían AMI Pero no SUD</a:t>
            </a:r>
            <a:endParaRPr lang="en-US" sz="1200" i="1" dirty="0"/>
          </a:p>
        </p:txBody>
      </p:sp>
      <p:sp>
        <p:nvSpPr>
          <p:cNvPr id="12" name="TextBox 11">
            <a:extLst>
              <a:ext uri="{FF2B5EF4-FFF2-40B4-BE49-F238E27FC236}">
                <a16:creationId xmlns:a16="http://schemas.microsoft.com/office/drawing/2014/main" id="{900E77B9-35F4-4A64-9EA9-970CE3B5B94F}"/>
              </a:ext>
            </a:extLst>
          </p:cNvPr>
          <p:cNvSpPr txBox="1"/>
          <p:nvPr/>
        </p:nvSpPr>
        <p:spPr>
          <a:xfrm>
            <a:off x="4695949" y="5592559"/>
            <a:ext cx="1732191" cy="461665"/>
          </a:xfrm>
          <a:prstGeom prst="rect">
            <a:avLst/>
          </a:prstGeom>
          <a:noFill/>
        </p:spPr>
        <p:txBody>
          <a:bodyPr wrap="square" rtlCol="0">
            <a:spAutoFit/>
          </a:bodyPr>
          <a:lstStyle/>
          <a:p>
            <a:r>
              <a:rPr lang="es-ES" sz="1200" i="1" dirty="0"/>
              <a:t>52.9 Millones de Adultos Tenían AMI</a:t>
            </a:r>
            <a:endParaRPr lang="en-US" sz="1200" i="1" dirty="0"/>
          </a:p>
        </p:txBody>
      </p:sp>
      <p:sp>
        <p:nvSpPr>
          <p:cNvPr id="13" name="TextBox 12">
            <a:extLst>
              <a:ext uri="{FF2B5EF4-FFF2-40B4-BE49-F238E27FC236}">
                <a16:creationId xmlns:a16="http://schemas.microsoft.com/office/drawing/2014/main" id="{59C54EB6-FF6F-43B4-B227-8F6B4E6C6414}"/>
              </a:ext>
            </a:extLst>
          </p:cNvPr>
          <p:cNvSpPr txBox="1"/>
          <p:nvPr/>
        </p:nvSpPr>
        <p:spPr>
          <a:xfrm>
            <a:off x="1292554" y="6176729"/>
            <a:ext cx="4912302" cy="369332"/>
          </a:xfrm>
          <a:prstGeom prst="rect">
            <a:avLst/>
          </a:prstGeom>
          <a:noFill/>
        </p:spPr>
        <p:txBody>
          <a:bodyPr wrap="square" rtlCol="0">
            <a:spAutoFit/>
          </a:bodyPr>
          <a:lstStyle/>
          <a:p>
            <a:r>
              <a:rPr lang="es-ES" b="1" dirty="0"/>
              <a:t>73.8 Millones de Adultos Tenían SUD o AMI</a:t>
            </a:r>
            <a:endParaRPr lang="en-US" b="1" dirty="0"/>
          </a:p>
        </p:txBody>
      </p:sp>
      <p:pic>
        <p:nvPicPr>
          <p:cNvPr id="14" name="SUD Graphic" descr="Figure 35: Past Year Substance Use Disorder and Any Mental Illness Among Adults 18 or older (2020)&#10;&#10;Diagram has a yellow circle overlapping a blue circle with an area of green in the middle.&#10;&#10;The yellow circle represents 20.9 million adults who have substance use disorder but not a mental illness.&#10;&#10;The blue circle represents 35.9 million adults who have mental illness but not substance use disorder.&#10;&#10;The green area represents 17 million people who have both substance use disorder and mental illness.&#10;&#10;73.8 million adults either had SUD or mental illness">
            <a:extLst>
              <a:ext uri="{FF2B5EF4-FFF2-40B4-BE49-F238E27FC236}">
                <a16:creationId xmlns:a16="http://schemas.microsoft.com/office/drawing/2014/main" id="{E59E59CF-18D5-A8EA-EED5-BBD49350282F}"/>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6805"/>
          <a:stretch/>
        </p:blipFill>
        <p:spPr>
          <a:xfrm>
            <a:off x="145839" y="1914164"/>
            <a:ext cx="6282301" cy="4665662"/>
          </a:xfrm>
          <a:prstGeom prst="rect">
            <a:avLst/>
          </a:prstGeom>
          <a:ln w="38100">
            <a:solidFill>
              <a:schemeClr val="accent1"/>
            </a:solidFill>
          </a:ln>
        </p:spPr>
      </p:pic>
      <p:sp>
        <p:nvSpPr>
          <p:cNvPr id="7" name="Text - Figure 35">
            <a:extLst>
              <a:ext uri="{FF2B5EF4-FFF2-40B4-BE49-F238E27FC236}">
                <a16:creationId xmlns:a16="http://schemas.microsoft.com/office/drawing/2014/main" id="{2828143F-5763-8148-BED2-F324A4DD4A87}"/>
              </a:ext>
            </a:extLst>
          </p:cNvPr>
          <p:cNvSpPr>
            <a:spLocks noGrp="1"/>
          </p:cNvSpPr>
          <p:nvPr>
            <p:ph sz="half" idx="2"/>
          </p:nvPr>
        </p:nvSpPr>
        <p:spPr>
          <a:xfrm>
            <a:off x="6834751" y="1690687"/>
            <a:ext cx="5181600" cy="5569095"/>
          </a:xfrm>
        </p:spPr>
        <p:txBody>
          <a:bodyPr vert="horz" lIns="91440" tIns="45720" rIns="91440" bIns="45720" rtlCol="0">
            <a:noAutofit/>
          </a:bodyPr>
          <a:lstStyle/>
          <a:p>
            <a:pPr marL="0" indent="0">
              <a:spcBef>
                <a:spcPts val="2200"/>
              </a:spcBef>
              <a:buNone/>
            </a:pPr>
            <a:r>
              <a:rPr lang="en-US" b="1" dirty="0">
                <a:latin typeface="Calibri" panose="020F0502020204030204" pitchFamily="34" charset="0"/>
                <a:cs typeface="Calibri" panose="020F0502020204030204" pitchFamily="34" charset="0"/>
              </a:rPr>
              <a:t>Figure 35. </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Past Year Substance Use Disorder (SUD) and Any Mental Illness among Adults Aged 18 or Older: 2020/</a:t>
            </a:r>
            <a:r>
              <a:rPr lang="es-ES" sz="2000" i="1" dirty="0">
                <a:latin typeface="Calibri" panose="020F0502020204030204" pitchFamily="34" charset="0"/>
                <a:cs typeface="Calibri" panose="020F0502020204030204" pitchFamily="34" charset="0"/>
              </a:rPr>
              <a:t>Figura 35. Trastorno por uso de sustancias (SUD) del último año y cualquier enfermedad mental entre adultos de 18 años o más: 2020</a:t>
            </a:r>
            <a:endParaRPr lang="en-US" sz="2000" i="1" dirty="0">
              <a:latin typeface="Calibri" panose="020F0502020204030204" pitchFamily="34" charset="0"/>
              <a:cs typeface="Calibri" panose="020F0502020204030204" pitchFamily="34" charset="0"/>
            </a:endParaRPr>
          </a:p>
          <a:p>
            <a:pPr marL="0" indent="0">
              <a:spcBef>
                <a:spcPts val="2200"/>
              </a:spcBef>
              <a:buNone/>
            </a:pPr>
            <a:r>
              <a:rPr lang="en-US" sz="1050" b="1" dirty="0">
                <a:latin typeface="Calibri" panose="020F0502020204030204" pitchFamily="34" charset="0"/>
                <a:cs typeface="Calibri" panose="020F0502020204030204" pitchFamily="34" charset="0"/>
              </a:rPr>
              <a:t>Source</a:t>
            </a:r>
            <a:r>
              <a:rPr lang="en-US" sz="1050" dirty="0">
                <a:latin typeface="Calibri" panose="020F0502020204030204" pitchFamily="34" charset="0"/>
                <a:cs typeface="Calibri" panose="020F0502020204030204" pitchFamily="34" charset="0"/>
              </a:rPr>
              <a:t>: </a:t>
            </a:r>
            <a:br>
              <a:rPr lang="en-US" sz="1050" dirty="0">
                <a:latin typeface="Calibri" panose="020F0502020204030204" pitchFamily="34" charset="0"/>
                <a:cs typeface="Calibri" panose="020F0502020204030204" pitchFamily="34" charset="0"/>
              </a:rPr>
            </a:br>
            <a:r>
              <a:rPr lang="en-US" sz="1050" dirty="0">
                <a:latin typeface="Calibri" panose="020F0502020204030204" pitchFamily="34" charset="0"/>
                <a:cs typeface="Calibri" panose="020F0502020204030204" pitchFamily="34" charset="0"/>
              </a:rPr>
              <a:t>Substance Abuse and Mental Health Services Administration (SAMHSA) </a:t>
            </a:r>
          </a:p>
          <a:p>
            <a:pPr marL="0" indent="0">
              <a:buNone/>
            </a:pPr>
            <a:r>
              <a:rPr lang="en-US" sz="1050" b="1" dirty="0">
                <a:latin typeface="Calibri" panose="020F0502020204030204" pitchFamily="34" charset="0"/>
                <a:cs typeface="Calibri" panose="020F0502020204030204" pitchFamily="34" charset="0"/>
              </a:rPr>
              <a:t>Web: </a:t>
            </a:r>
            <a:br>
              <a:rPr lang="en-US" sz="1050" b="1" dirty="0">
                <a:latin typeface="Calibri" panose="020F0502020204030204" pitchFamily="34" charset="0"/>
                <a:cs typeface="Calibri" panose="020F0502020204030204" pitchFamily="34" charset="0"/>
              </a:rPr>
            </a:br>
            <a:r>
              <a:rPr lang="en-US" sz="1050" dirty="0">
                <a:latin typeface="Calibri" panose="020F0502020204030204" pitchFamily="34" charset="0"/>
                <a:cs typeface="Calibri" panose="020F0502020204030204" pitchFamily="34" charset="0"/>
              </a:rPr>
              <a:t>tinyurl.com/2020-SAMHSA-NSUD-Report</a:t>
            </a:r>
          </a:p>
          <a:p>
            <a:pPr marL="0" indent="0">
              <a:buNone/>
            </a:pPr>
            <a:endParaRPr lang="en-US" sz="1050" dirty="0">
              <a:latin typeface="Calibri" panose="020F0502020204030204" pitchFamily="34" charset="0"/>
              <a:cs typeface="Calibri" panose="020F0502020204030204" pitchFamily="34" charset="0"/>
            </a:endParaRPr>
          </a:p>
          <a:p>
            <a:pPr marL="0" indent="0">
              <a:buNone/>
            </a:pPr>
            <a:r>
              <a:rPr lang="es-ES" sz="1050" b="1" dirty="0">
                <a:latin typeface="Calibri" panose="020F0502020204030204" pitchFamily="34" charset="0"/>
                <a:cs typeface="Calibri" panose="020F0502020204030204" pitchFamily="34" charset="0"/>
              </a:rPr>
              <a:t>Fuente: </a:t>
            </a:r>
          </a:p>
          <a:p>
            <a:pPr marL="0" indent="0">
              <a:buNone/>
            </a:pPr>
            <a:r>
              <a:rPr lang="es-ES" sz="1050" dirty="0">
                <a:latin typeface="Calibri" panose="020F0502020204030204" pitchFamily="34" charset="0"/>
                <a:cs typeface="Calibri" panose="020F0502020204030204" pitchFamily="34" charset="0"/>
              </a:rPr>
              <a:t>Administración de Servicios de Salud Mental y Abuso de Sustancias (SAMHSA)</a:t>
            </a:r>
          </a:p>
          <a:p>
            <a:pPr marL="0" indent="0">
              <a:buNone/>
            </a:pPr>
            <a:r>
              <a:rPr lang="es-ES" sz="1050" b="1" dirty="0">
                <a:latin typeface="Calibri" panose="020F0502020204030204" pitchFamily="34" charset="0"/>
                <a:cs typeface="Calibri" panose="020F0502020204030204" pitchFamily="34" charset="0"/>
              </a:rPr>
              <a:t>Web:</a:t>
            </a:r>
          </a:p>
          <a:p>
            <a:pPr marL="0" indent="0">
              <a:buNone/>
            </a:pPr>
            <a:r>
              <a:rPr lang="es-ES" sz="1050" dirty="0">
                <a:latin typeface="Calibri" panose="020F0502020204030204" pitchFamily="34" charset="0"/>
                <a:cs typeface="Calibri" panose="020F0502020204030204" pitchFamily="34" charset="0"/>
              </a:rPr>
              <a:t> tinyurl.com/2020-SAMHSA-NSUD-Report</a:t>
            </a:r>
            <a:endParaRPr lang="en-US" sz="105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804A643-281B-314C-A992-5CFB4F8D7714}"/>
              </a:ext>
            </a:extLst>
          </p:cNvPr>
          <p:cNvSpPr>
            <a:spLocks noGrp="1"/>
          </p:cNvSpPr>
          <p:nvPr>
            <p:ph type="sldNum" sz="quarter" idx="12"/>
          </p:nvPr>
        </p:nvSpPr>
        <p:spPr/>
        <p:txBody>
          <a:bodyPr vert="horz" lIns="91440" tIns="45720" rIns="91440" bIns="45720" rtlCol="0" anchor="ctr">
            <a:normAutofit/>
          </a:bodyPr>
          <a:lstStyle/>
          <a:p>
            <a:pPr>
              <a:lnSpc>
                <a:spcPct val="90000"/>
              </a:lnSpc>
              <a:spcAft>
                <a:spcPts val="600"/>
              </a:spcAft>
            </a:pPr>
            <a:fld id="{1585F92A-5ADF-405E-BA6B-15618F260B89}" type="slidenum">
              <a:rPr lang="en-US" smtClean="0"/>
              <a:pPr>
                <a:lnSpc>
                  <a:spcPct val="90000"/>
                </a:lnSpc>
                <a:spcAft>
                  <a:spcPts val="600"/>
                </a:spcAft>
              </a:pPr>
              <a:t>6</a:t>
            </a:fld>
            <a:endParaRPr lang="en-US" dirty="0"/>
          </a:p>
        </p:txBody>
      </p:sp>
    </p:spTree>
    <p:extLst>
      <p:ext uri="{BB962C8B-B14F-4D97-AF65-F5344CB8AC3E}">
        <p14:creationId xmlns:p14="http://schemas.microsoft.com/office/powerpoint/2010/main" val="3133257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52F3C-8085-0E49-B5CC-D04D52DE5B55}"/>
              </a:ext>
            </a:extLst>
          </p:cNvPr>
          <p:cNvSpPr>
            <a:spLocks noGrp="1"/>
          </p:cNvSpPr>
          <p:nvPr>
            <p:ph type="title"/>
          </p:nvPr>
        </p:nvSpPr>
        <p:spPr>
          <a:xfrm>
            <a:off x="563924" y="704872"/>
            <a:ext cx="10691265" cy="1371030"/>
          </a:xfrm>
        </p:spPr>
        <p:txBody>
          <a:bodyPr/>
          <a:lstStyle/>
          <a:p>
            <a:r>
              <a:rPr lang="en-US" b="1" dirty="0">
                <a:latin typeface="Calibri Light" panose="020F0302020204030204" pitchFamily="34" charset="0"/>
                <a:cs typeface="Calibri Light" panose="020F0302020204030204" pitchFamily="34" charset="0"/>
              </a:rPr>
              <a:t>More Numbers/ </a:t>
            </a:r>
            <a:r>
              <a:rPr lang="en-US" sz="3200" b="1" i="1" dirty="0">
                <a:latin typeface="Calibri Light" panose="020F0302020204030204" pitchFamily="34" charset="0"/>
                <a:cs typeface="Calibri Light" panose="020F0302020204030204" pitchFamily="34" charset="0"/>
              </a:rPr>
              <a:t>Más </a:t>
            </a:r>
            <a:r>
              <a:rPr lang="en-US" sz="3200" b="1" i="1" dirty="0" err="1">
                <a:latin typeface="Calibri Light" panose="020F0302020204030204" pitchFamily="34" charset="0"/>
                <a:cs typeface="Calibri Light" panose="020F0302020204030204" pitchFamily="34" charset="0"/>
              </a:rPr>
              <a:t>números</a:t>
            </a:r>
            <a:endParaRPr lang="en-US" sz="3200" b="1" i="1" dirty="0">
              <a:latin typeface="Calibri Light" panose="020F0302020204030204" pitchFamily="34" charset="0"/>
              <a:cs typeface="Calibri Light" panose="020F0302020204030204" pitchFamily="34" charset="0"/>
            </a:endParaRPr>
          </a:p>
        </p:txBody>
      </p:sp>
      <p:sp>
        <p:nvSpPr>
          <p:cNvPr id="2" name="Content Placeholder 1">
            <a:extLst>
              <a:ext uri="{FF2B5EF4-FFF2-40B4-BE49-F238E27FC236}">
                <a16:creationId xmlns:a16="http://schemas.microsoft.com/office/drawing/2014/main" id="{265696E2-0FFA-3641-8E31-4C2F99E0C77B}"/>
              </a:ext>
            </a:extLst>
          </p:cNvPr>
          <p:cNvSpPr>
            <a:spLocks noGrp="1"/>
          </p:cNvSpPr>
          <p:nvPr>
            <p:ph idx="1"/>
          </p:nvPr>
        </p:nvSpPr>
        <p:spPr>
          <a:xfrm>
            <a:off x="542366" y="1250156"/>
            <a:ext cx="11049000" cy="4357687"/>
          </a:xfrm>
        </p:spPr>
        <p:txBody>
          <a:bodyPr>
            <a:noAutofit/>
          </a:bodyPr>
          <a:lstStyle/>
          <a:p>
            <a:pPr>
              <a:lnSpc>
                <a:spcPct val="114000"/>
              </a:lnSpc>
              <a:spcBef>
                <a:spcPts val="600"/>
              </a:spcBef>
              <a:spcAft>
                <a:spcPts val="600"/>
              </a:spcAft>
            </a:pPr>
            <a:r>
              <a:rPr lang="en-US" sz="1800" dirty="0">
                <a:latin typeface="Calibri" panose="020F0502020204030204" pitchFamily="34" charset="0"/>
                <a:cs typeface="Calibri" panose="020F0502020204030204" pitchFamily="34" charset="0"/>
              </a:rPr>
              <a:t>Over 22 million Americans are currently in recovery from alcohol and other drug use disorders.</a:t>
            </a:r>
          </a:p>
          <a:p>
            <a:pPr>
              <a:lnSpc>
                <a:spcPct val="114000"/>
              </a:lnSpc>
              <a:spcBef>
                <a:spcPts val="600"/>
              </a:spcBef>
              <a:spcAft>
                <a:spcPts val="600"/>
              </a:spcAft>
            </a:pPr>
            <a:r>
              <a:rPr lang="en-US" sz="1800" dirty="0">
                <a:latin typeface="Calibri" panose="020F0502020204030204" pitchFamily="34" charset="0"/>
                <a:cs typeface="Calibri" panose="020F0502020204030204" pitchFamily="34" charset="0"/>
              </a:rPr>
              <a:t>More than 70% of individuals who actively use alcohol or drugs continue to function on the job. </a:t>
            </a:r>
          </a:p>
          <a:p>
            <a:pPr marL="109537" indent="0">
              <a:buNone/>
            </a:pPr>
            <a:r>
              <a:rPr lang="en-US" sz="1800" b="1" dirty="0">
                <a:solidFill>
                  <a:srgbClr val="0070C0"/>
                </a:solidFill>
                <a:latin typeface="Calibri" panose="020F0502020204030204" pitchFamily="34" charset="0"/>
                <a:cs typeface="Calibri" panose="020F0502020204030204" pitchFamily="34" charset="0"/>
                <a:hlinkClick r:id="rId3" tooltip="Harvard Health Blog: Working on addiction in the workplace">
                  <a:extLst>
                    <a:ext uri="{A12FA001-AC4F-418D-AE19-62706E023703}">
                      <ahyp:hlinkClr xmlns:ahyp="http://schemas.microsoft.com/office/drawing/2018/hyperlinkcolor" val="tx"/>
                    </a:ext>
                  </a:extLst>
                </a:hlinkClick>
              </a:rPr>
              <a:t>Harvard Health Blog: Working on addiction in the workplace</a:t>
            </a:r>
            <a:br>
              <a:rPr lang="en-US" sz="1800" b="1" dirty="0">
                <a:solidFill>
                  <a:srgbClr val="0070C0"/>
                </a:solidFill>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Source</a:t>
            </a:r>
            <a:r>
              <a:rPr lang="en-US" sz="1800" dirty="0">
                <a:latin typeface="Calibri" panose="020F0502020204030204" pitchFamily="34" charset="0"/>
                <a:cs typeface="Calibri" panose="020F0502020204030204" pitchFamily="34" charset="0"/>
              </a:rPr>
              <a:t>: Harvard Health Publishing, Harvard Medical School, Harvard University </a:t>
            </a:r>
          </a:p>
          <a:p>
            <a:pPr marL="109537" indent="0">
              <a:buNone/>
            </a:pPr>
            <a:r>
              <a:rPr lang="en-US" sz="1800" b="1" dirty="0">
                <a:latin typeface="Calibri" panose="020F0502020204030204" pitchFamily="34" charset="0"/>
                <a:cs typeface="Calibri" panose="020F0502020204030204" pitchFamily="34" charset="0"/>
              </a:rPr>
              <a:t>Web</a:t>
            </a:r>
            <a:r>
              <a:rPr lang="en-US" sz="1800" dirty="0">
                <a:latin typeface="Calibri" panose="020F0502020204030204" pitchFamily="34" charset="0"/>
                <a:cs typeface="Calibri" panose="020F0502020204030204" pitchFamily="34" charset="0"/>
              </a:rPr>
              <a:t>: health.harvard.edu/blog/working-on-addiction-in-the-workplace-2017063011941</a:t>
            </a:r>
            <a:br>
              <a:rPr lang="en-US" sz="1800" dirty="0">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a:p>
            <a:pPr marL="395287" indent="-285750"/>
            <a:r>
              <a:rPr lang="es-ES" sz="1600" dirty="0">
                <a:latin typeface="Calibri" panose="020F0502020204030204" pitchFamily="34" charset="0"/>
                <a:cs typeface="Calibri" panose="020F0502020204030204" pitchFamily="34" charset="0"/>
              </a:rPr>
              <a:t>Más de 22 millones de estadounidenses se están recuperando actualmente de trastornos por consumo de alcohol y otras drogas.</a:t>
            </a:r>
          </a:p>
          <a:p>
            <a:pPr marL="395287" indent="-285750"/>
            <a:r>
              <a:rPr lang="es-ES" sz="1600" dirty="0">
                <a:latin typeface="Calibri" panose="020F0502020204030204" pitchFamily="34" charset="0"/>
                <a:cs typeface="Calibri" panose="020F0502020204030204" pitchFamily="34" charset="0"/>
              </a:rPr>
              <a:t>Más del 70% de las personas que consumen alcohol o drogas de forma activa siguen funcionando en el trabajo.</a:t>
            </a:r>
          </a:p>
          <a:p>
            <a:pPr marL="109537" indent="0">
              <a:buNone/>
            </a:pPr>
            <a:r>
              <a:rPr lang="es-ES" sz="1600" u="sng" dirty="0">
                <a:solidFill>
                  <a:srgbClr val="0000FD"/>
                </a:solidFill>
                <a:latin typeface="Calibri" panose="020F0502020204030204" pitchFamily="34" charset="0"/>
                <a:cs typeface="Calibri" panose="020F0502020204030204" pitchFamily="34" charset="0"/>
              </a:rPr>
              <a:t>Blog de salud de Harvard: Trabajar sobre la adicción en el lugar de trabajo </a:t>
            </a:r>
          </a:p>
          <a:p>
            <a:pPr marL="109537" indent="0">
              <a:buNone/>
            </a:pPr>
            <a:r>
              <a:rPr lang="es-ES" sz="1600" b="1" dirty="0">
                <a:latin typeface="Calibri" panose="020F0502020204030204" pitchFamily="34" charset="0"/>
                <a:cs typeface="Calibri" panose="020F0502020204030204" pitchFamily="34" charset="0"/>
              </a:rPr>
              <a:t>Fuente</a:t>
            </a:r>
            <a:r>
              <a:rPr lang="es-ES" sz="1600" dirty="0">
                <a:latin typeface="Calibri" panose="020F0502020204030204" pitchFamily="34" charset="0"/>
                <a:cs typeface="Calibri" panose="020F0502020204030204" pitchFamily="34" charset="0"/>
              </a:rPr>
              <a:t>: Harvard </a:t>
            </a:r>
            <a:r>
              <a:rPr lang="es-ES" sz="1600" dirty="0" err="1">
                <a:latin typeface="Calibri" panose="020F0502020204030204" pitchFamily="34" charset="0"/>
                <a:cs typeface="Calibri" panose="020F0502020204030204" pitchFamily="34" charset="0"/>
              </a:rPr>
              <a:t>Health</a:t>
            </a:r>
            <a:r>
              <a:rPr lang="es-ES" sz="1600" dirty="0">
                <a:latin typeface="Calibri" panose="020F0502020204030204" pitchFamily="34" charset="0"/>
                <a:cs typeface="Calibri" panose="020F0502020204030204" pitchFamily="34" charset="0"/>
              </a:rPr>
              <a:t> Publishing, Harvard Medical </a:t>
            </a:r>
            <a:r>
              <a:rPr lang="es-ES" sz="1600" dirty="0" err="1">
                <a:latin typeface="Calibri" panose="020F0502020204030204" pitchFamily="34" charset="0"/>
                <a:cs typeface="Calibri" panose="020F0502020204030204" pitchFamily="34" charset="0"/>
              </a:rPr>
              <a:t>School</a:t>
            </a:r>
            <a:r>
              <a:rPr lang="es-ES" sz="1600" dirty="0">
                <a:latin typeface="Calibri" panose="020F0502020204030204" pitchFamily="34" charset="0"/>
                <a:cs typeface="Calibri" panose="020F0502020204030204" pitchFamily="34" charset="0"/>
              </a:rPr>
              <a:t>, Harvard </a:t>
            </a:r>
            <a:r>
              <a:rPr lang="es-ES" sz="1600" dirty="0" err="1">
                <a:latin typeface="Calibri" panose="020F0502020204030204" pitchFamily="34" charset="0"/>
                <a:cs typeface="Calibri" panose="020F0502020204030204" pitchFamily="34" charset="0"/>
              </a:rPr>
              <a:t>University</a:t>
            </a:r>
            <a:endParaRPr lang="es-ES" sz="1600" dirty="0">
              <a:latin typeface="Calibri" panose="020F0502020204030204" pitchFamily="34" charset="0"/>
              <a:cs typeface="Calibri" panose="020F0502020204030204" pitchFamily="34" charset="0"/>
            </a:endParaRPr>
          </a:p>
          <a:p>
            <a:pPr marL="109537" indent="0">
              <a:buNone/>
            </a:pPr>
            <a:r>
              <a:rPr lang="en-US" sz="1600" b="1" dirty="0">
                <a:latin typeface="Calibri" panose="020F0502020204030204" pitchFamily="34" charset="0"/>
                <a:cs typeface="Calibri" panose="020F0502020204030204" pitchFamily="34" charset="0"/>
              </a:rPr>
              <a:t>Web</a:t>
            </a:r>
            <a:r>
              <a:rPr lang="en-US" sz="1600" dirty="0">
                <a:latin typeface="Calibri" panose="020F0502020204030204" pitchFamily="34" charset="0"/>
                <a:cs typeface="Calibri" panose="020F0502020204030204" pitchFamily="34" charset="0"/>
              </a:rPr>
              <a:t>: health.harvard.edu/blog/working-on-addiction-in-the-workplace-2017063011941</a:t>
            </a:r>
            <a:endParaRPr lang="es-ES"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804A643-281B-314C-A992-5CFB4F8D7714}"/>
              </a:ext>
            </a:extLst>
          </p:cNvPr>
          <p:cNvSpPr>
            <a:spLocks noGrp="1"/>
          </p:cNvSpPr>
          <p:nvPr>
            <p:ph type="sldNum" sz="quarter" idx="12"/>
          </p:nvPr>
        </p:nvSpPr>
        <p:spPr/>
        <p:txBody>
          <a:bodyPr/>
          <a:lstStyle/>
          <a:p>
            <a:fld id="{1585F92A-5ADF-405E-BA6B-15618F260B89}" type="slidenum">
              <a:rPr lang="en-US" smtClean="0"/>
              <a:pPr/>
              <a:t>7</a:t>
            </a:fld>
            <a:endParaRPr lang="en-US" dirty="0"/>
          </a:p>
        </p:txBody>
      </p:sp>
    </p:spTree>
    <p:extLst>
      <p:ext uri="{BB962C8B-B14F-4D97-AF65-F5344CB8AC3E}">
        <p14:creationId xmlns:p14="http://schemas.microsoft.com/office/powerpoint/2010/main" val="1378596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0176"/>
            <a:ext cx="10515600" cy="1325563"/>
          </a:xfrm>
        </p:spPr>
        <p:txBody>
          <a:bodyPr vert="horz" lIns="91440" tIns="45720" rIns="91440" bIns="45720" rtlCol="0" anchor="ctr">
            <a:normAutofit/>
          </a:bodyPr>
          <a:lstStyle/>
          <a:p>
            <a:pPr algn="ctr"/>
            <a:r>
              <a:rPr lang="en-US" b="1" dirty="0">
                <a:solidFill>
                  <a:schemeClr val="tx1"/>
                </a:solidFill>
              </a:rPr>
              <a:t>A Snapshot: The Spirit of the ADA/</a:t>
            </a:r>
            <a:r>
              <a:rPr lang="en-US" sz="3600" b="1" i="1" dirty="0">
                <a:solidFill>
                  <a:schemeClr val="tx1"/>
                </a:solidFill>
              </a:rPr>
              <a:t> </a:t>
            </a:r>
            <a:r>
              <a:rPr lang="es-ES" sz="3600" b="1" i="1" dirty="0"/>
              <a:t>Una instantánea: el espíritu de la ADA</a:t>
            </a:r>
            <a:endParaRPr lang="en-US" sz="3600" b="1" i="1" dirty="0">
              <a:solidFill>
                <a:schemeClr val="tx1"/>
              </a:solidFill>
            </a:endParaRPr>
          </a:p>
        </p:txBody>
      </p:sp>
      <p:pic>
        <p:nvPicPr>
          <p:cNvPr id="6" name="Content Placeholder 5" descr="President George Bush signs the Americans with Disabilities Act during a ceremony on the South Lawn of the White House July 26, 1990. ">
            <a:extLst>
              <a:ext uri="{FF2B5EF4-FFF2-40B4-BE49-F238E27FC236}">
                <a16:creationId xmlns:a16="http://schemas.microsoft.com/office/drawing/2014/main" id="{170ECE2A-FFCC-404F-BDD2-91227355EFA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 y="1462582"/>
            <a:ext cx="6436659" cy="4765477"/>
          </a:xfrm>
        </p:spPr>
      </p:pic>
      <p:sp>
        <p:nvSpPr>
          <p:cNvPr id="4" name="Content Placeholder 3">
            <a:extLst>
              <a:ext uri="{FF2B5EF4-FFF2-40B4-BE49-F238E27FC236}">
                <a16:creationId xmlns:a16="http://schemas.microsoft.com/office/drawing/2014/main" id="{8D2C67E3-37DB-4266-BAEB-FD844BEECF74}"/>
              </a:ext>
            </a:extLst>
          </p:cNvPr>
          <p:cNvSpPr>
            <a:spLocks noGrp="1"/>
          </p:cNvSpPr>
          <p:nvPr>
            <p:ph sz="half" idx="2"/>
          </p:nvPr>
        </p:nvSpPr>
        <p:spPr>
          <a:xfrm>
            <a:off x="6714635" y="1462582"/>
            <a:ext cx="5181600" cy="4351338"/>
          </a:xfrm>
        </p:spPr>
        <p:txBody>
          <a:bodyPr>
            <a:normAutofit lnSpcReduction="10000"/>
          </a:bodyPr>
          <a:lstStyle/>
          <a:p>
            <a:pPr>
              <a:lnSpc>
                <a:spcPct val="114000"/>
              </a:lnSpc>
              <a:spcBef>
                <a:spcPts val="300"/>
              </a:spcBef>
              <a:spcAft>
                <a:spcPts val="1500"/>
              </a:spcAft>
            </a:pPr>
            <a:r>
              <a:rPr lang="en-US" sz="1800" dirty="0"/>
              <a:t>Ensures that people with disabilities have the same rights and opportunities as </a:t>
            </a:r>
            <a:br>
              <a:rPr lang="en-US" sz="1800" dirty="0"/>
            </a:br>
            <a:r>
              <a:rPr lang="en-US" sz="1800" dirty="0"/>
              <a:t>everyone else. </a:t>
            </a:r>
          </a:p>
          <a:p>
            <a:pPr>
              <a:lnSpc>
                <a:spcPct val="114000"/>
              </a:lnSpc>
              <a:spcBef>
                <a:spcPts val="300"/>
              </a:spcBef>
              <a:spcAft>
                <a:spcPts val="300"/>
              </a:spcAft>
            </a:pPr>
            <a:r>
              <a:rPr lang="en-US" sz="1800" dirty="0"/>
              <a:t>Includes </a:t>
            </a:r>
            <a:r>
              <a:rPr lang="en-US" altLang="en-US" sz="1800" dirty="0">
                <a:ea typeface="ＭＳ Ｐゴシック" pitchFamily="34" charset="-128"/>
              </a:rPr>
              <a:t>people with addiction to alcohol, and people in recovery from opioid and substance use disorders.</a:t>
            </a:r>
          </a:p>
          <a:p>
            <a:pPr>
              <a:lnSpc>
                <a:spcPct val="114000"/>
              </a:lnSpc>
              <a:spcBef>
                <a:spcPts val="300"/>
              </a:spcBef>
              <a:spcAft>
                <a:spcPts val="300"/>
              </a:spcAft>
            </a:pPr>
            <a:endParaRPr lang="en-US" altLang="en-US" sz="1800" dirty="0">
              <a:ea typeface="ＭＳ Ｐゴシック" pitchFamily="34" charset="-128"/>
            </a:endParaRPr>
          </a:p>
          <a:p>
            <a:pPr>
              <a:lnSpc>
                <a:spcPct val="114000"/>
              </a:lnSpc>
              <a:spcBef>
                <a:spcPts val="300"/>
              </a:spcBef>
              <a:spcAft>
                <a:spcPts val="300"/>
              </a:spcAft>
            </a:pPr>
            <a:r>
              <a:rPr lang="es-ES" altLang="en-US" sz="1800" i="1" dirty="0">
                <a:ea typeface="ＭＳ Ｐゴシック" pitchFamily="34" charset="-128"/>
              </a:rPr>
              <a:t>Garantiza que las personas con discapacidad tengan los mismos derechos y oportunidades que los demás.</a:t>
            </a:r>
          </a:p>
          <a:p>
            <a:pPr>
              <a:lnSpc>
                <a:spcPct val="114000"/>
              </a:lnSpc>
              <a:spcBef>
                <a:spcPts val="300"/>
              </a:spcBef>
              <a:spcAft>
                <a:spcPts val="300"/>
              </a:spcAft>
            </a:pPr>
            <a:r>
              <a:rPr lang="es-ES" altLang="en-US" sz="1800" i="1" dirty="0">
                <a:ea typeface="ＭＳ Ｐゴシック" pitchFamily="34" charset="-128"/>
              </a:rPr>
              <a:t>Incluye a personas con adicción al alcohol y personas en recuperación de trastornos por uso de sustancias y opioides.</a:t>
            </a:r>
            <a:endParaRPr lang="en-US" altLang="en-US" sz="1800" i="1" dirty="0">
              <a:ea typeface="ＭＳ Ｐゴシック" pitchFamily="34" charset="-128"/>
            </a:endParaRPr>
          </a:p>
          <a:p>
            <a:pPr marL="0" indent="0">
              <a:spcBef>
                <a:spcPts val="0"/>
              </a:spcBef>
              <a:buNone/>
            </a:pPr>
            <a:endParaRPr lang="en-US" sz="2400" dirty="0"/>
          </a:p>
        </p:txBody>
      </p:sp>
      <p:pic>
        <p:nvPicPr>
          <p:cNvPr id="2052" name="Picture 4" descr="Reverend Wilkie accepts his pen with his left foot">
            <a:extLst>
              <a:ext uri="{FF2B5EF4-FFF2-40B4-BE49-F238E27FC236}">
                <a16:creationId xmlns:a16="http://schemas.microsoft.com/office/drawing/2014/main" id="{4313A497-C21B-44ED-9E43-BD59A17B708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51" b="14815"/>
          <a:stretch/>
        </p:blipFill>
        <p:spPr bwMode="auto">
          <a:xfrm>
            <a:off x="820409" y="1319869"/>
            <a:ext cx="4795837" cy="55916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5A8FB9B-2CCD-4AB4-883F-BC567E5407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9DE821-B665-4794-9CCB-185CA8C3080E}" type="slidenum">
              <a:rPr kumimoji="0" lang="en-US"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7180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500"/>
                                  </p:stCondLst>
                                  <p:childTnLst>
                                    <p:set>
                                      <p:cBhvr>
                                        <p:cTn id="1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50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1659-442B-40F4-A14E-E8989DD9E75B}"/>
              </a:ext>
            </a:extLst>
          </p:cNvPr>
          <p:cNvSpPr>
            <a:spLocks noGrp="1"/>
          </p:cNvSpPr>
          <p:nvPr>
            <p:ph type="title"/>
          </p:nvPr>
        </p:nvSpPr>
        <p:spPr/>
        <p:txBody>
          <a:bodyPr/>
          <a:lstStyle/>
          <a:p>
            <a:r>
              <a:rPr lang="en-US" b="1" dirty="0"/>
              <a:t>The Five Titles of the ADA/ </a:t>
            </a:r>
            <a:r>
              <a:rPr lang="es-ES" sz="3600" b="1" i="1" dirty="0"/>
              <a:t>Los cinco títulos de la ADA</a:t>
            </a:r>
            <a:endParaRPr lang="en-US" sz="3600" b="1" i="1" dirty="0"/>
          </a:p>
        </p:txBody>
      </p:sp>
      <p:sp>
        <p:nvSpPr>
          <p:cNvPr id="3" name="Content Placeholder 2">
            <a:extLst>
              <a:ext uri="{FF2B5EF4-FFF2-40B4-BE49-F238E27FC236}">
                <a16:creationId xmlns:a16="http://schemas.microsoft.com/office/drawing/2014/main" id="{F9CDB08A-7CBD-41E8-A6CB-29EA44C809E8}"/>
              </a:ext>
            </a:extLst>
          </p:cNvPr>
          <p:cNvSpPr>
            <a:spLocks noGrp="1"/>
          </p:cNvSpPr>
          <p:nvPr>
            <p:ph idx="1"/>
          </p:nvPr>
        </p:nvSpPr>
        <p:spPr/>
        <p:txBody>
          <a:bodyPr>
            <a:normAutofit fontScale="85000" lnSpcReduction="20000"/>
          </a:bodyPr>
          <a:lstStyle/>
          <a:p>
            <a:pPr>
              <a:lnSpc>
                <a:spcPct val="124000"/>
              </a:lnSpc>
              <a:spcBef>
                <a:spcPts val="600"/>
              </a:spcBef>
              <a:spcAft>
                <a:spcPts val="600"/>
              </a:spcAft>
            </a:pPr>
            <a:r>
              <a:rPr lang="en-US" sz="1600" b="1" dirty="0">
                <a:solidFill>
                  <a:srgbClr val="C00000"/>
                </a:solidFill>
              </a:rPr>
              <a:t>Title I		Employment Protections.</a:t>
            </a:r>
          </a:p>
          <a:p>
            <a:pPr>
              <a:lnSpc>
                <a:spcPct val="124000"/>
              </a:lnSpc>
              <a:spcBef>
                <a:spcPts val="600"/>
              </a:spcBef>
              <a:spcAft>
                <a:spcPts val="600"/>
              </a:spcAft>
            </a:pPr>
            <a:r>
              <a:rPr lang="en-US" sz="1600" b="1" dirty="0"/>
              <a:t>Title II		</a:t>
            </a:r>
            <a:r>
              <a:rPr lang="en-US" sz="1600" dirty="0"/>
              <a:t>Public Entities and Transportation.</a:t>
            </a:r>
          </a:p>
          <a:p>
            <a:pPr>
              <a:lnSpc>
                <a:spcPct val="124000"/>
              </a:lnSpc>
              <a:spcBef>
                <a:spcPts val="600"/>
              </a:spcBef>
              <a:spcAft>
                <a:spcPts val="600"/>
              </a:spcAft>
            </a:pPr>
            <a:r>
              <a:rPr lang="en-US" sz="1600" b="1" dirty="0"/>
              <a:t>Title III</a:t>
            </a:r>
            <a:r>
              <a:rPr lang="en-US" sz="1600" dirty="0"/>
              <a:t>		Public Accommodation and Commercial Facilities.</a:t>
            </a:r>
          </a:p>
          <a:p>
            <a:pPr>
              <a:lnSpc>
                <a:spcPct val="124000"/>
              </a:lnSpc>
              <a:spcBef>
                <a:spcPts val="600"/>
              </a:spcBef>
              <a:spcAft>
                <a:spcPts val="600"/>
              </a:spcAft>
            </a:pPr>
            <a:r>
              <a:rPr lang="en-US" sz="1600" b="1" dirty="0"/>
              <a:t>Title IV</a:t>
            </a:r>
            <a:r>
              <a:rPr lang="en-US" sz="1600" dirty="0"/>
              <a:t>		Telecommunications.</a:t>
            </a:r>
          </a:p>
          <a:p>
            <a:pPr>
              <a:lnSpc>
                <a:spcPct val="124000"/>
              </a:lnSpc>
              <a:spcBef>
                <a:spcPts val="600"/>
              </a:spcBef>
              <a:spcAft>
                <a:spcPts val="600"/>
              </a:spcAft>
            </a:pPr>
            <a:r>
              <a:rPr lang="en-US" sz="1600" b="1" dirty="0"/>
              <a:t>Title V</a:t>
            </a:r>
            <a:r>
              <a:rPr lang="en-US" sz="1600" dirty="0"/>
              <a:t>		Technical Provisions. </a:t>
            </a:r>
          </a:p>
          <a:p>
            <a:pPr>
              <a:lnSpc>
                <a:spcPct val="124000"/>
              </a:lnSpc>
              <a:spcBef>
                <a:spcPts val="600"/>
              </a:spcBef>
              <a:spcAft>
                <a:spcPts val="600"/>
              </a:spcAft>
            </a:pPr>
            <a:endParaRPr lang="en-US" sz="1600" dirty="0"/>
          </a:p>
          <a:p>
            <a:pPr>
              <a:lnSpc>
                <a:spcPct val="124000"/>
              </a:lnSpc>
              <a:spcBef>
                <a:spcPts val="600"/>
              </a:spcBef>
              <a:spcAft>
                <a:spcPts val="600"/>
              </a:spcAft>
            </a:pPr>
            <a:r>
              <a:rPr lang="en-US" sz="1600" b="1" dirty="0" err="1">
                <a:solidFill>
                  <a:schemeClr val="accent5"/>
                </a:solidFill>
              </a:rPr>
              <a:t>Título</a:t>
            </a:r>
            <a:r>
              <a:rPr lang="en-US" sz="1600" b="1" dirty="0">
                <a:solidFill>
                  <a:schemeClr val="accent5"/>
                </a:solidFill>
              </a:rPr>
              <a:t> I                           </a:t>
            </a:r>
            <a:r>
              <a:rPr lang="en-US" sz="1600" b="1" dirty="0" err="1">
                <a:solidFill>
                  <a:schemeClr val="accent5"/>
                </a:solidFill>
              </a:rPr>
              <a:t>Protecciones</a:t>
            </a:r>
            <a:r>
              <a:rPr lang="en-US" sz="1600" b="1" dirty="0">
                <a:solidFill>
                  <a:schemeClr val="accent5"/>
                </a:solidFill>
              </a:rPr>
              <a:t> </a:t>
            </a:r>
            <a:r>
              <a:rPr lang="en-US" sz="1600" b="1" dirty="0" err="1">
                <a:solidFill>
                  <a:schemeClr val="accent5"/>
                </a:solidFill>
              </a:rPr>
              <a:t>Laborales</a:t>
            </a:r>
            <a:r>
              <a:rPr lang="en-US" sz="1600" b="1" dirty="0">
                <a:solidFill>
                  <a:schemeClr val="accent5"/>
                </a:solidFill>
              </a:rPr>
              <a:t>  </a:t>
            </a:r>
          </a:p>
          <a:p>
            <a:pPr>
              <a:lnSpc>
                <a:spcPct val="124000"/>
              </a:lnSpc>
              <a:spcBef>
                <a:spcPts val="600"/>
              </a:spcBef>
              <a:spcAft>
                <a:spcPts val="600"/>
              </a:spcAft>
            </a:pPr>
            <a:r>
              <a:rPr lang="en-US" sz="1600" dirty="0" err="1"/>
              <a:t>Título</a:t>
            </a:r>
            <a:r>
              <a:rPr lang="en-US" sz="1600" dirty="0"/>
              <a:t> II                          </a:t>
            </a:r>
            <a:r>
              <a:rPr lang="en-US" sz="1600" dirty="0" err="1"/>
              <a:t>Entidades</a:t>
            </a:r>
            <a:r>
              <a:rPr lang="en-US" sz="1600" dirty="0"/>
              <a:t> </a:t>
            </a:r>
            <a:r>
              <a:rPr lang="en-US" sz="1600" dirty="0" err="1"/>
              <a:t>Públicas</a:t>
            </a:r>
            <a:r>
              <a:rPr lang="en-US" sz="1600" dirty="0"/>
              <a:t> y </a:t>
            </a:r>
            <a:r>
              <a:rPr lang="en-US" sz="1600" dirty="0" err="1"/>
              <a:t>Transporte</a:t>
            </a:r>
            <a:r>
              <a:rPr lang="en-US" sz="1600" dirty="0"/>
              <a:t>.</a:t>
            </a:r>
          </a:p>
          <a:p>
            <a:pPr>
              <a:lnSpc>
                <a:spcPct val="124000"/>
              </a:lnSpc>
              <a:spcBef>
                <a:spcPts val="600"/>
              </a:spcBef>
              <a:spcAft>
                <a:spcPts val="600"/>
              </a:spcAft>
            </a:pPr>
            <a:r>
              <a:rPr lang="en-US" sz="1600" dirty="0" err="1"/>
              <a:t>Título</a:t>
            </a:r>
            <a:r>
              <a:rPr lang="en-US" sz="1600" dirty="0"/>
              <a:t> III                         </a:t>
            </a:r>
            <a:r>
              <a:rPr lang="en-US" sz="1600" dirty="0" err="1"/>
              <a:t>Alojamientos</a:t>
            </a:r>
            <a:r>
              <a:rPr lang="en-US" sz="1600" dirty="0"/>
              <a:t> </a:t>
            </a:r>
            <a:r>
              <a:rPr lang="en-US" sz="1600" dirty="0" err="1"/>
              <a:t>Públicos</a:t>
            </a:r>
            <a:r>
              <a:rPr lang="en-US" sz="1600" dirty="0"/>
              <a:t> e </a:t>
            </a:r>
            <a:r>
              <a:rPr lang="en-US" sz="1600" dirty="0" err="1"/>
              <a:t>Instalaciones</a:t>
            </a:r>
            <a:r>
              <a:rPr lang="en-US" sz="1600" dirty="0"/>
              <a:t> </a:t>
            </a:r>
            <a:r>
              <a:rPr lang="en-US" sz="1600" dirty="0" err="1"/>
              <a:t>Comerciales</a:t>
            </a:r>
            <a:r>
              <a:rPr lang="en-US" sz="1600" dirty="0"/>
              <a:t>.</a:t>
            </a:r>
          </a:p>
          <a:p>
            <a:pPr>
              <a:lnSpc>
                <a:spcPct val="124000"/>
              </a:lnSpc>
              <a:spcBef>
                <a:spcPts val="600"/>
              </a:spcBef>
              <a:spcAft>
                <a:spcPts val="600"/>
              </a:spcAft>
            </a:pPr>
            <a:r>
              <a:rPr lang="en-US" sz="1600" dirty="0" err="1"/>
              <a:t>Título</a:t>
            </a:r>
            <a:r>
              <a:rPr lang="en-US" sz="1600" dirty="0"/>
              <a:t> IV                         </a:t>
            </a:r>
            <a:r>
              <a:rPr lang="en-US" sz="1600" dirty="0" err="1"/>
              <a:t>Telecomunicaciones</a:t>
            </a:r>
            <a:r>
              <a:rPr lang="en-US" sz="1600" dirty="0"/>
              <a:t>.</a:t>
            </a:r>
          </a:p>
          <a:p>
            <a:pPr>
              <a:lnSpc>
                <a:spcPct val="124000"/>
              </a:lnSpc>
              <a:spcBef>
                <a:spcPts val="600"/>
              </a:spcBef>
              <a:spcAft>
                <a:spcPts val="600"/>
              </a:spcAft>
            </a:pPr>
            <a:r>
              <a:rPr lang="en-US" sz="1600" dirty="0" err="1"/>
              <a:t>Título</a:t>
            </a:r>
            <a:r>
              <a:rPr lang="en-US" sz="1600" dirty="0"/>
              <a:t> V                          </a:t>
            </a:r>
            <a:r>
              <a:rPr lang="en-US" sz="1600" dirty="0" err="1"/>
              <a:t>Disposiciones</a:t>
            </a:r>
            <a:r>
              <a:rPr lang="en-US" sz="1600" dirty="0"/>
              <a:t> </a:t>
            </a:r>
            <a:r>
              <a:rPr lang="en-US" sz="1600" dirty="0" err="1"/>
              <a:t>Técnicas</a:t>
            </a:r>
            <a:r>
              <a:rPr lang="en-US" sz="1600" dirty="0"/>
              <a:t>.</a:t>
            </a:r>
          </a:p>
          <a:p>
            <a:endParaRPr lang="en-US" dirty="0"/>
          </a:p>
        </p:txBody>
      </p:sp>
      <p:sp>
        <p:nvSpPr>
          <p:cNvPr id="4" name="Slide Number Placeholder 3">
            <a:extLst>
              <a:ext uri="{FF2B5EF4-FFF2-40B4-BE49-F238E27FC236}">
                <a16:creationId xmlns:a16="http://schemas.microsoft.com/office/drawing/2014/main" id="{0E9AB432-4D00-4F71-9003-D8E7F4201B5D}"/>
              </a:ext>
            </a:extLst>
          </p:cNvPr>
          <p:cNvSpPr>
            <a:spLocks noGrp="1"/>
          </p:cNvSpPr>
          <p:nvPr>
            <p:ph type="sldNum" sz="quarter" idx="12"/>
          </p:nvPr>
        </p:nvSpPr>
        <p:spPr/>
        <p:txBody>
          <a:bodyPr/>
          <a:lstStyle/>
          <a:p>
            <a:fld id="{0A9DE821-B665-4794-9CCB-185CA8C3080E}" type="slidenum">
              <a:rPr lang="en-US" smtClean="0"/>
              <a:t>9</a:t>
            </a:fld>
            <a:endParaRPr lang="en-US" dirty="0"/>
          </a:p>
        </p:txBody>
      </p:sp>
    </p:spTree>
    <p:extLst>
      <p:ext uri="{BB962C8B-B14F-4D97-AF65-F5344CB8AC3E}">
        <p14:creationId xmlns:p14="http://schemas.microsoft.com/office/powerpoint/2010/main" val="3815074194"/>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10177</TotalTime>
  <Words>7623</Words>
  <Application>Microsoft Macintosh PowerPoint</Application>
  <PresentationFormat>Widescreen</PresentationFormat>
  <Paragraphs>684</Paragraphs>
  <Slides>52</Slides>
  <Notes>52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52</vt:i4>
      </vt:variant>
    </vt:vector>
  </HeadingPairs>
  <TitlesOfParts>
    <vt:vector size="64" baseType="lpstr">
      <vt:lpstr>Arial</vt:lpstr>
      <vt:lpstr>Calibri</vt:lpstr>
      <vt:lpstr>Calibri Light</vt:lpstr>
      <vt:lpstr>Calisto MT</vt:lpstr>
      <vt:lpstr>Century Gothic</vt:lpstr>
      <vt:lpstr>Courier New</vt:lpstr>
      <vt:lpstr>default</vt:lpstr>
      <vt:lpstr>Lora</vt:lpstr>
      <vt:lpstr>Times New Roman</vt:lpstr>
      <vt:lpstr>Univers Condensed</vt:lpstr>
      <vt:lpstr>ChronicleVTI</vt:lpstr>
      <vt:lpstr>2_Office Theme</vt:lpstr>
      <vt:lpstr>ADA and Substance use disorders in the Workplace ADA y trastornos por uso de sustancias en el lugar de trabajo</vt:lpstr>
      <vt:lpstr>Disclaimer  Descargo de responsabilidad</vt:lpstr>
      <vt:lpstr>Learning Objectives/Objetivos de aprendizaje</vt:lpstr>
      <vt:lpstr>Southeast ADA Center/ Centro Sureste de la ADA</vt:lpstr>
      <vt:lpstr>Let’s Look at the Numbers  Miremos los números</vt:lpstr>
      <vt:lpstr>Substance Use Disorder (SUD) and ANY Mental Illness  among Adults Aged 18 or Older: 2020/ Trastorno por uso de sustancias (SUD) y CUALQUIER enfermedad mental entre adultos de 18 años o más: 2020</vt:lpstr>
      <vt:lpstr>More Numbers/ Más números</vt:lpstr>
      <vt:lpstr>A Snapshot: The Spirit of the ADA/ Una instantánea: el espíritu de la ADA</vt:lpstr>
      <vt:lpstr>The Five Titles of the ADA/ Los cinco títulos de la ADA</vt:lpstr>
      <vt:lpstr>The Definition of Disability  La definición de discapacidad</vt:lpstr>
      <vt:lpstr>Addiction is an impairment that can substantially limit: /La adicción es un impedimento que puede limitar sustancialmente: </vt:lpstr>
      <vt:lpstr>Alcohol Addiction, Illegal Use of Drugs. What is the Difference?/ Adicción al Alcohol, Uso Ilegal de Drogas. ¿Cuál es la diferencia?</vt:lpstr>
      <vt:lpstr>Alcohol Addiction  Adicción al alcohol</vt:lpstr>
      <vt:lpstr>Substance Use Disorders/ Trastornos por uso de sustancias</vt:lpstr>
      <vt:lpstr>What does “In Recovery” Mean?/ ¿Qué significa "En recuperación"?</vt:lpstr>
      <vt:lpstr>What Does “Illegal Use of Drugs” Mean?/ ¿Qué significa “uso ilegal de drogas”?</vt:lpstr>
      <vt:lpstr>What do we mean by “Current” illegal drug use?/ ¿Qué entendemos por consumo de drogas ilegales “actual”?</vt:lpstr>
      <vt:lpstr>ADA Title I Employment Empleo del Título I de la ADA</vt:lpstr>
      <vt:lpstr>Does the ADA Apply to all Employers?  ¿Se aplica la ADA a todos los empleadores?</vt:lpstr>
      <vt:lpstr>The Three Stages of Employment/ Las tres etapas del empleo</vt:lpstr>
      <vt:lpstr>Stage 1  Pre-Employment, Pre-Offer  Etapa 1 Pre-Empleo, Pre-Oferta</vt:lpstr>
      <vt:lpstr>Stage 1:  What Employers Cannot Ask  Etapa 1: Lo que los empleadores no pueden preguntar  </vt:lpstr>
      <vt:lpstr>Stage 1:  Gaps in Employment  Etapa 1: brechas en el empleo</vt:lpstr>
      <vt:lpstr>Stage 1:  How to Respond to Questions About Gaps in Employment?  Etapa 1: ¿Cómo responder a las preguntas sobre brechas en el empleo?</vt:lpstr>
      <vt:lpstr>Stage 1: Questions an Employer Can Ask About Alcohol/Illegal Drugs  Etapa 1: Preguntas que un empleador puede hacer sobre el alcohol y las drogas ilegales</vt:lpstr>
      <vt:lpstr> Stage 1: Questions an Employer Cannot Ask About Alcohol/Illegal Drugs  Etapa 1: Preguntas que un empleador no puede hacer sobre alcohol/drogas ilegales</vt:lpstr>
      <vt:lpstr>Stage 2:  Pre-Employment, Post-Offer   Etapa 2: Pre-Empleo, Post-Oferta</vt:lpstr>
      <vt:lpstr>Stage 3:  On the Job/ Etapa 3: en el trabajo</vt:lpstr>
      <vt:lpstr>Stage 3:  On the Job. Allowable Questions (slide 1 of 2)   Etapa 3: En el Trabajo. Preguntas permitidas (diapositiva 1 de 2)</vt:lpstr>
      <vt:lpstr>Stage 3:  On the Job. Allowable Questions (slide 2 of 2)  Etapa 3: En el Trabajo. Preguntas permitidas (diapositiva 2 de 2)  </vt:lpstr>
      <vt:lpstr>Stage 3:  On the Job. Questions not Allowed  Etapa 3: En el Trabajo. Preguntas no permitidas</vt:lpstr>
      <vt:lpstr>Scenario 1: Marianna/ Escenario 1: Mariana</vt:lpstr>
      <vt:lpstr>Scenario 2 Michael/ Escenario 2 Miguel</vt:lpstr>
      <vt:lpstr>Scenario 3: Julie/ Escenario 3: Julia</vt:lpstr>
      <vt:lpstr>Scenario 3: Julie (a new twist)/ Escenario 3: Julie (un nuevo giro)</vt:lpstr>
      <vt:lpstr>Scenario 3 Julie  (another twist)  Escenario 3 Julie (otro giro)</vt:lpstr>
      <vt:lpstr>Medical Marijuana and State Law/Marihuana Medicinal y Ley Estatal</vt:lpstr>
      <vt:lpstr>Scenario 4 Juan/ Escenario 4 Juan</vt:lpstr>
      <vt:lpstr>Scenario 4a Juan  Escenario 4a Juan</vt:lpstr>
      <vt:lpstr>Scenario 4b: Juan  Escenario 4b: Juan</vt:lpstr>
      <vt:lpstr>ADA  National Network Publications (slide 1 of 2)  Publicaciones de la red nacional de la ADA  (diapositiva 1 de 2) </vt:lpstr>
      <vt:lpstr>ADA  National Network Publications (slide 2 of 2)   Publicaciones de la red nacional de la ADA  (diapositiva 2 de 2)</vt:lpstr>
      <vt:lpstr>Southeast  ADA  Center Resources  Recursos del Centro ADA del Sudeste</vt:lpstr>
      <vt:lpstr>U.S. Equal Employment Opportunity Commission (EEOC) Enforcement Guidance (slide 1 of 3)/ Guía de cumplimiento de la Comisión para la Igualdad de Oportunidades en el Empleo (EEOC) de EE. UU. (diapositiva 1 de 3)</vt:lpstr>
      <vt:lpstr>U.S. Equal Employment Opportunity Commission (EEOC) Enforcement Guidance (slide 2 of 3)/ Guía de cumplimiento de la Comisión para la Igualdad de Oportunidades en el Empleo (EEOC) de EE. UU. (diapositiva 2 de 3)</vt:lpstr>
      <vt:lpstr>U.S. Equal Employment Opportunity Commission (EEOC) Enforcement Guidance (slide 3 of 3)/ Guía de cumplimiento de la Comisión para la Igualdad de Oportunidades en el Empleo (EEOC) de EE. UU. (diapositiva 3 de 3)</vt:lpstr>
      <vt:lpstr>Job Accommodation Network (JAN) Resources/  Recursos de la Red de Acomodación Laboral (JAN)</vt:lpstr>
      <vt:lpstr>How to File an ADA Complaint with the EEOC/ Cómo presentar una queja de ADA ante la EEOC</vt:lpstr>
      <vt:lpstr>How to File an ADA Complaint with the DOJ/ Cómo presentar una queja de ADA ante el Departamento de Justicia</vt:lpstr>
      <vt:lpstr>Questions?/ ¿Preguntas?</vt:lpstr>
      <vt:lpstr>Still Have Questions?/¿Todavía tienes preguntas?</vt:lpstr>
      <vt:lpstr>ADA National Network</vt:lpstr>
    </vt:vector>
  </TitlesOfParts>
  <Manager/>
  <Company>Southeast ADA Center, Burton Blatt Institute - Syracuse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and Substance Use Disorders in the Workplace</dc:title>
  <dc:subject/>
  <dc:creator>Barry A Whaley and Pam Williamson</dc:creator>
  <cp:keywords/>
  <dc:description/>
  <cp:lastModifiedBy>Rachel Kaplan She/Her</cp:lastModifiedBy>
  <cp:revision>220</cp:revision>
  <dcterms:created xsi:type="dcterms:W3CDTF">2021-10-08T14:14:02Z</dcterms:created>
  <dcterms:modified xsi:type="dcterms:W3CDTF">2022-10-11T15:25:03Z</dcterms:modified>
  <cp:category/>
</cp:coreProperties>
</file>