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7" r:id="rId4"/>
    <p:sldId id="270" r:id="rId5"/>
    <p:sldId id="269" r:id="rId6"/>
    <p:sldId id="272" r:id="rId7"/>
    <p:sldId id="267" r:id="rId8"/>
    <p:sldId id="268" r:id="rId9"/>
    <p:sldId id="274" r:id="rId10"/>
    <p:sldId id="276" r:id="rId11"/>
    <p:sldId id="273" r:id="rId12"/>
    <p:sldId id="275" r:id="rId13"/>
    <p:sldId id="265" r:id="rId14"/>
    <p:sldId id="266" r:id="rId15"/>
    <p:sldId id="258" r:id="rId16"/>
    <p:sldId id="259" r:id="rId17"/>
    <p:sldId id="260" r:id="rId18"/>
    <p:sldId id="264" r:id="rId19"/>
    <p:sldId id="261" r:id="rId20"/>
    <p:sldId id="262"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5008" autoAdjust="0"/>
    <p:restoredTop sz="86395"/>
  </p:normalViewPr>
  <p:slideViewPr>
    <p:cSldViewPr snapToGrid="0">
      <p:cViewPr varScale="1">
        <p:scale>
          <a:sx n="80" d="100"/>
          <a:sy n="80" d="100"/>
        </p:scale>
        <p:origin x="224" y="824"/>
      </p:cViewPr>
      <p:guideLst/>
    </p:cSldViewPr>
  </p:slideViewPr>
  <p:outlineViewPr>
    <p:cViewPr>
      <p:scale>
        <a:sx n="33" d="100"/>
        <a:sy n="33" d="100"/>
      </p:scale>
      <p:origin x="0" y="-163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6C359-23A1-6D47-A704-E70AB7AA70CE}" type="datetimeFigureOut">
              <a:rPr lang="en-US" smtClean="0"/>
              <a:t>9/30/22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DBA129-AD8B-5544-B695-6344380BB2BB}" type="slidenum">
              <a:rPr lang="en-US" smtClean="0"/>
              <a:t>‹#›</a:t>
            </a:fld>
            <a:endParaRPr lang="en-US"/>
          </a:p>
        </p:txBody>
      </p:sp>
    </p:spTree>
    <p:extLst>
      <p:ext uri="{BB962C8B-B14F-4D97-AF65-F5344CB8AC3E}">
        <p14:creationId xmlns:p14="http://schemas.microsoft.com/office/powerpoint/2010/main" val="146131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DBA129-AD8B-5544-B695-6344380BB2BB}" type="slidenum">
              <a:rPr lang="en-US" smtClean="0"/>
              <a:t>2</a:t>
            </a:fld>
            <a:endParaRPr lang="en-US"/>
          </a:p>
        </p:txBody>
      </p:sp>
    </p:spTree>
    <p:extLst>
      <p:ext uri="{BB962C8B-B14F-4D97-AF65-F5344CB8AC3E}">
        <p14:creationId xmlns:p14="http://schemas.microsoft.com/office/powerpoint/2010/main" val="363927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DBA129-AD8B-5544-B695-6344380BB2BB}" type="slidenum">
              <a:rPr lang="en-US" smtClean="0"/>
              <a:t>15</a:t>
            </a:fld>
            <a:endParaRPr lang="en-US"/>
          </a:p>
        </p:txBody>
      </p:sp>
    </p:spTree>
    <p:extLst>
      <p:ext uri="{BB962C8B-B14F-4D97-AF65-F5344CB8AC3E}">
        <p14:creationId xmlns:p14="http://schemas.microsoft.com/office/powerpoint/2010/main" val="272876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DBA129-AD8B-5544-B695-6344380BB2BB}" type="slidenum">
              <a:rPr lang="en-US" smtClean="0"/>
              <a:t>16</a:t>
            </a:fld>
            <a:endParaRPr lang="en-US"/>
          </a:p>
        </p:txBody>
      </p:sp>
    </p:spTree>
    <p:extLst>
      <p:ext uri="{BB962C8B-B14F-4D97-AF65-F5344CB8AC3E}">
        <p14:creationId xmlns:p14="http://schemas.microsoft.com/office/powerpoint/2010/main" val="1484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DBA129-AD8B-5544-B695-6344380BB2BB}" type="slidenum">
              <a:rPr lang="en-US" smtClean="0"/>
              <a:t>17</a:t>
            </a:fld>
            <a:endParaRPr lang="en-US"/>
          </a:p>
        </p:txBody>
      </p:sp>
    </p:spTree>
    <p:extLst>
      <p:ext uri="{BB962C8B-B14F-4D97-AF65-F5344CB8AC3E}">
        <p14:creationId xmlns:p14="http://schemas.microsoft.com/office/powerpoint/2010/main" val="288095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8CF67-9034-402F-AAA1-77191A5437AC}" type="datetimeFigureOut">
              <a:rPr lang="en-US" smtClean="0"/>
              <a:t>9/30/22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004D-E3F4-4D6E-A7C6-06AB5520300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48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8CF67-9034-402F-AAA1-77191A5437AC}" type="datetimeFigureOut">
              <a:rPr lang="en-US" smtClean="0"/>
              <a:t>9/30/22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347504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8CF67-9034-402F-AAA1-77191A5437AC}" type="datetimeFigureOut">
              <a:rPr lang="en-US" smtClean="0"/>
              <a:t>9/30/22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134672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8CF67-9034-402F-AAA1-77191A5437AC}" type="datetimeFigureOut">
              <a:rPr lang="en-US" smtClean="0"/>
              <a:t>9/30/22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216497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8CF67-9034-402F-AAA1-77191A5437AC}" type="datetimeFigureOut">
              <a:rPr lang="en-US" smtClean="0"/>
              <a:t>9/30/22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004D-E3F4-4D6E-A7C6-06AB5520300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69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8CF67-9034-402F-AAA1-77191A5437AC}" type="datetimeFigureOut">
              <a:rPr lang="en-US" smtClean="0"/>
              <a:t>9/30/22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63636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8CF67-9034-402F-AAA1-77191A5437AC}" type="datetimeFigureOut">
              <a:rPr lang="en-US" smtClean="0"/>
              <a:t>9/30/22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86717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8CF67-9034-402F-AAA1-77191A5437AC}" type="datetimeFigureOut">
              <a:rPr lang="en-US" smtClean="0"/>
              <a:t>9/30/22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393584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F8CF67-9034-402F-AAA1-77191A5437AC}" type="datetimeFigureOut">
              <a:rPr lang="en-US" smtClean="0"/>
              <a:t>9/30/22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10932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EF8CF67-9034-402F-AAA1-77191A5437AC}" type="datetimeFigureOut">
              <a:rPr lang="en-US" smtClean="0"/>
              <a:t>9/30/22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31004D-E3F4-4D6E-A7C6-06AB5520300D}" type="slidenum">
              <a:rPr lang="en-US" smtClean="0"/>
              <a:t>‹#›</a:t>
            </a:fld>
            <a:endParaRPr lang="en-US"/>
          </a:p>
        </p:txBody>
      </p:sp>
    </p:spTree>
    <p:extLst>
      <p:ext uri="{BB962C8B-B14F-4D97-AF65-F5344CB8AC3E}">
        <p14:creationId xmlns:p14="http://schemas.microsoft.com/office/powerpoint/2010/main" val="389472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F8CF67-9034-402F-AAA1-77191A5437AC}" type="datetimeFigureOut">
              <a:rPr lang="en-US" smtClean="0"/>
              <a:t>9/30/22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1004D-E3F4-4D6E-A7C6-06AB5520300D}" type="slidenum">
              <a:rPr lang="en-US" smtClean="0"/>
              <a:t>‹#›</a:t>
            </a:fld>
            <a:endParaRPr lang="en-US"/>
          </a:p>
        </p:txBody>
      </p:sp>
    </p:spTree>
    <p:extLst>
      <p:ext uri="{BB962C8B-B14F-4D97-AF65-F5344CB8AC3E}">
        <p14:creationId xmlns:p14="http://schemas.microsoft.com/office/powerpoint/2010/main" val="7119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EF8CF67-9034-402F-AAA1-77191A5437AC}" type="datetimeFigureOut">
              <a:rPr lang="en-US" smtClean="0"/>
              <a:t>9/30/22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E31004D-E3F4-4D6E-A7C6-06AB5520300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63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indfreedom.org/" TargetMode="External"/><Relationship Id="rId3" Type="http://schemas.openxmlformats.org/officeDocument/2006/relationships/hyperlink" Target="https://pasilc.org/about/" TargetMode="External"/><Relationship Id="rId7" Type="http://schemas.openxmlformats.org/officeDocument/2006/relationships/hyperlink" Target="https://www.cearjustice.org/about-us/" TargetMode="External"/><Relationship Id="rId2" Type="http://schemas.openxmlformats.org/officeDocument/2006/relationships/hyperlink" Target="https://www.disabilityrightspa.org/" TargetMode="External"/><Relationship Id="rId1" Type="http://schemas.openxmlformats.org/officeDocument/2006/relationships/slideLayout" Target="../slideLayouts/slideLayout4.xml"/><Relationship Id="rId6" Type="http://schemas.openxmlformats.org/officeDocument/2006/relationships/hyperlink" Target="https://adapt.org/" TargetMode="External"/><Relationship Id="rId5" Type="http://schemas.openxmlformats.org/officeDocument/2006/relationships/hyperlink" Target="https://adata.org/find-your-region" TargetMode="External"/><Relationship Id="rId10" Type="http://schemas.openxmlformats.org/officeDocument/2006/relationships/hyperlink" Target="https://ncil.org/" TargetMode="External"/><Relationship Id="rId4" Type="http://schemas.openxmlformats.org/officeDocument/2006/relationships/hyperlink" Target="https://www.ndrn.org/" TargetMode="External"/><Relationship Id="rId9" Type="http://schemas.openxmlformats.org/officeDocument/2006/relationships/hyperlink" Target="https://www.april-rural.org/index.php/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enate.gov/general/contacting.htm" TargetMode="External"/><Relationship Id="rId2" Type="http://schemas.openxmlformats.org/officeDocument/2006/relationships/hyperlink" Target="https://www.house.gov/representatives/find-your-representative" TargetMode="External"/><Relationship Id="rId1" Type="http://schemas.openxmlformats.org/officeDocument/2006/relationships/slideLayout" Target="../slideLayouts/slideLayout4.xml"/><Relationship Id="rId6" Type="http://schemas.openxmlformats.org/officeDocument/2006/relationships/hyperlink" Target="https://www.americanprogress.org/article/rethinking-guardianship-to-protect-disabled-peoples-reproductive-rights/" TargetMode="External"/><Relationship Id="rId5" Type="http://schemas.openxmlformats.org/officeDocument/2006/relationships/hyperlink" Target="https://www.justice.gov/" TargetMode="External"/><Relationship Id="rId4" Type="http://schemas.openxmlformats.org/officeDocument/2006/relationships/hyperlink" Target="https://acl.gov/"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ron@ronaldbassman.com" TargetMode="External"/><Relationship Id="rId2" Type="http://schemas.openxmlformats.org/officeDocument/2006/relationships/hyperlink" Target="mailto:kkoch@cilncp.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DADB-7799-29A9-F2B6-AC157C98B024}"/>
              </a:ext>
            </a:extLst>
          </p:cNvPr>
          <p:cNvSpPr>
            <a:spLocks noGrp="1"/>
          </p:cNvSpPr>
          <p:nvPr>
            <p:ph type="ctrTitle"/>
          </p:nvPr>
        </p:nvSpPr>
        <p:spPr/>
        <p:txBody>
          <a:bodyPr/>
          <a:lstStyle/>
          <a:p>
            <a:r>
              <a:rPr lang="en-US" dirty="0"/>
              <a:t>Guardianship </a:t>
            </a:r>
          </a:p>
        </p:txBody>
      </p:sp>
      <p:sp>
        <p:nvSpPr>
          <p:cNvPr id="3" name="Subtitle 2">
            <a:extLst>
              <a:ext uri="{FF2B5EF4-FFF2-40B4-BE49-F238E27FC236}">
                <a16:creationId xmlns:a16="http://schemas.microsoft.com/office/drawing/2014/main" id="{14AD25C2-FA7D-8141-06C8-1FEF3194FA45}"/>
              </a:ext>
            </a:extLst>
          </p:cNvPr>
          <p:cNvSpPr>
            <a:spLocks noGrp="1"/>
          </p:cNvSpPr>
          <p:nvPr>
            <p:ph type="subTitle" idx="1"/>
          </p:nvPr>
        </p:nvSpPr>
        <p:spPr/>
        <p:txBody>
          <a:bodyPr/>
          <a:lstStyle/>
          <a:p>
            <a:r>
              <a:rPr lang="en-US" dirty="0"/>
              <a:t>Karen Koch</a:t>
            </a:r>
          </a:p>
          <a:p>
            <a:r>
              <a:rPr lang="en-US" dirty="0"/>
              <a:t>Ron Bassman</a:t>
            </a:r>
          </a:p>
        </p:txBody>
      </p:sp>
    </p:spTree>
    <p:extLst>
      <p:ext uri="{BB962C8B-B14F-4D97-AF65-F5344CB8AC3E}">
        <p14:creationId xmlns:p14="http://schemas.microsoft.com/office/powerpoint/2010/main" val="2254181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B815-BCB5-4EE3-DA3D-C12AC1CDB554}"/>
              </a:ext>
            </a:extLst>
          </p:cNvPr>
          <p:cNvSpPr>
            <a:spLocks noGrp="1"/>
          </p:cNvSpPr>
          <p:nvPr>
            <p:ph type="title"/>
          </p:nvPr>
        </p:nvSpPr>
        <p:spPr/>
        <p:txBody>
          <a:bodyPr/>
          <a:lstStyle/>
          <a:p>
            <a:r>
              <a:rPr lang="en-US" dirty="0"/>
              <a:t>Less Restrictive Alternatives </a:t>
            </a:r>
          </a:p>
        </p:txBody>
      </p:sp>
      <p:sp>
        <p:nvSpPr>
          <p:cNvPr id="3" name="Content Placeholder 2">
            <a:extLst>
              <a:ext uri="{FF2B5EF4-FFF2-40B4-BE49-F238E27FC236}">
                <a16:creationId xmlns:a16="http://schemas.microsoft.com/office/drawing/2014/main" id="{D1CC716D-2BE5-2D63-7649-67F818F8A4A3}"/>
              </a:ext>
            </a:extLst>
          </p:cNvPr>
          <p:cNvSpPr>
            <a:spLocks noGrp="1"/>
          </p:cNvSpPr>
          <p:nvPr>
            <p:ph idx="1"/>
          </p:nvPr>
        </p:nvSpPr>
        <p:spPr/>
        <p:txBody>
          <a:bodyPr/>
          <a:lstStyle/>
          <a:p>
            <a:r>
              <a:rPr lang="en-US" dirty="0"/>
              <a:t>Supportive Decision Making </a:t>
            </a:r>
          </a:p>
          <a:p>
            <a:r>
              <a:rPr lang="en-US" dirty="0"/>
              <a:t>Advance Health Care Directives</a:t>
            </a:r>
          </a:p>
          <a:p>
            <a:r>
              <a:rPr lang="en-US" dirty="0"/>
              <a:t>Powers of Attorney</a:t>
            </a:r>
          </a:p>
          <a:p>
            <a:r>
              <a:rPr lang="en-US" dirty="0"/>
              <a:t>Representative Payees </a:t>
            </a:r>
          </a:p>
        </p:txBody>
      </p:sp>
    </p:spTree>
    <p:extLst>
      <p:ext uri="{BB962C8B-B14F-4D97-AF65-F5344CB8AC3E}">
        <p14:creationId xmlns:p14="http://schemas.microsoft.com/office/powerpoint/2010/main" val="266367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FDCD-BFD1-6E2D-2494-2EBC0A25E42D}"/>
              </a:ext>
            </a:extLst>
          </p:cNvPr>
          <p:cNvSpPr>
            <a:spLocks noGrp="1"/>
          </p:cNvSpPr>
          <p:nvPr>
            <p:ph type="title"/>
          </p:nvPr>
        </p:nvSpPr>
        <p:spPr/>
        <p:txBody>
          <a:bodyPr/>
          <a:lstStyle/>
          <a:p>
            <a:r>
              <a:rPr lang="en-US" dirty="0"/>
              <a:t>Supported Decision Making	</a:t>
            </a:r>
          </a:p>
        </p:txBody>
      </p:sp>
      <p:sp>
        <p:nvSpPr>
          <p:cNvPr id="3" name="Content Placeholder 2">
            <a:extLst>
              <a:ext uri="{FF2B5EF4-FFF2-40B4-BE49-F238E27FC236}">
                <a16:creationId xmlns:a16="http://schemas.microsoft.com/office/drawing/2014/main" id="{45CD2317-7D33-8882-8D6D-BACB3327EB96}"/>
              </a:ext>
            </a:extLst>
          </p:cNvPr>
          <p:cNvSpPr>
            <a:spLocks noGrp="1"/>
          </p:cNvSpPr>
          <p:nvPr>
            <p:ph idx="1"/>
          </p:nvPr>
        </p:nvSpPr>
        <p:spPr/>
        <p:txBody>
          <a:bodyPr>
            <a:normAutofit/>
          </a:bodyPr>
          <a:lstStyle/>
          <a:p>
            <a:pPr algn="ctr"/>
            <a:r>
              <a:rPr lang="en-US" dirty="0"/>
              <a:t>Supported Decision-Making (SDM) is “a series of relationship, practices, arrangements, and agreements of more or less formality and intensity designed to assist an individual with a disability to make and communicate to others decisions about the individual’s life.” </a:t>
            </a:r>
          </a:p>
          <a:p>
            <a:pPr marL="457200" lvl="1" indent="0" algn="ctr">
              <a:buNone/>
            </a:pPr>
            <a:r>
              <a:rPr lang="en-US" dirty="0"/>
              <a:t>						-Robert </a:t>
            </a:r>
            <a:r>
              <a:rPr lang="en-US" dirty="0" err="1"/>
              <a:t>Dinerstein</a:t>
            </a:r>
            <a:endParaRPr lang="en-US" dirty="0"/>
          </a:p>
          <a:p>
            <a:r>
              <a:rPr lang="en-US" dirty="0"/>
              <a:t>SDM can take many forms.</a:t>
            </a:r>
          </a:p>
          <a:p>
            <a:pPr lvl="1"/>
            <a:r>
              <a:rPr lang="en-US" dirty="0"/>
              <a:t>Completely informal (so often invisible). </a:t>
            </a:r>
          </a:p>
          <a:p>
            <a:pPr lvl="1"/>
            <a:r>
              <a:rPr lang="en-US" dirty="0"/>
              <a:t>Formalized through a facilitated process that may involve a written agreement/contract</a:t>
            </a:r>
          </a:p>
          <a:p>
            <a:r>
              <a:rPr lang="en-US" dirty="0"/>
              <a:t>Creates a community of supporters and identifies accommodations for decision-making. </a:t>
            </a:r>
          </a:p>
          <a:p>
            <a:r>
              <a:rPr lang="en-US" dirty="0"/>
              <a:t>Creating tools to empower people to say no, get help, etc. </a:t>
            </a:r>
          </a:p>
        </p:txBody>
      </p:sp>
    </p:spTree>
    <p:extLst>
      <p:ext uri="{BB962C8B-B14F-4D97-AF65-F5344CB8AC3E}">
        <p14:creationId xmlns:p14="http://schemas.microsoft.com/office/powerpoint/2010/main" val="238802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51AC-9263-C9D2-6A2B-816F2B50A9C9}"/>
              </a:ext>
            </a:extLst>
          </p:cNvPr>
          <p:cNvSpPr>
            <a:spLocks noGrp="1"/>
          </p:cNvSpPr>
          <p:nvPr>
            <p:ph type="title"/>
          </p:nvPr>
        </p:nvSpPr>
        <p:spPr/>
        <p:txBody>
          <a:bodyPr/>
          <a:lstStyle/>
          <a:p>
            <a:r>
              <a:rPr lang="en-US" dirty="0"/>
              <a:t>Key Differences between SDM and Guardianship: 	</a:t>
            </a:r>
          </a:p>
        </p:txBody>
      </p:sp>
      <p:sp>
        <p:nvSpPr>
          <p:cNvPr id="3" name="Content Placeholder 2">
            <a:extLst>
              <a:ext uri="{FF2B5EF4-FFF2-40B4-BE49-F238E27FC236}">
                <a16:creationId xmlns:a16="http://schemas.microsoft.com/office/drawing/2014/main" id="{566B34BF-DBE3-996F-9138-FA62F7FCC3C7}"/>
              </a:ext>
            </a:extLst>
          </p:cNvPr>
          <p:cNvSpPr>
            <a:spLocks noGrp="1"/>
          </p:cNvSpPr>
          <p:nvPr>
            <p:ph sz="half" idx="1"/>
          </p:nvPr>
        </p:nvSpPr>
        <p:spPr/>
        <p:txBody>
          <a:bodyPr/>
          <a:lstStyle/>
          <a:p>
            <a:pPr marL="0" indent="0">
              <a:buNone/>
            </a:pPr>
            <a:r>
              <a:rPr lang="en-US" b="1" dirty="0"/>
              <a:t>Supported Decision-Making </a:t>
            </a:r>
          </a:p>
          <a:p>
            <a:r>
              <a:rPr lang="en-US" dirty="0"/>
              <a:t>Presumes Capacity </a:t>
            </a:r>
          </a:p>
          <a:p>
            <a:r>
              <a:rPr lang="en-US" dirty="0"/>
              <a:t>Least restrictive alternative </a:t>
            </a:r>
          </a:p>
          <a:p>
            <a:r>
              <a:rPr lang="en-US" dirty="0"/>
              <a:t>Allows for truly individuals supports and accommodations to aid in decision making</a:t>
            </a:r>
          </a:p>
          <a:p>
            <a:r>
              <a:rPr lang="en-US" dirty="0"/>
              <a:t>Acknowledges other practical and legal options that can address challenges </a:t>
            </a:r>
          </a:p>
        </p:txBody>
      </p:sp>
      <p:sp>
        <p:nvSpPr>
          <p:cNvPr id="4" name="Content Placeholder 3">
            <a:extLst>
              <a:ext uri="{FF2B5EF4-FFF2-40B4-BE49-F238E27FC236}">
                <a16:creationId xmlns:a16="http://schemas.microsoft.com/office/drawing/2014/main" id="{E70D42F2-9B39-4C7C-757C-2FF0FAF266EF}"/>
              </a:ext>
            </a:extLst>
          </p:cNvPr>
          <p:cNvSpPr>
            <a:spLocks noGrp="1"/>
          </p:cNvSpPr>
          <p:nvPr>
            <p:ph sz="half" idx="2"/>
          </p:nvPr>
        </p:nvSpPr>
        <p:spPr/>
        <p:txBody>
          <a:bodyPr/>
          <a:lstStyle/>
          <a:p>
            <a:r>
              <a:rPr lang="en-US" b="1" dirty="0"/>
              <a:t>Guardianship </a:t>
            </a:r>
          </a:p>
          <a:p>
            <a:r>
              <a:rPr lang="en-US" dirty="0"/>
              <a:t>Restrictive by design-an individual’s powers, rights, and authority are transferred to a surrogate. </a:t>
            </a:r>
          </a:p>
          <a:p>
            <a:r>
              <a:rPr lang="en-US" dirty="0"/>
              <a:t>Considered only after less-restrictive alternatives are explored. </a:t>
            </a:r>
          </a:p>
        </p:txBody>
      </p:sp>
    </p:spTree>
    <p:extLst>
      <p:ext uri="{BB962C8B-B14F-4D97-AF65-F5344CB8AC3E}">
        <p14:creationId xmlns:p14="http://schemas.microsoft.com/office/powerpoint/2010/main" val="126814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37756BA-3258-3C9A-B5FC-4143C7580DDA}"/>
              </a:ext>
            </a:extLst>
          </p:cNvPr>
          <p:cNvSpPr>
            <a:spLocks noGrp="1"/>
          </p:cNvSpPr>
          <p:nvPr>
            <p:ph type="title"/>
          </p:nvPr>
        </p:nvSpPr>
        <p:spPr>
          <a:xfrm>
            <a:off x="492370" y="605896"/>
            <a:ext cx="3084844" cy="5646208"/>
          </a:xfrm>
        </p:spPr>
        <p:txBody>
          <a:bodyPr anchor="ctr">
            <a:normAutofit/>
          </a:bodyPr>
          <a:lstStyle/>
          <a:p>
            <a:r>
              <a:rPr lang="en-US" sz="3600" b="1">
                <a:solidFill>
                  <a:srgbClr val="FFFFFF"/>
                </a:solidFill>
                <a:effectLst/>
                <a:latin typeface="Tahoma" panose="020B0604030504040204" pitchFamily="34" charset="0"/>
                <a:ea typeface="Times New Roman" panose="02020603050405020304" pitchFamily="18" charset="0"/>
                <a:cs typeface="Times New Roman" panose="02020603050405020304" pitchFamily="18" charset="0"/>
              </a:rPr>
              <a:t>What is an Advance Directive?</a:t>
            </a:r>
            <a:br>
              <a:rPr lang="en-US" sz="36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4F1DE1A-98DC-848E-9CCA-36A3CE654B4C}"/>
              </a:ext>
            </a:extLst>
          </p:cNvPr>
          <p:cNvSpPr>
            <a:spLocks noGrp="1"/>
          </p:cNvSpPr>
          <p:nvPr>
            <p:ph idx="1"/>
          </p:nvPr>
        </p:nvSpPr>
        <p:spPr>
          <a:xfrm>
            <a:off x="4742016" y="605896"/>
            <a:ext cx="6413663" cy="5646208"/>
          </a:xfrm>
        </p:spPr>
        <p:txBody>
          <a:bodyPr anchor="ctr">
            <a:normAutofit/>
          </a:bodyPr>
          <a:lstStyle/>
          <a:p>
            <a:pPr>
              <a:spcBef>
                <a:spcPts val="0"/>
              </a:spcBef>
              <a:spcAft>
                <a:spcPts val="900"/>
              </a:spcAft>
            </a:pPr>
            <a:r>
              <a:rPr lang="en-US">
                <a:latin typeface="Tahoma" panose="020B0604030504040204" pitchFamily="34" charset="0"/>
                <a:ea typeface="Times New Roman" panose="02020603050405020304" pitchFamily="18" charset="0"/>
                <a:cs typeface="Times New Roman" panose="02020603050405020304" pitchFamily="18" charset="0"/>
              </a:rPr>
              <a:t>O</a:t>
            </a:r>
            <a:r>
              <a:rPr lang="en-US">
                <a:effectLst/>
                <a:latin typeface="Tahoma" panose="020B0604030504040204" pitchFamily="34" charset="0"/>
                <a:ea typeface="Times New Roman" panose="02020603050405020304" pitchFamily="18" charset="0"/>
                <a:cs typeface="Times New Roman" panose="02020603050405020304" pitchFamily="18" charset="0"/>
              </a:rPr>
              <a:t>utlines a person’s wishes in the event that he or she is incapacitated or unable to express wishes for health care and treatments. </a:t>
            </a:r>
          </a:p>
          <a:p>
            <a:pPr>
              <a:spcBef>
                <a:spcPts val="0"/>
              </a:spcBef>
              <a:spcAft>
                <a:spcPts val="900"/>
              </a:spcAft>
            </a:pPr>
            <a:r>
              <a:rPr lang="en-US">
                <a:effectLst/>
                <a:latin typeface="Tahoma" panose="020B0604030504040204" pitchFamily="34" charset="0"/>
                <a:ea typeface="Times New Roman" panose="02020603050405020304" pitchFamily="18" charset="0"/>
                <a:cs typeface="Times New Roman" panose="02020603050405020304" pitchFamily="18" charset="0"/>
              </a:rPr>
              <a:t>Under federal law, any facility receiving Medicare or Medicaid reimbursements is required to use advance directives. </a:t>
            </a:r>
          </a:p>
          <a:p>
            <a:pPr>
              <a:spcBef>
                <a:spcPts val="0"/>
              </a:spcBef>
              <a:spcAft>
                <a:spcPts val="900"/>
              </a:spcAft>
            </a:pPr>
            <a:r>
              <a:rPr lang="en-US">
                <a:effectLst/>
                <a:latin typeface="Tahoma" panose="020B0604030504040204" pitchFamily="34" charset="0"/>
                <a:ea typeface="Times New Roman" panose="02020603050405020304" pitchFamily="18" charset="0"/>
                <a:cs typeface="Times New Roman" panose="02020603050405020304" pitchFamily="18" charset="0"/>
              </a:rPr>
              <a:t>Individuals with a physical and behavioral health illness are covered under this mandate.</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143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3BED50-D5AD-253B-25E2-C695E3A4D251}"/>
              </a:ext>
            </a:extLst>
          </p:cNvPr>
          <p:cNvSpPr>
            <a:spLocks noGrp="1"/>
          </p:cNvSpPr>
          <p:nvPr>
            <p:ph type="title"/>
          </p:nvPr>
        </p:nvSpPr>
        <p:spPr>
          <a:xfrm>
            <a:off x="492370" y="605896"/>
            <a:ext cx="3084844" cy="5646208"/>
          </a:xfrm>
        </p:spPr>
        <p:txBody>
          <a:bodyPr anchor="ctr">
            <a:normAutofit/>
          </a:bodyPr>
          <a:lstStyle/>
          <a:p>
            <a:r>
              <a:rPr lang="en-US" sz="3600" b="1">
                <a:solidFill>
                  <a:srgbClr val="FFFFFF"/>
                </a:solidFill>
                <a:effectLst/>
                <a:latin typeface="Tahoma" panose="020B0604030504040204" pitchFamily="34" charset="0"/>
                <a:ea typeface="Times New Roman" panose="02020603050405020304" pitchFamily="18" charset="0"/>
                <a:cs typeface="Times New Roman" panose="02020603050405020304" pitchFamily="18" charset="0"/>
              </a:rPr>
              <a:t>Behavioral Health Advance Directive</a:t>
            </a:r>
            <a:br>
              <a:rPr lang="en-US" sz="36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EA115D9-016E-9B3B-70DF-180B8234DC24}"/>
              </a:ext>
            </a:extLst>
          </p:cNvPr>
          <p:cNvSpPr>
            <a:spLocks noGrp="1"/>
          </p:cNvSpPr>
          <p:nvPr>
            <p:ph idx="1"/>
          </p:nvPr>
        </p:nvSpPr>
        <p:spPr>
          <a:xfrm>
            <a:off x="4742016" y="605896"/>
            <a:ext cx="6413663" cy="5646208"/>
          </a:xfrm>
        </p:spPr>
        <p:txBody>
          <a:bodyPr anchor="ctr">
            <a:normAutofit/>
          </a:bodyPr>
          <a:lstStyle/>
          <a:p>
            <a:pPr>
              <a:spcBef>
                <a:spcPts val="0"/>
              </a:spcBef>
              <a:spcAft>
                <a:spcPts val="900"/>
              </a:spcAft>
            </a:pPr>
            <a:r>
              <a:rPr lang="en-US">
                <a:latin typeface="Tahoma" panose="020B0604030504040204" pitchFamily="34" charset="0"/>
                <a:ea typeface="Times New Roman" panose="02020603050405020304" pitchFamily="18" charset="0"/>
                <a:cs typeface="Times New Roman" panose="02020603050405020304" pitchFamily="18" charset="0"/>
              </a:rPr>
              <a:t>People </a:t>
            </a:r>
            <a:r>
              <a:rPr lang="en-US">
                <a:effectLst/>
                <a:latin typeface="Tahoma" panose="020B0604030504040204" pitchFamily="34" charset="0"/>
                <a:ea typeface="Times New Roman" panose="02020603050405020304" pitchFamily="18" charset="0"/>
                <a:cs typeface="Times New Roman" panose="02020603050405020304" pitchFamily="18" charset="0"/>
              </a:rPr>
              <a:t>are able to express their preferences on where to receive care and what treatments they are willing to undergo. </a:t>
            </a:r>
          </a:p>
          <a:p>
            <a:pPr>
              <a:spcBef>
                <a:spcPts val="0"/>
              </a:spcBef>
              <a:spcAft>
                <a:spcPts val="900"/>
              </a:spcAft>
            </a:pPr>
            <a:r>
              <a:rPr lang="en-US">
                <a:effectLst/>
                <a:latin typeface="Tahoma" panose="020B0604030504040204" pitchFamily="34" charset="0"/>
                <a:ea typeface="Times New Roman" panose="02020603050405020304" pitchFamily="18" charset="0"/>
                <a:cs typeface="Times New Roman" panose="02020603050405020304" pitchFamily="18" charset="0"/>
              </a:rPr>
              <a:t>They are also able to identify an agent or representative who is trusted and legally empowered to make healthcare decisions on their behalf. These decisions may include the use of all or certain medications, preferred facilities, and listings of visitors allowed in facility-based care.</a:t>
            </a:r>
          </a:p>
          <a:p>
            <a:pPr>
              <a:spcBef>
                <a:spcPts val="0"/>
              </a:spcBef>
              <a:spcAft>
                <a:spcPts val="900"/>
              </a:spcAft>
            </a:pPr>
            <a:r>
              <a:rPr lang="en-US">
                <a:effectLst/>
                <a:latin typeface="Tahoma" panose="020B0604030504040204" pitchFamily="34" charset="0"/>
                <a:ea typeface="Times New Roman" panose="02020603050405020304" pitchFamily="18" charset="0"/>
                <a:cs typeface="Times New Roman" panose="02020603050405020304" pitchFamily="18" charset="0"/>
              </a:rPr>
              <a:t>Advance directive laws may vary across states. Therefore, it is important to be sure that any advance directive form meets the requirements of a given state.</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497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F2CCC-8F9B-7805-B689-CD9DA8D2B9AD}"/>
              </a:ext>
            </a:extLst>
          </p:cNvPr>
          <p:cNvSpPr>
            <a:spLocks noGrp="1"/>
          </p:cNvSpPr>
          <p:nvPr>
            <p:ph type="title"/>
          </p:nvPr>
        </p:nvSpPr>
        <p:spPr/>
        <p:txBody>
          <a:bodyPr/>
          <a:lstStyle/>
          <a:p>
            <a:pPr algn="ctr"/>
            <a:r>
              <a:rPr lang="en-US" dirty="0"/>
              <a:t>MindFreedom International Flowchart for Shield: Step 1</a:t>
            </a:r>
          </a:p>
        </p:txBody>
      </p:sp>
      <p:sp>
        <p:nvSpPr>
          <p:cNvPr id="5" name="Content Placeholder 4">
            <a:extLst>
              <a:ext uri="{FF2B5EF4-FFF2-40B4-BE49-F238E27FC236}">
                <a16:creationId xmlns:a16="http://schemas.microsoft.com/office/drawing/2014/main" id="{32DD2743-55C2-E313-0517-CBBDB2082F50}"/>
              </a:ext>
            </a:extLst>
          </p:cNvPr>
          <p:cNvSpPr>
            <a:spLocks noGrp="1"/>
          </p:cNvSpPr>
          <p:nvPr>
            <p:ph idx="1"/>
          </p:nvPr>
        </p:nvSpPr>
        <p:spPr/>
        <p:txBody>
          <a:bodyPr/>
          <a:lstStyle/>
          <a:p>
            <a:pPr marL="0" indent="0">
              <a:buNone/>
            </a:pPr>
            <a:r>
              <a:rPr lang="en-US" dirty="0"/>
              <a:t>1. </a:t>
            </a:r>
            <a:r>
              <a:rPr lang="en-US" sz="1800" dirty="0">
                <a:effectLst/>
                <a:latin typeface="Verdana" panose="020B0604030504040204" pitchFamily="34" charset="0"/>
                <a:ea typeface="Times New Roman" panose="02020603050405020304" pitchFamily="18" charset="0"/>
                <a:cs typeface="Arial" panose="020B0604020202020204" pitchFamily="34" charset="0"/>
              </a:rPr>
              <a:t>A complaint comes to the attention</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of MindFreedom International (MFI) or one of our Affiliates -- generally with a phone call or email to our MFI office in Eugene, Oregon.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421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F96D7-407D-8654-15B9-7774E600D38E}"/>
              </a:ext>
            </a:extLst>
          </p:cNvPr>
          <p:cNvSpPr>
            <a:spLocks noGrp="1"/>
          </p:cNvSpPr>
          <p:nvPr>
            <p:ph type="title"/>
          </p:nvPr>
        </p:nvSpPr>
        <p:spPr/>
        <p:txBody>
          <a:bodyPr/>
          <a:lstStyle/>
          <a:p>
            <a:pPr algn="ctr"/>
            <a:r>
              <a:rPr lang="en-US" dirty="0"/>
              <a:t>MindFreedom International Flowchart for Shield: Step 2</a:t>
            </a:r>
          </a:p>
        </p:txBody>
      </p:sp>
      <p:sp>
        <p:nvSpPr>
          <p:cNvPr id="3" name="Content Placeholder 2">
            <a:extLst>
              <a:ext uri="{FF2B5EF4-FFF2-40B4-BE49-F238E27FC236}">
                <a16:creationId xmlns:a16="http://schemas.microsoft.com/office/drawing/2014/main" id="{690E02AF-8EF7-C837-BCC5-211EC5DA4A0B}"/>
              </a:ext>
            </a:extLst>
          </p:cNvPr>
          <p:cNvSpPr>
            <a:spLocks noGrp="1"/>
          </p:cNvSpPr>
          <p:nvPr>
            <p:ph idx="1"/>
          </p:nvPr>
        </p:nvSpPr>
        <p:spPr>
          <a:xfrm>
            <a:off x="662473" y="1825625"/>
            <a:ext cx="10691327" cy="4351338"/>
          </a:xfrm>
        </p:spPr>
        <p:txBody>
          <a:bodyPr>
            <a:normAutofit lnSpcReduction="10000"/>
          </a:bodyPr>
          <a:lstStyle/>
          <a:p>
            <a:pPr marL="342900" marR="0" lvl="0" indent="-342900">
              <a:spcBef>
                <a:spcPts val="0"/>
              </a:spcBef>
              <a:spcAft>
                <a:spcPts val="0"/>
              </a:spcAft>
              <a:buSzPts val="1600"/>
              <a:buFont typeface="+mj-lt"/>
              <a:buAutoNum type="arabicPeriod" startAt="2"/>
            </a:pPr>
            <a:r>
              <a:rPr lang="en-US" sz="1800" dirty="0">
                <a:effectLst/>
                <a:latin typeface="Verdana" panose="020B0604030504040204" pitchFamily="34" charset="0"/>
                <a:ea typeface="Times New Roman" panose="02020603050405020304" pitchFamily="18" charset="0"/>
                <a:cs typeface="Arial" panose="020B0604020202020204" pitchFamily="34" charset="0"/>
              </a:rPr>
              <a:t>a. As quickly as possible, the complainant is contacted and given the opportunity to                               explain their situation and what the person wants to accomplish and what help they are seeking. We’ll always strive to follow all core disability rights principles.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endParaRPr lang="en-US" sz="1800" dirty="0">
              <a:latin typeface="Verdana" panose="020B0604030504040204" pitchFamily="34" charset="0"/>
              <a:ea typeface="Times New Roman" panose="02020603050405020304" pitchFamily="18" charset="0"/>
              <a:cs typeface="Arial" panose="020B0604020202020204" pitchFamily="34" charset="0"/>
            </a:endParaRPr>
          </a:p>
          <a:p>
            <a:pPr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b. The complainant is informed about Shield by MFI staff and told what might be the     best course to pursue. Typically, several rounds of interviews with the complainant are needed to get the necessary details. MFI strives to be as prompt as possible in this process.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endParaRPr lang="en-US" sz="1800" dirty="0">
              <a:latin typeface="Verdana" panose="020B0604030504040204" pitchFamily="34" charset="0"/>
              <a:ea typeface="Times New Roman" panose="02020603050405020304" pitchFamily="18" charset="0"/>
              <a:cs typeface="Arial" panose="020B0604020202020204" pitchFamily="34" charset="0"/>
            </a:endParaRPr>
          </a:p>
          <a:p>
            <a:pPr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c. Always the complainant is in charge of what information is permitted to be disclosed and what help is desired. Any questions about privacy are discussed.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endParaRPr lang="en-US" sz="1800" dirty="0">
              <a:latin typeface="Verdana" panose="020B0604030504040204" pitchFamily="34" charset="0"/>
              <a:ea typeface="Times New Roman" panose="02020603050405020304" pitchFamily="18" charset="0"/>
              <a:cs typeface="Arial" panose="020B0604020202020204" pitchFamily="34" charset="0"/>
            </a:endParaRPr>
          </a:p>
          <a:p>
            <a:pPr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 d. When a complaint comes through an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MFI Affiliate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MFI staff are available to coordinate, consult and provide support. Shield requests and complaints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are reported to the MFI Shield Committee where actions to be taken are discussed. Depending on the needs of the complainant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consideration is given to referring them for local support, i.e. an advocate, legal counsel, or an organization that works to support an individual's rights. At this point, the complainant may choose to simply issue their own personal alert.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39023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2D66-02DA-06B6-4F42-04343959A926}"/>
              </a:ext>
            </a:extLst>
          </p:cNvPr>
          <p:cNvSpPr>
            <a:spLocks noGrp="1"/>
          </p:cNvSpPr>
          <p:nvPr>
            <p:ph type="title"/>
          </p:nvPr>
        </p:nvSpPr>
        <p:spPr/>
        <p:txBody>
          <a:bodyPr/>
          <a:lstStyle/>
          <a:p>
            <a:pPr algn="ctr"/>
            <a:r>
              <a:rPr lang="en-US" dirty="0"/>
              <a:t>Mind Freedom International Flowchart for Shield: Step 3</a:t>
            </a:r>
          </a:p>
        </p:txBody>
      </p:sp>
      <p:sp>
        <p:nvSpPr>
          <p:cNvPr id="3" name="Content Placeholder 2">
            <a:extLst>
              <a:ext uri="{FF2B5EF4-FFF2-40B4-BE49-F238E27FC236}">
                <a16:creationId xmlns:a16="http://schemas.microsoft.com/office/drawing/2014/main" id="{916F2FEB-28A7-0ACE-D250-E46185EEE57A}"/>
              </a:ext>
            </a:extLst>
          </p:cNvPr>
          <p:cNvSpPr>
            <a:spLocks noGrp="1"/>
          </p:cNvSpPr>
          <p:nvPr>
            <p:ph idx="1"/>
          </p:nvPr>
        </p:nvSpPr>
        <p:spPr>
          <a:xfrm>
            <a:off x="429207" y="1825625"/>
            <a:ext cx="11346025" cy="4808440"/>
          </a:xfrm>
        </p:spPr>
        <p:txBody>
          <a:bodyPr>
            <a:normAutofit fontScale="92500" lnSpcReduction="20000"/>
          </a:bodyPr>
          <a:lstStyle/>
          <a:p>
            <a:pPr marL="342900" indent="-342900">
              <a:buFont typeface="+mj-lt"/>
              <a:buAutoNum type="arabicPeriod" startAt="3"/>
            </a:pPr>
            <a:r>
              <a:rPr lang="en-US" sz="1800" dirty="0">
                <a:effectLst/>
                <a:latin typeface="Verdana" panose="020B0604030504040204" pitchFamily="34" charset="0"/>
                <a:ea typeface="Times New Roman" panose="02020603050405020304" pitchFamily="18" charset="0"/>
                <a:cs typeface="Arial" panose="020B0604020202020204" pitchFamily="34" charset="0"/>
              </a:rPr>
              <a:t>A full MFI Shield Alert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is initiated when it is necessary to exert maximum public pressure for the mental health authority (e.g. psychiatrist or administrator) to reconsider the unwanted treatment (e.g. forced electroshock).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A narrative of the situation</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directed by the complainant and with the assistance of MFI staff, for the full Shield Alert.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Special efforts will be made to include direct quote(s) from the complainant.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Ideally, one decision-maker is chosen per alert. The narrative along with a list of names, addresses, emails and phone numbers are sent out to Shield members with a sample skeleton letter of what might be written or points to discuss in a phone call.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Local media (such as, if appropriate, newspapers) are contacted to advise them of the circumstances. Op-ed pieces and letters to the editor are encouraged.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When needed, government elected officials and employees may be contacted.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MFI's relationships with advocates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a:effectLst/>
                <a:latin typeface="Verdana" panose="020B0604030504040204" pitchFamily="34" charset="0"/>
                <a:ea typeface="Times New Roman" panose="02020603050405020304" pitchFamily="18" charset="0"/>
                <a:cs typeface="Arial" panose="020B0604020202020204" pitchFamily="34" charset="0"/>
              </a:rPr>
              <a:t> throughout the states and other countries are extremely useful in learning where it is most helpful to provide pressure during any response to a Shield request.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Taking violations out of the dark and exposing these acts to the light, and most importantly letting the powers that be know that this person is not alone but has support is effective. </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MFI will keep adding supporters to Shield Alert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List.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2677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8C5D-EDA2-0639-A268-E48AB58B6B29}"/>
              </a:ext>
            </a:extLst>
          </p:cNvPr>
          <p:cNvSpPr>
            <a:spLocks noGrp="1"/>
          </p:cNvSpPr>
          <p:nvPr>
            <p:ph type="title"/>
          </p:nvPr>
        </p:nvSpPr>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CIL Staff Role to Assist a Consumer with a Guardian (In Pennsylvania)</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4FC7F5B-B438-B1F6-DFD7-4748A88A8F69}"/>
              </a:ext>
            </a:extLst>
          </p:cNvPr>
          <p:cNvSpPr>
            <a:spLocks noGrp="1"/>
          </p:cNvSpPr>
          <p:nvPr>
            <p:ph idx="1"/>
          </p:nvPr>
        </p:nvSpPr>
        <p:spPr/>
        <p:txBody>
          <a:bodyPr>
            <a:normAutofit fontScale="85000" lnSpcReduction="20000"/>
          </a:bodyPr>
          <a:lstStyle/>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Intake Contact-Listen carefully for barriers created due to having a guardian.</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If the consumer is seeking assistance to reverse or combat guardianship, there is initial information that you will need to gather.</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Assure the person understands their rights!  Educate, Educate, Educate!</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county did the guardianship originate in?</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Which Judge ruled on the competency status?</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person/entity initially petitioned the court for guardianship? </a:t>
            </a:r>
          </a:p>
          <a:p>
            <a:pPr marL="342900" marR="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is the guardian?  Is the guardian an individual or an agency that provides this service?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Does the person have access to the guardianship document?  Why was guardianship pursued?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Offer referrals to agencies that may be able to assist with this.  (See the list of resources shared at the end of this presentation.)</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person enrolled in Community Health Choices or other Home and Community Based (HCBS) services?  Is the guardian impacting the individual’s ability to live in the community? Have the choices made by the guardian created a negative impact on the person’s health?</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 a barrier removal plan with the consumer. </a:t>
            </a:r>
          </a:p>
          <a:p>
            <a:endParaRPr lang="en-US" dirty="0"/>
          </a:p>
        </p:txBody>
      </p:sp>
    </p:spTree>
    <p:extLst>
      <p:ext uri="{BB962C8B-B14F-4D97-AF65-F5344CB8AC3E}">
        <p14:creationId xmlns:p14="http://schemas.microsoft.com/office/powerpoint/2010/main" val="2566727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24AC91-792C-76C5-76AE-7B33E8E4EF7D}"/>
              </a:ext>
            </a:extLst>
          </p:cNvPr>
          <p:cNvSpPr>
            <a:spLocks noGrp="1"/>
          </p:cNvSpPr>
          <p:nvPr>
            <p:ph type="title"/>
          </p:nvPr>
        </p:nvSpPr>
        <p:spPr/>
        <p:txBody>
          <a:bodyPr/>
          <a:lstStyle/>
          <a:p>
            <a:r>
              <a:rPr lang="en-US"/>
              <a:t>Click On the Links to Visit Resources</a:t>
            </a:r>
            <a:endParaRPr lang="en-US" dirty="0"/>
          </a:p>
        </p:txBody>
      </p:sp>
      <p:sp>
        <p:nvSpPr>
          <p:cNvPr id="3" name="Content Placeholder 2">
            <a:extLst>
              <a:ext uri="{FF2B5EF4-FFF2-40B4-BE49-F238E27FC236}">
                <a16:creationId xmlns:a16="http://schemas.microsoft.com/office/drawing/2014/main" id="{501D48D3-A37D-2180-6BF7-274DF38B75A0}"/>
              </a:ext>
            </a:extLst>
          </p:cNvPr>
          <p:cNvSpPr>
            <a:spLocks noGrp="1"/>
          </p:cNvSpPr>
          <p:nvPr>
            <p:ph sz="half" idx="1"/>
          </p:nvPr>
        </p:nvSpPr>
        <p:spPr/>
        <p:txBody>
          <a:bodyPr>
            <a:normAutofit/>
          </a:bodyPr>
          <a:lstStyle/>
          <a:p>
            <a:r>
              <a:rPr lang="en-US" dirty="0"/>
              <a:t>State Level Resources</a:t>
            </a:r>
          </a:p>
          <a:p>
            <a:endParaRPr lang="en-US" sz="1800" dirty="0">
              <a:latin typeface="Verdana" panose="020B0604030504040204" pitchFamily="34" charset="0"/>
              <a:cs typeface="Calibri" panose="020F0502020204030204" pitchFamily="34" charset="0"/>
            </a:endParaRPr>
          </a:p>
          <a:p>
            <a:r>
              <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2"/>
              </a:rPr>
              <a:t>Disability Rights of PA</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endParaRPr lang="en-US" sz="1800" dirty="0">
              <a:latin typeface="Verdana" panose="020B0604030504040204" pitchFamily="34" charset="0"/>
              <a:cs typeface="Calibri" panose="020F0502020204030204" pitchFamily="34" charset="0"/>
            </a:endParaRPr>
          </a:p>
          <a:p>
            <a:r>
              <a:rPr lang="en-US" sz="1800" dirty="0">
                <a:hlinkClick r:id="rId3"/>
              </a:rPr>
              <a:t> Pennsylvania Statewide Independent Living Council</a:t>
            </a:r>
            <a:r>
              <a:rPr lang="en-US" sz="1800" dirty="0"/>
              <a:t>  </a:t>
            </a:r>
          </a:p>
          <a:p>
            <a:endParaRPr lang="en-US" sz="1800" u="sng" dirty="0">
              <a:solidFill>
                <a:srgbClr val="0563C1"/>
              </a:solidFill>
              <a:latin typeface="Verdana" panose="020B060403050404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BD62D822-352A-7092-E695-B43AAFF6E8C4}"/>
              </a:ext>
            </a:extLst>
          </p:cNvPr>
          <p:cNvSpPr>
            <a:spLocks noGrp="1"/>
          </p:cNvSpPr>
          <p:nvPr>
            <p:ph sz="half" idx="2"/>
          </p:nvPr>
        </p:nvSpPr>
        <p:spPr>
          <a:xfrm>
            <a:off x="6172200" y="1825625"/>
            <a:ext cx="5181600" cy="4927722"/>
          </a:xfrm>
        </p:spPr>
        <p:txBody>
          <a:bodyPr vert="horz" lIns="91440" tIns="45720" rIns="91440" bIns="45720" rtlCol="0" anchor="t">
            <a:normAutofit/>
          </a:bodyPr>
          <a:lstStyle/>
          <a:p>
            <a:r>
              <a:rPr lang="en-US" dirty="0">
                <a:effectLst/>
                <a:ea typeface="Calibri" panose="020F0502020204030204" pitchFamily="34" charset="0"/>
                <a:cs typeface="Calibri" panose="020F0502020204030204" pitchFamily="34" charset="0"/>
              </a:rPr>
              <a:t>National Organizations </a:t>
            </a:r>
            <a:endParaRPr lang="en-US" dirty="0">
              <a:effectLs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endParaRPr>
          </a:p>
          <a:p>
            <a:endPar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endParaRPr>
          </a:p>
          <a:p>
            <a:r>
              <a:rPr lang="en-US" sz="1800" u="sng" dirty="0">
                <a:solidFill>
                  <a:srgbClr val="0070C0"/>
                </a:solidFill>
                <a:effectLst/>
                <a:latin typeface="Verdana" panose="020B060403050404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National Disability Rights Network  </a:t>
            </a:r>
            <a:endParaRPr lang="en-US" sz="1800" u="sng" dirty="0">
              <a:solidFill>
                <a:srgbClr val="0070C0"/>
              </a:solidFill>
              <a:effectLst/>
              <a:latin typeface="Verdana" panose="020B060403050404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endParaRPr>
          </a:p>
          <a:p>
            <a:r>
              <a:rPr lang="en-US" sz="1800" u="sng" dirty="0">
                <a:solidFill>
                  <a:srgbClr val="2998E3"/>
                </a:solidFill>
                <a:effectLst/>
                <a:latin typeface="Verdana" panose="020B060403050404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ADA Networks</a:t>
            </a:r>
            <a:endParaRPr lang="en-US" sz="1800" u="sng" dirty="0">
              <a:solidFill>
                <a:srgbClr val="0563C1"/>
              </a:solidFill>
              <a:latin typeface="Verdana" panose="020B0604030504040204" pitchFamily="34" charset="0"/>
              <a:ea typeface="Calibri" panose="020F0502020204030204" pitchFamily="34" charset="0"/>
              <a:cs typeface="Calibri" panose="020F0502020204030204" pitchFamily="34" charset="0"/>
            </a:endParaRPr>
          </a:p>
          <a:p>
            <a:r>
              <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6"/>
              </a:rPr>
              <a:t>ADAPT</a:t>
            </a:r>
            <a:endParaRPr lang="en-US" sz="1800" u="sng" dirty="0">
              <a:solidFill>
                <a:srgbClr val="0563C1"/>
              </a:solidFill>
              <a:latin typeface="Verdana" panose="020B0604030504040204" pitchFamily="34" charset="0"/>
              <a:cs typeface="Calibri" panose="020F0502020204030204" pitchFamily="34" charset="0"/>
            </a:endParaRPr>
          </a:p>
          <a:p>
            <a:r>
              <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7"/>
              </a:rPr>
              <a:t>CEAR </a:t>
            </a:r>
            <a:endPar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endParaRPr>
          </a:p>
          <a:p>
            <a:r>
              <a:rPr lang="en-US" sz="1600" dirty="0">
                <a:hlinkClick r:id="rId8"/>
              </a:rPr>
              <a:t>MindFreedom International (MFI) - Win human rights in mental health!</a:t>
            </a:r>
            <a:endParaRPr lang="en-US" sz="1800" dirty="0">
              <a:latin typeface="Verdana"/>
              <a:ea typeface="Verdana"/>
              <a:cs typeface="Calibri"/>
            </a:endParaRPr>
          </a:p>
          <a:p>
            <a:r>
              <a:rPr lang="en-US" sz="1600" dirty="0">
                <a:hlinkClick r:id="rId9"/>
              </a:rPr>
              <a:t>Association of Programs for Rural Independent Living (APRIL)</a:t>
            </a:r>
            <a:endParaRPr lang="en-US" sz="1600" dirty="0"/>
          </a:p>
          <a:p>
            <a:r>
              <a:rPr lang="en-US" sz="1600" dirty="0">
                <a:hlinkClick r:id="rId10"/>
              </a:rPr>
              <a:t>National Council on Independent Living</a:t>
            </a:r>
            <a:endParaRPr lang="en-US" sz="1800" dirty="0">
              <a:latin typeface="Verdana"/>
              <a:ea typeface="Verdana"/>
              <a:cs typeface="Calibri"/>
            </a:endParaRPr>
          </a:p>
          <a:p>
            <a:endParaRPr lang="en-US" dirty="0">
              <a:cs typeface="Calibri" panose="020F0502020204030204"/>
            </a:endParaRPr>
          </a:p>
        </p:txBody>
      </p:sp>
    </p:spTree>
    <p:extLst>
      <p:ext uri="{BB962C8B-B14F-4D97-AF65-F5344CB8AC3E}">
        <p14:creationId xmlns:p14="http://schemas.microsoft.com/office/powerpoint/2010/main" val="271290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0F841-D89F-C343-C746-D41A5EE79112}"/>
              </a:ext>
            </a:extLst>
          </p:cNvPr>
          <p:cNvSpPr>
            <a:spLocks noGrp="1"/>
          </p:cNvSpPr>
          <p:nvPr>
            <p:ph type="title"/>
          </p:nvPr>
        </p:nvSpPr>
        <p:spPr>
          <a:xfrm>
            <a:off x="1353954" y="-1686931"/>
            <a:ext cx="10058400" cy="1450757"/>
          </a:xfrm>
        </p:spPr>
        <p:txBody>
          <a:bodyPr/>
          <a:lstStyle/>
          <a:p>
            <a:r>
              <a:rPr lang="en-US" dirty="0"/>
              <a:t>“Please Don’t Murder Me”</a:t>
            </a:r>
          </a:p>
        </p:txBody>
      </p:sp>
      <p:sp>
        <p:nvSpPr>
          <p:cNvPr id="9" name="Rectangle 8">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and written text in cursive and red that is outlined and says &quot;please don't murder me&quot;.">
            <a:extLst>
              <a:ext uri="{FF2B5EF4-FFF2-40B4-BE49-F238E27FC236}">
                <a16:creationId xmlns:a16="http://schemas.microsoft.com/office/drawing/2014/main" id="{5A5E8F4E-582E-2B8A-0A31-F40BD208A34F}"/>
              </a:ext>
            </a:extLst>
          </p:cNvPr>
          <p:cNvPicPr>
            <a:picLocks noGrp="1" noChangeAspect="1"/>
          </p:cNvPicPr>
          <p:nvPr>
            <p:ph idx="1"/>
          </p:nvPr>
        </p:nvPicPr>
        <p:blipFill>
          <a:blip r:embed="rId3"/>
          <a:stretch>
            <a:fillRect/>
          </a:stretch>
        </p:blipFill>
        <p:spPr>
          <a:xfrm>
            <a:off x="1632243" y="905933"/>
            <a:ext cx="8959517" cy="5039728"/>
          </a:xfrm>
          <a:prstGeom prst="rect">
            <a:avLst/>
          </a:prstGeom>
        </p:spPr>
      </p:pic>
    </p:spTree>
    <p:extLst>
      <p:ext uri="{BB962C8B-B14F-4D97-AF65-F5344CB8AC3E}">
        <p14:creationId xmlns:p14="http://schemas.microsoft.com/office/powerpoint/2010/main" val="2480221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C3C2F-EE73-6D7D-1319-B7D3684D0ED9}"/>
              </a:ext>
            </a:extLst>
          </p:cNvPr>
          <p:cNvSpPr>
            <a:spLocks noGrp="1"/>
          </p:cNvSpPr>
          <p:nvPr>
            <p:ph type="title"/>
          </p:nvPr>
        </p:nvSpPr>
        <p:spPr>
          <a:xfrm>
            <a:off x="657470" y="374894"/>
            <a:ext cx="10877061" cy="1340216"/>
          </a:xfrm>
        </p:spPr>
        <p:txBody>
          <a:bodyPr>
            <a:normAutofit fontScale="90000"/>
          </a:bodyPr>
          <a:lstStyle/>
          <a:p>
            <a:r>
              <a:rPr lang="en-US" dirty="0"/>
              <a:t>Click on the Links to Visit Resources Continued</a:t>
            </a:r>
          </a:p>
        </p:txBody>
      </p:sp>
      <p:sp>
        <p:nvSpPr>
          <p:cNvPr id="3" name="Content Placeholder 2">
            <a:extLst>
              <a:ext uri="{FF2B5EF4-FFF2-40B4-BE49-F238E27FC236}">
                <a16:creationId xmlns:a16="http://schemas.microsoft.com/office/drawing/2014/main" id="{436102B6-7CC0-BE93-DD3F-03CFCB76E50C}"/>
              </a:ext>
            </a:extLst>
          </p:cNvPr>
          <p:cNvSpPr>
            <a:spLocks noGrp="1"/>
          </p:cNvSpPr>
          <p:nvPr>
            <p:ph sz="half" idx="1"/>
          </p:nvPr>
        </p:nvSpPr>
        <p:spPr/>
        <p:txBody>
          <a:bodyPr/>
          <a:lstStyle/>
          <a:p>
            <a:r>
              <a:rPr lang="en-US" sz="1800" dirty="0">
                <a:effectLst/>
                <a:latin typeface="Verdana" panose="020B0604030504040204" pitchFamily="34" charset="0"/>
                <a:ea typeface="Calibri" panose="020F0502020204030204" pitchFamily="34" charset="0"/>
                <a:cs typeface="Calibri" panose="020F0502020204030204" pitchFamily="34" charset="0"/>
              </a:rPr>
              <a:t>Governmental Representatives </a:t>
            </a:r>
            <a:endParaRPr lang="en-US" sz="1800" dirty="0">
              <a:effectLst/>
              <a:latin typeface="Verdana" panose="020B060403050404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endParaRPr lang="en-US" sz="1800" u="sng" dirty="0">
              <a:solidFill>
                <a:srgbClr val="0563C1"/>
              </a:solidFill>
              <a:latin typeface="Verdana" panose="020B060403050404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2"/>
              </a:rPr>
              <a:t>National Site to ID Your State Representatives</a:t>
            </a:r>
            <a:endParaRPr lang="en-US" sz="1800" dirty="0">
              <a:effectLst/>
              <a:latin typeface="Verdana" panose="020B0604030504040204" pitchFamily="34" charset="0"/>
              <a:ea typeface="Calibri" panose="020F0502020204030204" pitchFamily="34" charset="0"/>
              <a:cs typeface="Calibri" panose="020F0502020204030204" pitchFamily="34" charset="0"/>
            </a:endParaRPr>
          </a:p>
          <a:p>
            <a:endParaRPr lang="en-US" sz="1800" dirty="0">
              <a:latin typeface="Verdana" panose="020B0604030504040204" pitchFamily="34" charset="0"/>
              <a:cs typeface="Calibri" panose="020F0502020204030204" pitchFamily="34" charset="0"/>
            </a:endParaRPr>
          </a:p>
          <a:p>
            <a:r>
              <a:rPr lang="en-US" sz="1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3"/>
              </a:rPr>
              <a:t>Reach a Senator in DC</a:t>
            </a:r>
            <a:endParaRPr lang="en-US" dirty="0"/>
          </a:p>
        </p:txBody>
      </p:sp>
      <p:sp>
        <p:nvSpPr>
          <p:cNvPr id="5" name="Content Placeholder 4">
            <a:extLst>
              <a:ext uri="{FF2B5EF4-FFF2-40B4-BE49-F238E27FC236}">
                <a16:creationId xmlns:a16="http://schemas.microsoft.com/office/drawing/2014/main" id="{008E323F-5426-5B1B-9041-2C5C7189D763}"/>
              </a:ext>
            </a:extLst>
          </p:cNvPr>
          <p:cNvSpPr>
            <a:spLocks noGrp="1"/>
          </p:cNvSpPr>
          <p:nvPr>
            <p:ph sz="half" idx="2"/>
          </p:nvPr>
        </p:nvSpPr>
        <p:spPr/>
        <p:txBody>
          <a:bodyPr/>
          <a:lstStyle/>
          <a:p>
            <a:r>
              <a:rPr lang="en-US" sz="1800" dirty="0">
                <a:latin typeface="Verdana" panose="020B0604030504040204" pitchFamily="34" charset="0"/>
                <a:cs typeface="Calibri" panose="020F0502020204030204" pitchFamily="34" charset="0"/>
              </a:rPr>
              <a:t>Government and Justice Contacts </a:t>
            </a:r>
          </a:p>
          <a:p>
            <a:endParaRPr lang="en-US" sz="28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4"/>
            </a:endParaRPr>
          </a:p>
          <a:p>
            <a:r>
              <a:rPr lang="en-US" sz="20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4"/>
              </a:rPr>
              <a:t>ACL</a:t>
            </a:r>
            <a:endParaRPr lang="en-US" sz="2000" dirty="0">
              <a:effectLst/>
              <a:latin typeface="Verdana" panose="020B0604030504040204" pitchFamily="34" charset="0"/>
              <a:ea typeface="Calibri" panose="020F0502020204030204" pitchFamily="34" charset="0"/>
              <a:cs typeface="Calibri" panose="020F0502020204030204" pitchFamily="34" charset="0"/>
            </a:endParaRPr>
          </a:p>
          <a:p>
            <a:endParaRPr lang="en-US" sz="2000" dirty="0">
              <a:latin typeface="Verdana" panose="020B0604030504040204" pitchFamily="34" charset="0"/>
              <a:cs typeface="Calibri" panose="020F0502020204030204" pitchFamily="34" charset="0"/>
            </a:endParaRPr>
          </a:p>
          <a:p>
            <a:r>
              <a:rPr lang="en-US" sz="2000" u="sng" dirty="0">
                <a:solidFill>
                  <a:srgbClr val="0563C1"/>
                </a:solidFill>
                <a:effectLst/>
                <a:latin typeface="Verdana" panose="020B0604030504040204" pitchFamily="34" charset="0"/>
                <a:ea typeface="Calibri" panose="020F0502020204030204" pitchFamily="34" charset="0"/>
                <a:cs typeface="Calibri" panose="020F0502020204030204" pitchFamily="34" charset="0"/>
                <a:hlinkClick r:id="rId5"/>
              </a:rPr>
              <a:t>Dept. of Justice</a:t>
            </a:r>
            <a:endParaRPr lang="en-US" sz="2000" dirty="0"/>
          </a:p>
          <a:p>
            <a:endParaRPr lang="en-US" dirty="0"/>
          </a:p>
        </p:txBody>
      </p:sp>
      <p:sp>
        <p:nvSpPr>
          <p:cNvPr id="4" name="TextBox 3">
            <a:extLst>
              <a:ext uri="{FF2B5EF4-FFF2-40B4-BE49-F238E27FC236}">
                <a16:creationId xmlns:a16="http://schemas.microsoft.com/office/drawing/2014/main" id="{0363ECD9-4EC5-4822-DBDA-6EA36A338374}"/>
              </a:ext>
            </a:extLst>
          </p:cNvPr>
          <p:cNvSpPr txBox="1"/>
          <p:nvPr/>
        </p:nvSpPr>
        <p:spPr>
          <a:xfrm>
            <a:off x="2668556" y="4655976"/>
            <a:ext cx="5943600" cy="923330"/>
          </a:xfrm>
          <a:prstGeom prst="rect">
            <a:avLst/>
          </a:prstGeom>
          <a:noFill/>
        </p:spPr>
        <p:txBody>
          <a:bodyPr wrap="square" rtlCol="0">
            <a:spAutoFit/>
          </a:bodyPr>
          <a:lstStyle/>
          <a:p>
            <a:r>
              <a:rPr lang="en-US" dirty="0"/>
              <a:t>Overall Resources</a:t>
            </a:r>
          </a:p>
          <a:p>
            <a:pPr marL="285750" indent="-285750">
              <a:buFont typeface="Arial" panose="020B0604020202020204" pitchFamily="34" charset="0"/>
              <a:buChar char="•"/>
            </a:pPr>
            <a:r>
              <a:rPr lang="en-US" dirty="0">
                <a:hlinkClick r:id="rId6"/>
              </a:rPr>
              <a:t>Rethinking Guardianship To Protect Disabled People’s Reproductive Rights - Center for American Progress</a:t>
            </a:r>
            <a:endParaRPr lang="en-US" dirty="0"/>
          </a:p>
        </p:txBody>
      </p:sp>
    </p:spTree>
    <p:extLst>
      <p:ext uri="{BB962C8B-B14F-4D97-AF65-F5344CB8AC3E}">
        <p14:creationId xmlns:p14="http://schemas.microsoft.com/office/powerpoint/2010/main" val="686491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53DC8-2A43-61B6-2833-447073D9F600}"/>
              </a:ext>
            </a:extLst>
          </p:cNvPr>
          <p:cNvSpPr>
            <a:spLocks noGrp="1"/>
          </p:cNvSpPr>
          <p:nvPr>
            <p:ph type="title"/>
          </p:nvPr>
        </p:nvSpPr>
        <p:spPr/>
        <p:txBody>
          <a:bodyPr/>
          <a:lstStyle/>
          <a:p>
            <a:r>
              <a:rPr lang="en-US" dirty="0"/>
              <a:t>Contact	</a:t>
            </a:r>
          </a:p>
        </p:txBody>
      </p:sp>
      <p:sp>
        <p:nvSpPr>
          <p:cNvPr id="3" name="Content Placeholder 2">
            <a:extLst>
              <a:ext uri="{FF2B5EF4-FFF2-40B4-BE49-F238E27FC236}">
                <a16:creationId xmlns:a16="http://schemas.microsoft.com/office/drawing/2014/main" id="{FD39BA86-5C6E-98C8-C50E-0A328D7F8D56}"/>
              </a:ext>
            </a:extLst>
          </p:cNvPr>
          <p:cNvSpPr>
            <a:spLocks noGrp="1"/>
          </p:cNvSpPr>
          <p:nvPr>
            <p:ph sz="half" idx="1"/>
          </p:nvPr>
        </p:nvSpPr>
        <p:spPr/>
        <p:txBody>
          <a:bodyPr/>
          <a:lstStyle/>
          <a:p>
            <a:r>
              <a:rPr lang="en-US" dirty="0"/>
              <a:t>Karen Koch</a:t>
            </a:r>
          </a:p>
          <a:p>
            <a:r>
              <a:rPr lang="en-US" dirty="0">
                <a:hlinkClick r:id="rId2"/>
              </a:rPr>
              <a:t>kkoch@cilncp.org</a:t>
            </a:r>
            <a:endParaRPr lang="en-US" dirty="0"/>
          </a:p>
          <a:p>
            <a:r>
              <a:rPr lang="en-US" dirty="0"/>
              <a:t>570-327-9070</a:t>
            </a:r>
          </a:p>
          <a:p>
            <a:pPr marL="0" indent="0">
              <a:buNone/>
            </a:pPr>
            <a:r>
              <a:rPr lang="en-US" dirty="0"/>
              <a:t>Ext: 239	</a:t>
            </a:r>
          </a:p>
        </p:txBody>
      </p:sp>
      <p:sp>
        <p:nvSpPr>
          <p:cNvPr id="4" name="Content Placeholder 3">
            <a:extLst>
              <a:ext uri="{FF2B5EF4-FFF2-40B4-BE49-F238E27FC236}">
                <a16:creationId xmlns:a16="http://schemas.microsoft.com/office/drawing/2014/main" id="{E2D547B5-0528-74EA-EF5A-9978A71BC670}"/>
              </a:ext>
            </a:extLst>
          </p:cNvPr>
          <p:cNvSpPr>
            <a:spLocks noGrp="1"/>
          </p:cNvSpPr>
          <p:nvPr>
            <p:ph sz="half" idx="2"/>
          </p:nvPr>
        </p:nvSpPr>
        <p:spPr/>
        <p:txBody>
          <a:bodyPr/>
          <a:lstStyle/>
          <a:p>
            <a:r>
              <a:rPr lang="en-US" dirty="0"/>
              <a:t>Ron Bassman </a:t>
            </a:r>
          </a:p>
          <a:p>
            <a:r>
              <a:rPr lang="en-US" dirty="0">
                <a:hlinkClick r:id="rId3"/>
              </a:rPr>
              <a:t>ron@ronaldbassman.com</a:t>
            </a:r>
            <a:r>
              <a:rPr lang="en-US" dirty="0"/>
              <a:t> </a:t>
            </a:r>
          </a:p>
          <a:p>
            <a:endParaRPr lang="en-US" dirty="0"/>
          </a:p>
        </p:txBody>
      </p:sp>
    </p:spTree>
    <p:extLst>
      <p:ext uri="{BB962C8B-B14F-4D97-AF65-F5344CB8AC3E}">
        <p14:creationId xmlns:p14="http://schemas.microsoft.com/office/powerpoint/2010/main" val="169351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4A81827-8F91-0204-8D6B-9AAAC5CF21EC}"/>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Fax from the Area Agency on Aging</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7998ED0-A12F-A1C6-CC0B-588E89B6CB01}"/>
              </a:ext>
            </a:extLst>
          </p:cNvPr>
          <p:cNvSpPr>
            <a:spLocks noGrp="1"/>
          </p:cNvSpPr>
          <p:nvPr>
            <p:ph idx="1"/>
          </p:nvPr>
        </p:nvSpPr>
        <p:spPr>
          <a:xfrm>
            <a:off x="4742016" y="605896"/>
            <a:ext cx="6413663" cy="5646208"/>
          </a:xfrm>
        </p:spPr>
        <p:txBody>
          <a:bodyPr anchor="ctr">
            <a:normAutofit/>
          </a:bodyPr>
          <a:lstStyle/>
          <a:p>
            <a:pPr marL="0" indent="0">
              <a:buNone/>
            </a:pPr>
            <a:r>
              <a:rPr lang="en-US" dirty="0"/>
              <a:t>“Mr. </a:t>
            </a:r>
            <a:r>
              <a:rPr lang="en-US" dirty="0" err="1"/>
              <a:t>Italiano</a:t>
            </a:r>
            <a:r>
              <a:rPr lang="en-US" dirty="0"/>
              <a:t> remains an incapacitated person and legally unable to provide consent of any kind to any person or entity.  All consents and Releases including HIPAA, are to be signed by a representative of this Agency. We will gladly sign release for Embassy with the ownership change as well as all subcontractors and providers who serve Mr. </a:t>
            </a:r>
            <a:r>
              <a:rPr lang="en-US" dirty="0" err="1"/>
              <a:t>Italiano</a:t>
            </a:r>
            <a:r>
              <a:rPr lang="en-US" dirty="0"/>
              <a:t> with the exception of one entity. </a:t>
            </a:r>
          </a:p>
          <a:p>
            <a:pPr marL="0" indent="0">
              <a:buNone/>
            </a:pPr>
            <a:endParaRPr lang="en-US" dirty="0"/>
          </a:p>
          <a:p>
            <a:pPr marL="0" indent="0">
              <a:buNone/>
            </a:pPr>
            <a:r>
              <a:rPr lang="en-US" dirty="0"/>
              <a:t>We prohibit contact of any kind by Center for Independent Living/Roads to Freedom, including verbal, electronic, written, direct and indirect.  This includes attempts by this entity to reach Mr. </a:t>
            </a:r>
            <a:r>
              <a:rPr lang="en-US" dirty="0" err="1"/>
              <a:t>Italiano</a:t>
            </a:r>
            <a:r>
              <a:rPr lang="en-US" dirty="0"/>
              <a:t> through secondary sources.  Our Agency is transferring all services that were pending or provided by this entity.  Feel free to refer them to Mr. Ray </a:t>
            </a:r>
            <a:r>
              <a:rPr lang="en-US" dirty="0" err="1"/>
              <a:t>Ghaner</a:t>
            </a:r>
            <a:r>
              <a:rPr lang="en-US" dirty="0"/>
              <a:t>, Esq. if they have any questions about this decision.”</a:t>
            </a:r>
          </a:p>
        </p:txBody>
      </p:sp>
    </p:spTree>
    <p:extLst>
      <p:ext uri="{BB962C8B-B14F-4D97-AF65-F5344CB8AC3E}">
        <p14:creationId xmlns:p14="http://schemas.microsoft.com/office/powerpoint/2010/main" val="230574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6EBE-FCC8-547E-7B87-B367EECB48A4}"/>
              </a:ext>
            </a:extLst>
          </p:cNvPr>
          <p:cNvSpPr>
            <a:spLocks noGrp="1"/>
          </p:cNvSpPr>
          <p:nvPr>
            <p:ph type="title"/>
          </p:nvPr>
        </p:nvSpPr>
        <p:spPr/>
        <p:txBody>
          <a:bodyPr/>
          <a:lstStyle/>
          <a:p>
            <a:r>
              <a:rPr lang="en-US" dirty="0"/>
              <a:t>Guardianship Not Appropriate for Issues It Is Unlikely to “Fix” </a:t>
            </a:r>
          </a:p>
        </p:txBody>
      </p:sp>
      <p:sp>
        <p:nvSpPr>
          <p:cNvPr id="3" name="Content Placeholder 2">
            <a:extLst>
              <a:ext uri="{FF2B5EF4-FFF2-40B4-BE49-F238E27FC236}">
                <a16:creationId xmlns:a16="http://schemas.microsoft.com/office/drawing/2014/main" id="{5CDDE27E-E889-E759-10B0-FBA459E7C27C}"/>
              </a:ext>
            </a:extLst>
          </p:cNvPr>
          <p:cNvSpPr>
            <a:spLocks noGrp="1"/>
          </p:cNvSpPr>
          <p:nvPr>
            <p:ph idx="1"/>
          </p:nvPr>
        </p:nvSpPr>
        <p:spPr/>
        <p:txBody>
          <a:bodyPr/>
          <a:lstStyle/>
          <a:p>
            <a:r>
              <a:rPr lang="en-US" dirty="0"/>
              <a:t>“Elopement” </a:t>
            </a:r>
          </a:p>
          <a:p>
            <a:r>
              <a:rPr lang="en-US" dirty="0"/>
              <a:t>Challenging behaviors such as property destruction, aggression, criminal activity </a:t>
            </a:r>
          </a:p>
          <a:p>
            <a:r>
              <a:rPr lang="en-US" dirty="0"/>
              <a:t>Choice of social relationships</a:t>
            </a:r>
          </a:p>
          <a:p>
            <a:r>
              <a:rPr lang="en-US" dirty="0"/>
              <a:t>Failure of person to take medication or engage in services such as counseling. </a:t>
            </a:r>
          </a:p>
        </p:txBody>
      </p:sp>
    </p:spTree>
    <p:extLst>
      <p:ext uri="{BB962C8B-B14F-4D97-AF65-F5344CB8AC3E}">
        <p14:creationId xmlns:p14="http://schemas.microsoft.com/office/powerpoint/2010/main" val="398471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63BBA61-5787-0FCF-10FF-8A5D6B1A76C1}"/>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Misconceptions About Guardianship	</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00A79F-822F-1E43-E943-1530AF0E57DB}"/>
              </a:ext>
            </a:extLst>
          </p:cNvPr>
          <p:cNvSpPr>
            <a:spLocks noGrp="1"/>
          </p:cNvSpPr>
          <p:nvPr>
            <p:ph idx="1"/>
          </p:nvPr>
        </p:nvSpPr>
        <p:spPr>
          <a:xfrm>
            <a:off x="4742016" y="605896"/>
            <a:ext cx="6413663" cy="5646208"/>
          </a:xfrm>
        </p:spPr>
        <p:txBody>
          <a:bodyPr anchor="ctr">
            <a:normAutofit/>
          </a:bodyPr>
          <a:lstStyle/>
          <a:p>
            <a:r>
              <a:rPr lang="en-US" dirty="0"/>
              <a:t>Not intended simply for people who make “bad” or even “unsafe” decisions. </a:t>
            </a:r>
          </a:p>
          <a:p>
            <a:r>
              <a:rPr lang="en-US" dirty="0"/>
              <a:t>Not necessary for parents/supporters to “stay involved” in decisions and services if person wants them to remain involved. </a:t>
            </a:r>
          </a:p>
          <a:p>
            <a:r>
              <a:rPr lang="en-US" dirty="0"/>
              <a:t>Not the same power and control parents/guardians of minors have. </a:t>
            </a:r>
          </a:p>
          <a:p>
            <a:r>
              <a:rPr lang="en-US" dirty="0"/>
              <a:t>Adults that need supports, even those in need of full-time supports, is not itself a basis for guardianship </a:t>
            </a:r>
          </a:p>
          <a:p>
            <a:r>
              <a:rPr lang="en-US" dirty="0"/>
              <a:t>Guardianship is not “easy” to terminate, even when intended to be temporary at the outset. </a:t>
            </a:r>
          </a:p>
        </p:txBody>
      </p:sp>
    </p:spTree>
    <p:extLst>
      <p:ext uri="{BB962C8B-B14F-4D97-AF65-F5344CB8AC3E}">
        <p14:creationId xmlns:p14="http://schemas.microsoft.com/office/powerpoint/2010/main" val="20971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6F73-1060-2FFD-3F8F-737D4AAD177E}"/>
              </a:ext>
            </a:extLst>
          </p:cNvPr>
          <p:cNvSpPr>
            <a:spLocks noGrp="1"/>
          </p:cNvSpPr>
          <p:nvPr>
            <p:ph type="title"/>
          </p:nvPr>
        </p:nvSpPr>
        <p:spPr/>
        <p:txBody>
          <a:bodyPr/>
          <a:lstStyle/>
          <a:p>
            <a:r>
              <a:rPr lang="en-US" dirty="0"/>
              <a:t>Dignity of Risk	</a:t>
            </a:r>
          </a:p>
        </p:txBody>
      </p:sp>
      <p:sp>
        <p:nvSpPr>
          <p:cNvPr id="3" name="Content Placeholder 2">
            <a:extLst>
              <a:ext uri="{FF2B5EF4-FFF2-40B4-BE49-F238E27FC236}">
                <a16:creationId xmlns:a16="http://schemas.microsoft.com/office/drawing/2014/main" id="{FBBBB573-B1BB-3A5B-BCA1-393A5B7D348D}"/>
              </a:ext>
            </a:extLst>
          </p:cNvPr>
          <p:cNvSpPr>
            <a:spLocks noGrp="1"/>
          </p:cNvSpPr>
          <p:nvPr>
            <p:ph idx="1"/>
          </p:nvPr>
        </p:nvSpPr>
        <p:spPr/>
        <p:txBody>
          <a:bodyPr/>
          <a:lstStyle/>
          <a:p>
            <a:r>
              <a:rPr lang="en-US" dirty="0"/>
              <a:t>Dignity of risk refers to the legal right of every person, including those with a disability, to make choices and take risks in order to learn, grow and have better quality of life. </a:t>
            </a:r>
          </a:p>
          <a:p>
            <a:r>
              <a:rPr lang="en-US" dirty="0"/>
              <a:t>Bad Decision 	Dangerous Decision </a:t>
            </a:r>
          </a:p>
          <a:p>
            <a:pPr lvl="1"/>
            <a:r>
              <a:rPr lang="en-US" dirty="0"/>
              <a:t>If that choice doesn’t put them, or others, at risk of serious injury, they should be allowed to make that choice. </a:t>
            </a:r>
          </a:p>
          <a:p>
            <a:pPr marL="457200" lvl="1" indent="0">
              <a:buNone/>
            </a:pPr>
            <a:endParaRPr lang="en-US" dirty="0"/>
          </a:p>
        </p:txBody>
      </p:sp>
      <p:sp>
        <p:nvSpPr>
          <p:cNvPr id="4" name="Not Equal 3" descr="Equal sign with a slash through it">
            <a:extLst>
              <a:ext uri="{FF2B5EF4-FFF2-40B4-BE49-F238E27FC236}">
                <a16:creationId xmlns:a16="http://schemas.microsoft.com/office/drawing/2014/main" id="{0C1A5612-679D-A2EB-A478-92A71FC23C66}"/>
              </a:ext>
            </a:extLst>
          </p:cNvPr>
          <p:cNvSpPr/>
          <p:nvPr/>
        </p:nvSpPr>
        <p:spPr>
          <a:xfrm>
            <a:off x="2529990" y="2596571"/>
            <a:ext cx="383458" cy="314632"/>
          </a:xfrm>
          <a:prstGeom prst="mathNotEqual">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1562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7764E-507B-0CE3-CBA0-387D27B180A8}"/>
              </a:ext>
            </a:extLst>
          </p:cNvPr>
          <p:cNvSpPr>
            <a:spLocks noGrp="1"/>
          </p:cNvSpPr>
          <p:nvPr>
            <p:ph type="title"/>
          </p:nvPr>
        </p:nvSpPr>
        <p:spPr/>
        <p:txBody>
          <a:bodyPr/>
          <a:lstStyle/>
          <a:p>
            <a:r>
              <a:rPr lang="en-US" dirty="0"/>
              <a:t>Rights Retained by Individuals Subject to Guardianship	</a:t>
            </a:r>
          </a:p>
        </p:txBody>
      </p:sp>
      <p:sp>
        <p:nvSpPr>
          <p:cNvPr id="3" name="Content Placeholder 2">
            <a:extLst>
              <a:ext uri="{FF2B5EF4-FFF2-40B4-BE49-F238E27FC236}">
                <a16:creationId xmlns:a16="http://schemas.microsoft.com/office/drawing/2014/main" id="{BA6D7618-55D4-30B8-F3EF-AB1C745BA81A}"/>
              </a:ext>
            </a:extLst>
          </p:cNvPr>
          <p:cNvSpPr>
            <a:spLocks noGrp="1"/>
          </p:cNvSpPr>
          <p:nvPr>
            <p:ph idx="1"/>
          </p:nvPr>
        </p:nvSpPr>
        <p:spPr/>
        <p:txBody>
          <a:bodyPr/>
          <a:lstStyle/>
          <a:p>
            <a:r>
              <a:rPr lang="en-US" dirty="0"/>
              <a:t>Right to seek modification/termination in court and right to attorney</a:t>
            </a:r>
          </a:p>
          <a:p>
            <a:r>
              <a:rPr lang="en-US" dirty="0"/>
              <a:t>Right to Grievance in court</a:t>
            </a:r>
          </a:p>
          <a:p>
            <a:r>
              <a:rPr lang="en-US" dirty="0"/>
              <a:t>If order is for limited guardianship, any right not expressly given to guardian </a:t>
            </a:r>
          </a:p>
          <a:p>
            <a:r>
              <a:rPr lang="en-US" dirty="0"/>
              <a:t>Guardians must promote self-determination</a:t>
            </a:r>
          </a:p>
          <a:p>
            <a:r>
              <a:rPr lang="en-US" dirty="0"/>
              <a:t>Guardians must make decision they believe the adult would make absent a guardian if it would not unreasonably harm, and only if not, then best interests. </a:t>
            </a:r>
          </a:p>
        </p:txBody>
      </p:sp>
    </p:spTree>
    <p:extLst>
      <p:ext uri="{BB962C8B-B14F-4D97-AF65-F5344CB8AC3E}">
        <p14:creationId xmlns:p14="http://schemas.microsoft.com/office/powerpoint/2010/main" val="4777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1CFE-F280-D915-8001-B34A37D03506}"/>
              </a:ext>
            </a:extLst>
          </p:cNvPr>
          <p:cNvSpPr>
            <a:spLocks noGrp="1"/>
          </p:cNvSpPr>
          <p:nvPr>
            <p:ph type="title"/>
          </p:nvPr>
        </p:nvSpPr>
        <p:spPr/>
        <p:txBody>
          <a:bodyPr/>
          <a:lstStyle/>
          <a:p>
            <a:r>
              <a:rPr lang="en-US" dirty="0"/>
              <a:t>Rights Retained (cont.) 	</a:t>
            </a:r>
          </a:p>
        </p:txBody>
      </p:sp>
      <p:sp>
        <p:nvSpPr>
          <p:cNvPr id="3" name="Content Placeholder 2">
            <a:extLst>
              <a:ext uri="{FF2B5EF4-FFF2-40B4-BE49-F238E27FC236}">
                <a16:creationId xmlns:a16="http://schemas.microsoft.com/office/drawing/2014/main" id="{CF652A1E-9FF3-C77F-216C-973893F79553}"/>
              </a:ext>
            </a:extLst>
          </p:cNvPr>
          <p:cNvSpPr>
            <a:spLocks noGrp="1"/>
          </p:cNvSpPr>
          <p:nvPr>
            <p:ph idx="1"/>
          </p:nvPr>
        </p:nvSpPr>
        <p:spPr/>
        <p:txBody>
          <a:bodyPr/>
          <a:lstStyle/>
          <a:p>
            <a:r>
              <a:rPr lang="en-US" dirty="0"/>
              <a:t>Right to marry unless otherwise ordered </a:t>
            </a:r>
          </a:p>
          <a:p>
            <a:r>
              <a:rPr lang="en-US" dirty="0"/>
              <a:t>Right to vote unless otherwise ordered</a:t>
            </a:r>
          </a:p>
          <a:p>
            <a:r>
              <a:rPr lang="en-US" dirty="0"/>
              <a:t>Dwelling-Guardian must chose least restrictive dwelling; must notify court of moves and whether adult objected; Can’t move to place where restrictions on leaving or having visitors absent court order and notice of right to object. </a:t>
            </a:r>
          </a:p>
          <a:p>
            <a:r>
              <a:rPr lang="en-US" dirty="0"/>
              <a:t>Guardian can’t surrender person’s lease without court order and notice of right to object. </a:t>
            </a:r>
          </a:p>
        </p:txBody>
      </p:sp>
    </p:spTree>
    <p:extLst>
      <p:ext uri="{BB962C8B-B14F-4D97-AF65-F5344CB8AC3E}">
        <p14:creationId xmlns:p14="http://schemas.microsoft.com/office/powerpoint/2010/main" val="79855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5ABC-EB56-4E3F-70D5-C2E454FA4B79}"/>
              </a:ext>
            </a:extLst>
          </p:cNvPr>
          <p:cNvSpPr>
            <a:spLocks noGrp="1"/>
          </p:cNvSpPr>
          <p:nvPr>
            <p:ph type="title"/>
          </p:nvPr>
        </p:nvSpPr>
        <p:spPr/>
        <p:txBody>
          <a:bodyPr/>
          <a:lstStyle/>
          <a:p>
            <a:r>
              <a:rPr lang="en-US" dirty="0"/>
              <a:t>Which Types of Decisions Need Support?</a:t>
            </a:r>
          </a:p>
        </p:txBody>
      </p:sp>
      <p:sp>
        <p:nvSpPr>
          <p:cNvPr id="3" name="Content Placeholder 2">
            <a:extLst>
              <a:ext uri="{FF2B5EF4-FFF2-40B4-BE49-F238E27FC236}">
                <a16:creationId xmlns:a16="http://schemas.microsoft.com/office/drawing/2014/main" id="{95180282-B2AD-317E-6886-14D4B9358E27}"/>
              </a:ext>
            </a:extLst>
          </p:cNvPr>
          <p:cNvSpPr>
            <a:spLocks noGrp="1"/>
          </p:cNvSpPr>
          <p:nvPr>
            <p:ph idx="1"/>
          </p:nvPr>
        </p:nvSpPr>
        <p:spPr/>
        <p:txBody>
          <a:bodyPr/>
          <a:lstStyle/>
          <a:p>
            <a:r>
              <a:rPr lang="en-US" dirty="0"/>
              <a:t>There are many areas of life where a person may need help making decisions! </a:t>
            </a:r>
          </a:p>
          <a:p>
            <a:r>
              <a:rPr lang="en-US" dirty="0"/>
              <a:t>Some examples are: </a:t>
            </a:r>
          </a:p>
          <a:p>
            <a:pPr lvl="1"/>
            <a:r>
              <a:rPr lang="en-US" dirty="0"/>
              <a:t>Finances </a:t>
            </a:r>
          </a:p>
          <a:p>
            <a:pPr lvl="1"/>
            <a:r>
              <a:rPr lang="en-US" dirty="0"/>
              <a:t>Healthcare</a:t>
            </a:r>
          </a:p>
          <a:p>
            <a:pPr lvl="1"/>
            <a:r>
              <a:rPr lang="en-US" dirty="0"/>
              <a:t>Education </a:t>
            </a:r>
          </a:p>
          <a:p>
            <a:pPr lvl="1"/>
            <a:r>
              <a:rPr lang="en-US" dirty="0"/>
              <a:t>Work </a:t>
            </a:r>
          </a:p>
          <a:p>
            <a:pPr lvl="1"/>
            <a:r>
              <a:rPr lang="en-US" dirty="0"/>
              <a:t>Life Plans</a:t>
            </a:r>
          </a:p>
          <a:p>
            <a:pPr lvl="1"/>
            <a:endParaRPr lang="en-US" dirty="0"/>
          </a:p>
        </p:txBody>
      </p:sp>
    </p:spTree>
    <p:extLst>
      <p:ext uri="{BB962C8B-B14F-4D97-AF65-F5344CB8AC3E}">
        <p14:creationId xmlns:p14="http://schemas.microsoft.com/office/powerpoint/2010/main" val="6289283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5575</TotalTime>
  <Words>1775</Words>
  <Application>Microsoft Macintosh PowerPoint</Application>
  <PresentationFormat>Widescreen</PresentationFormat>
  <Paragraphs>143</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Tahoma</vt:lpstr>
      <vt:lpstr>Verdana</vt:lpstr>
      <vt:lpstr>Retrospect</vt:lpstr>
      <vt:lpstr>Guardianship </vt:lpstr>
      <vt:lpstr>“Please Don’t Murder Me”</vt:lpstr>
      <vt:lpstr>Fax from the Area Agency on Aging</vt:lpstr>
      <vt:lpstr>Guardianship Not Appropriate for Issues It Is Unlikely to “Fix” </vt:lpstr>
      <vt:lpstr>Misconceptions About Guardianship </vt:lpstr>
      <vt:lpstr>Dignity of Risk </vt:lpstr>
      <vt:lpstr>Rights Retained by Individuals Subject to Guardianship </vt:lpstr>
      <vt:lpstr>Rights Retained (cont.)  </vt:lpstr>
      <vt:lpstr>Which Types of Decisions Need Support?</vt:lpstr>
      <vt:lpstr>Less Restrictive Alternatives </vt:lpstr>
      <vt:lpstr>Supported Decision Making </vt:lpstr>
      <vt:lpstr>Key Differences between SDM and Guardianship:  </vt:lpstr>
      <vt:lpstr>What is an Advance Directive? </vt:lpstr>
      <vt:lpstr>Behavioral Health Advance Directive </vt:lpstr>
      <vt:lpstr>MindFreedom International Flowchart for Shield: Step 1</vt:lpstr>
      <vt:lpstr>MindFreedom International Flowchart for Shield: Step 2</vt:lpstr>
      <vt:lpstr>Mind Freedom International Flowchart for Shield: Step 3</vt:lpstr>
      <vt:lpstr>CIL Staff Role to Assist a Consumer with a Guardian (In Pennsylvania) </vt:lpstr>
      <vt:lpstr>Click On the Links to Visit Resources</vt:lpstr>
      <vt:lpstr>Click on the Links to Visit Resources Continued</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Guardianship</dc:title>
  <dc:creator>Sierra Royster</dc:creator>
  <cp:lastModifiedBy>Rachel Kaplan She/Her</cp:lastModifiedBy>
  <cp:revision>5</cp:revision>
  <dcterms:created xsi:type="dcterms:W3CDTF">2022-09-12T18:44:45Z</dcterms:created>
  <dcterms:modified xsi:type="dcterms:W3CDTF">2022-09-30T14:52:44Z</dcterms:modified>
</cp:coreProperties>
</file>