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4"/>
  </p:notesMasterIdLst>
  <p:sldIdLst>
    <p:sldId id="256" r:id="rId6"/>
    <p:sldId id="264" r:id="rId7"/>
    <p:sldId id="263" r:id="rId8"/>
    <p:sldId id="262" r:id="rId9"/>
    <p:sldId id="261" r:id="rId10"/>
    <p:sldId id="259" r:id="rId11"/>
    <p:sldId id="257"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4606E-27A1-4775-9605-185ED539AE7C}" v="162" dt="2022-10-27T15:51:50.850"/>
    <p1510:client id="{D95EBB29-336F-183D-E372-BAD34EBF491C}" v="83" dt="2022-10-27T15:55:13.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385" autoAdjust="0"/>
    <p:restoredTop sz="86395"/>
  </p:normalViewPr>
  <p:slideViewPr>
    <p:cSldViewPr snapToGrid="0">
      <p:cViewPr varScale="1">
        <p:scale>
          <a:sx n="79" d="100"/>
          <a:sy n="79" d="100"/>
        </p:scale>
        <p:origin x="224" y="856"/>
      </p:cViewPr>
      <p:guideLst/>
    </p:cSldViewPr>
  </p:slideViewPr>
  <p:outlineViewPr>
    <p:cViewPr>
      <p:scale>
        <a:sx n="33" d="100"/>
        <a:sy n="33" d="100"/>
      </p:scale>
      <p:origin x="0" y="-78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4B6F8-7FA3-4705-9F63-03B18F5C49EB}"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49C7F2C5-8453-4F29-8EB9-1B1E61564F20}">
      <dgm:prSet/>
      <dgm:spPr/>
      <dgm:t>
        <a:bodyPr/>
        <a:lstStyle/>
        <a:p>
          <a:r>
            <a:rPr lang="en-US"/>
            <a:t>Completed site visits</a:t>
          </a:r>
        </a:p>
      </dgm:t>
    </dgm:pt>
    <dgm:pt modelId="{DDC13A9E-E708-44CF-900F-032937E0D1E2}" type="parTrans" cxnId="{76D83D5E-A352-4438-A65C-75068955E34D}">
      <dgm:prSet/>
      <dgm:spPr/>
      <dgm:t>
        <a:bodyPr/>
        <a:lstStyle/>
        <a:p>
          <a:endParaRPr lang="en-US"/>
        </a:p>
      </dgm:t>
    </dgm:pt>
    <dgm:pt modelId="{DABD05E9-9FF9-4B0A-A627-D06D9A260DB2}" type="sibTrans" cxnId="{76D83D5E-A352-4438-A65C-75068955E34D}">
      <dgm:prSet/>
      <dgm:spPr/>
      <dgm:t>
        <a:bodyPr/>
        <a:lstStyle/>
        <a:p>
          <a:endParaRPr lang="en-US"/>
        </a:p>
      </dgm:t>
    </dgm:pt>
    <dgm:pt modelId="{40F656DE-ADF6-45C0-AEA5-1FE97CFA16E7}">
      <dgm:prSet/>
      <dgm:spPr/>
      <dgm:t>
        <a:bodyPr/>
        <a:lstStyle/>
        <a:p>
          <a:r>
            <a:rPr lang="en-US"/>
            <a:t>AL</a:t>
          </a:r>
        </a:p>
      </dgm:t>
    </dgm:pt>
    <dgm:pt modelId="{B53063A3-FE99-4435-92BD-3BDC869706EF}" type="parTrans" cxnId="{C2E1C680-FA03-4A8C-8E85-D1035A0D1777}">
      <dgm:prSet/>
      <dgm:spPr/>
      <dgm:t>
        <a:bodyPr/>
        <a:lstStyle/>
        <a:p>
          <a:endParaRPr lang="en-US"/>
        </a:p>
      </dgm:t>
    </dgm:pt>
    <dgm:pt modelId="{DBF28C9C-F461-4225-AE57-D2E42857FFFA}" type="sibTrans" cxnId="{C2E1C680-FA03-4A8C-8E85-D1035A0D1777}">
      <dgm:prSet/>
      <dgm:spPr/>
      <dgm:t>
        <a:bodyPr/>
        <a:lstStyle/>
        <a:p>
          <a:endParaRPr lang="en-US"/>
        </a:p>
      </dgm:t>
    </dgm:pt>
    <dgm:pt modelId="{C1F9D52B-1966-460B-A8A5-A84A8EF9B86E}">
      <dgm:prSet/>
      <dgm:spPr/>
      <dgm:t>
        <a:bodyPr/>
        <a:lstStyle/>
        <a:p>
          <a:r>
            <a:rPr lang="en-US"/>
            <a:t>FL</a:t>
          </a:r>
        </a:p>
      </dgm:t>
    </dgm:pt>
    <dgm:pt modelId="{5496BE01-4F30-467F-867A-78B35F855780}" type="parTrans" cxnId="{A69F6C5E-F8DF-41A7-8568-F53E29EDFACC}">
      <dgm:prSet/>
      <dgm:spPr/>
      <dgm:t>
        <a:bodyPr/>
        <a:lstStyle/>
        <a:p>
          <a:endParaRPr lang="en-US"/>
        </a:p>
      </dgm:t>
    </dgm:pt>
    <dgm:pt modelId="{1A321DEC-9703-475B-8B98-B264C1CBBF96}" type="sibTrans" cxnId="{A69F6C5E-F8DF-41A7-8568-F53E29EDFACC}">
      <dgm:prSet/>
      <dgm:spPr/>
      <dgm:t>
        <a:bodyPr/>
        <a:lstStyle/>
        <a:p>
          <a:endParaRPr lang="en-US"/>
        </a:p>
      </dgm:t>
    </dgm:pt>
    <dgm:pt modelId="{DC9F7FE8-E74A-4575-ADD5-2CE9D1FB8321}">
      <dgm:prSet/>
      <dgm:spPr/>
      <dgm:t>
        <a:bodyPr/>
        <a:lstStyle/>
        <a:p>
          <a:r>
            <a:rPr lang="en-US"/>
            <a:t>IL</a:t>
          </a:r>
        </a:p>
      </dgm:t>
    </dgm:pt>
    <dgm:pt modelId="{1B7E7BFC-F8C7-4341-9061-BEC7DEE2F2AE}" type="parTrans" cxnId="{15CCFB51-A23C-486A-890B-3FB42A50EBE5}">
      <dgm:prSet/>
      <dgm:spPr/>
      <dgm:t>
        <a:bodyPr/>
        <a:lstStyle/>
        <a:p>
          <a:endParaRPr lang="en-US"/>
        </a:p>
      </dgm:t>
    </dgm:pt>
    <dgm:pt modelId="{37A77317-458F-48CC-955F-9D181EECDD13}" type="sibTrans" cxnId="{15CCFB51-A23C-486A-890B-3FB42A50EBE5}">
      <dgm:prSet/>
      <dgm:spPr/>
      <dgm:t>
        <a:bodyPr/>
        <a:lstStyle/>
        <a:p>
          <a:endParaRPr lang="en-US"/>
        </a:p>
      </dgm:t>
    </dgm:pt>
    <dgm:pt modelId="{1FD6ED53-137C-4A2F-B734-B34179814A83}">
      <dgm:prSet/>
      <dgm:spPr/>
      <dgm:t>
        <a:bodyPr/>
        <a:lstStyle/>
        <a:p>
          <a:r>
            <a:rPr lang="en-US"/>
            <a:t>MN</a:t>
          </a:r>
        </a:p>
      </dgm:t>
    </dgm:pt>
    <dgm:pt modelId="{79D7DB52-B236-4D96-A716-22377F824FCE}" type="parTrans" cxnId="{A3EAAAF3-6E4A-4DF9-8B2B-DDE295BCA76D}">
      <dgm:prSet/>
      <dgm:spPr/>
      <dgm:t>
        <a:bodyPr/>
        <a:lstStyle/>
        <a:p>
          <a:endParaRPr lang="en-US"/>
        </a:p>
      </dgm:t>
    </dgm:pt>
    <dgm:pt modelId="{C9E6D55D-2CE6-444F-814B-AD3CE380F3BA}" type="sibTrans" cxnId="{A3EAAAF3-6E4A-4DF9-8B2B-DDE295BCA76D}">
      <dgm:prSet/>
      <dgm:spPr/>
      <dgm:t>
        <a:bodyPr/>
        <a:lstStyle/>
        <a:p>
          <a:endParaRPr lang="en-US"/>
        </a:p>
      </dgm:t>
    </dgm:pt>
    <dgm:pt modelId="{6C03A385-B6EB-4F3D-B986-AA31B3E55640}">
      <dgm:prSet/>
      <dgm:spPr/>
      <dgm:t>
        <a:bodyPr/>
        <a:lstStyle/>
        <a:p>
          <a:r>
            <a:rPr lang="en-US"/>
            <a:t>NC</a:t>
          </a:r>
        </a:p>
      </dgm:t>
    </dgm:pt>
    <dgm:pt modelId="{BB0219B6-A339-44E9-AD0A-B453527C070A}" type="parTrans" cxnId="{4FFC1CC4-5701-4034-A781-8415A8E0BB34}">
      <dgm:prSet/>
      <dgm:spPr/>
      <dgm:t>
        <a:bodyPr/>
        <a:lstStyle/>
        <a:p>
          <a:endParaRPr lang="en-US"/>
        </a:p>
      </dgm:t>
    </dgm:pt>
    <dgm:pt modelId="{CC734FB6-2ACC-4C0F-8337-22977E8F07CF}" type="sibTrans" cxnId="{4FFC1CC4-5701-4034-A781-8415A8E0BB34}">
      <dgm:prSet/>
      <dgm:spPr/>
      <dgm:t>
        <a:bodyPr/>
        <a:lstStyle/>
        <a:p>
          <a:endParaRPr lang="en-US"/>
        </a:p>
      </dgm:t>
    </dgm:pt>
    <dgm:pt modelId="{F6BE7A09-B8BB-46C2-BBF4-DAD01EF9FB93}">
      <dgm:prSet/>
      <dgm:spPr/>
      <dgm:t>
        <a:bodyPr/>
        <a:lstStyle/>
        <a:p>
          <a:r>
            <a:rPr lang="en-US"/>
            <a:t>OH </a:t>
          </a:r>
        </a:p>
      </dgm:t>
    </dgm:pt>
    <dgm:pt modelId="{72579489-8A1E-4199-9211-FA66E9AB35CD}" type="parTrans" cxnId="{5F67C525-19F1-4623-82E4-75DD03E76272}">
      <dgm:prSet/>
      <dgm:spPr/>
      <dgm:t>
        <a:bodyPr/>
        <a:lstStyle/>
        <a:p>
          <a:endParaRPr lang="en-US"/>
        </a:p>
      </dgm:t>
    </dgm:pt>
    <dgm:pt modelId="{D8C9E28A-032C-416C-BCF9-49D5A4C3CC03}" type="sibTrans" cxnId="{5F67C525-19F1-4623-82E4-75DD03E76272}">
      <dgm:prSet/>
      <dgm:spPr/>
      <dgm:t>
        <a:bodyPr/>
        <a:lstStyle/>
        <a:p>
          <a:endParaRPr lang="en-US"/>
        </a:p>
      </dgm:t>
    </dgm:pt>
    <dgm:pt modelId="{9BE76F76-E46C-421A-B63A-DD14FFF8E298}">
      <dgm:prSet/>
      <dgm:spPr/>
      <dgm:t>
        <a:bodyPr/>
        <a:lstStyle/>
        <a:p>
          <a:r>
            <a:rPr lang="en-US"/>
            <a:t>VT</a:t>
          </a:r>
        </a:p>
      </dgm:t>
    </dgm:pt>
    <dgm:pt modelId="{8F51A53B-645C-44E2-8C8E-9D2BD1BDAF34}" type="parTrans" cxnId="{C4CE34C1-367B-4586-B22A-7325984E9C4C}">
      <dgm:prSet/>
      <dgm:spPr/>
      <dgm:t>
        <a:bodyPr/>
        <a:lstStyle/>
        <a:p>
          <a:endParaRPr lang="en-US"/>
        </a:p>
      </dgm:t>
    </dgm:pt>
    <dgm:pt modelId="{7A710DA1-CCBD-472A-80CA-32EF55C13AFA}" type="sibTrans" cxnId="{C4CE34C1-367B-4586-B22A-7325984E9C4C}">
      <dgm:prSet/>
      <dgm:spPr/>
      <dgm:t>
        <a:bodyPr/>
        <a:lstStyle/>
        <a:p>
          <a:endParaRPr lang="en-US"/>
        </a:p>
      </dgm:t>
    </dgm:pt>
    <dgm:pt modelId="{CDCE3AE2-7FEF-4272-AD4D-262C75374239}">
      <dgm:prSet/>
      <dgm:spPr/>
      <dgm:t>
        <a:bodyPr/>
        <a:lstStyle/>
        <a:p>
          <a:r>
            <a:rPr lang="en-US"/>
            <a:t>WI</a:t>
          </a:r>
        </a:p>
      </dgm:t>
    </dgm:pt>
    <dgm:pt modelId="{7EFF2250-0DDC-4598-8C4B-1D2DC67EF529}" type="parTrans" cxnId="{278C6B81-8367-4341-8BE5-C7C821E30849}">
      <dgm:prSet/>
      <dgm:spPr/>
      <dgm:t>
        <a:bodyPr/>
        <a:lstStyle/>
        <a:p>
          <a:endParaRPr lang="en-US"/>
        </a:p>
      </dgm:t>
    </dgm:pt>
    <dgm:pt modelId="{9ED2C065-7513-4E60-AA2C-1BAF07FDD74E}" type="sibTrans" cxnId="{278C6B81-8367-4341-8BE5-C7C821E30849}">
      <dgm:prSet/>
      <dgm:spPr/>
      <dgm:t>
        <a:bodyPr/>
        <a:lstStyle/>
        <a:p>
          <a:endParaRPr lang="en-US"/>
        </a:p>
      </dgm:t>
    </dgm:pt>
    <dgm:pt modelId="{B49FCF4C-45AA-40C8-A535-3F97F7DCE079}">
      <dgm:prSet/>
      <dgm:spPr/>
      <dgm:t>
        <a:bodyPr/>
        <a:lstStyle/>
        <a:p>
          <a:r>
            <a:rPr lang="en-US"/>
            <a:t>Scheduled site visits</a:t>
          </a:r>
        </a:p>
      </dgm:t>
    </dgm:pt>
    <dgm:pt modelId="{FF7762D1-5AFA-4E52-ACB7-F75F0652FAF9}" type="parTrans" cxnId="{ED5EF4CF-FD79-408B-9161-360C1CEF7786}">
      <dgm:prSet/>
      <dgm:spPr/>
      <dgm:t>
        <a:bodyPr/>
        <a:lstStyle/>
        <a:p>
          <a:endParaRPr lang="en-US"/>
        </a:p>
      </dgm:t>
    </dgm:pt>
    <dgm:pt modelId="{5D8204DC-3DFB-455E-8BBA-39B5FE241FF4}" type="sibTrans" cxnId="{ED5EF4CF-FD79-408B-9161-360C1CEF7786}">
      <dgm:prSet/>
      <dgm:spPr/>
      <dgm:t>
        <a:bodyPr/>
        <a:lstStyle/>
        <a:p>
          <a:endParaRPr lang="en-US"/>
        </a:p>
      </dgm:t>
    </dgm:pt>
    <dgm:pt modelId="{141FC002-9252-40FC-A759-E91B3938AE18}">
      <dgm:prSet/>
      <dgm:spPr/>
      <dgm:t>
        <a:bodyPr/>
        <a:lstStyle/>
        <a:p>
          <a:r>
            <a:rPr lang="en-US"/>
            <a:t>IN (10/21)</a:t>
          </a:r>
        </a:p>
      </dgm:t>
    </dgm:pt>
    <dgm:pt modelId="{74327976-95B4-40D7-AC8F-36A00016E43F}" type="parTrans" cxnId="{437677FF-10C9-409C-82D3-39D5920293C5}">
      <dgm:prSet/>
      <dgm:spPr/>
      <dgm:t>
        <a:bodyPr/>
        <a:lstStyle/>
        <a:p>
          <a:endParaRPr lang="en-US"/>
        </a:p>
      </dgm:t>
    </dgm:pt>
    <dgm:pt modelId="{E7A78DED-AFD3-44DC-96F9-BADB57B0A667}" type="sibTrans" cxnId="{437677FF-10C9-409C-82D3-39D5920293C5}">
      <dgm:prSet/>
      <dgm:spPr/>
      <dgm:t>
        <a:bodyPr/>
        <a:lstStyle/>
        <a:p>
          <a:endParaRPr lang="en-US"/>
        </a:p>
      </dgm:t>
    </dgm:pt>
    <dgm:pt modelId="{C612101A-729F-4468-BCEB-1A2BFF92078C}">
      <dgm:prSet/>
      <dgm:spPr/>
      <dgm:t>
        <a:bodyPr/>
        <a:lstStyle/>
        <a:p>
          <a:r>
            <a:rPr lang="en-US"/>
            <a:t>NY (10/21)</a:t>
          </a:r>
        </a:p>
      </dgm:t>
    </dgm:pt>
    <dgm:pt modelId="{109C404A-926C-4311-9905-6ECC6AC2FE03}" type="parTrans" cxnId="{7C3617B4-87C5-493D-8BDE-8347751AFEDB}">
      <dgm:prSet/>
      <dgm:spPr/>
      <dgm:t>
        <a:bodyPr/>
        <a:lstStyle/>
        <a:p>
          <a:endParaRPr lang="en-US"/>
        </a:p>
      </dgm:t>
    </dgm:pt>
    <dgm:pt modelId="{725F8AC1-4C18-43B3-9AA5-D013E03CC397}" type="sibTrans" cxnId="{7C3617B4-87C5-493D-8BDE-8347751AFEDB}">
      <dgm:prSet/>
      <dgm:spPr/>
      <dgm:t>
        <a:bodyPr/>
        <a:lstStyle/>
        <a:p>
          <a:endParaRPr lang="en-US"/>
        </a:p>
      </dgm:t>
    </dgm:pt>
    <dgm:pt modelId="{ABA4BE87-4005-4B07-8724-FE1CEB86C90A}">
      <dgm:prSet/>
      <dgm:spPr/>
      <dgm:t>
        <a:bodyPr/>
        <a:lstStyle/>
        <a:p>
          <a:r>
            <a:rPr lang="en-US"/>
            <a:t>SC (1/23)</a:t>
          </a:r>
        </a:p>
      </dgm:t>
    </dgm:pt>
    <dgm:pt modelId="{F9180E28-DA53-4171-BA60-D4D4F77DD86C}" type="parTrans" cxnId="{551F04BA-C209-458E-978A-0C4A61C75516}">
      <dgm:prSet/>
      <dgm:spPr/>
      <dgm:t>
        <a:bodyPr/>
        <a:lstStyle/>
        <a:p>
          <a:endParaRPr lang="en-US"/>
        </a:p>
      </dgm:t>
    </dgm:pt>
    <dgm:pt modelId="{EC7A0DC3-176E-4624-A9D0-9BEFEF7B982F}" type="sibTrans" cxnId="{551F04BA-C209-458E-978A-0C4A61C75516}">
      <dgm:prSet/>
      <dgm:spPr/>
      <dgm:t>
        <a:bodyPr/>
        <a:lstStyle/>
        <a:p>
          <a:endParaRPr lang="en-US"/>
        </a:p>
      </dgm:t>
    </dgm:pt>
    <dgm:pt modelId="{164C8BD8-151F-4E07-943D-A4D496F3482D}">
      <dgm:prSet/>
      <dgm:spPr/>
      <dgm:t>
        <a:bodyPr/>
        <a:lstStyle/>
        <a:p>
          <a:r>
            <a:rPr lang="en-US"/>
            <a:t>TX (2/13/23)</a:t>
          </a:r>
        </a:p>
      </dgm:t>
    </dgm:pt>
    <dgm:pt modelId="{A2515361-8BEE-4E3A-9005-D2D98C15E928}" type="parTrans" cxnId="{9C4096BC-3B8F-4195-8829-9A3457E1D62E}">
      <dgm:prSet/>
      <dgm:spPr/>
      <dgm:t>
        <a:bodyPr/>
        <a:lstStyle/>
        <a:p>
          <a:endParaRPr lang="en-US"/>
        </a:p>
      </dgm:t>
    </dgm:pt>
    <dgm:pt modelId="{EDC1DFB8-0C29-4FF0-87E8-2BA0A0FC1215}" type="sibTrans" cxnId="{9C4096BC-3B8F-4195-8829-9A3457E1D62E}">
      <dgm:prSet/>
      <dgm:spPr/>
      <dgm:t>
        <a:bodyPr/>
        <a:lstStyle/>
        <a:p>
          <a:endParaRPr lang="en-US"/>
        </a:p>
      </dgm:t>
    </dgm:pt>
    <dgm:pt modelId="{5528BF27-1A2E-48E2-8556-34DEBA4FBC38}">
      <dgm:prSet/>
      <dgm:spPr/>
      <dgm:t>
        <a:bodyPr/>
        <a:lstStyle/>
        <a:p>
          <a:r>
            <a:rPr lang="en-US"/>
            <a:t>KS (3/12/23)</a:t>
          </a:r>
        </a:p>
      </dgm:t>
    </dgm:pt>
    <dgm:pt modelId="{34FE3472-7C3B-4FD9-A938-E3BFDF7195D9}" type="parTrans" cxnId="{819CCFE5-8E03-4ED8-AC82-B39C0DD8626C}">
      <dgm:prSet/>
      <dgm:spPr/>
      <dgm:t>
        <a:bodyPr/>
        <a:lstStyle/>
        <a:p>
          <a:endParaRPr lang="en-US"/>
        </a:p>
      </dgm:t>
    </dgm:pt>
    <dgm:pt modelId="{9E6790FA-C3A1-4795-8050-0EED36CCBE5D}" type="sibTrans" cxnId="{819CCFE5-8E03-4ED8-AC82-B39C0DD8626C}">
      <dgm:prSet/>
      <dgm:spPr/>
      <dgm:t>
        <a:bodyPr/>
        <a:lstStyle/>
        <a:p>
          <a:endParaRPr lang="en-US"/>
        </a:p>
      </dgm:t>
    </dgm:pt>
    <dgm:pt modelId="{80A0D8D8-B207-4637-A37D-824F177CB2C1}" type="pres">
      <dgm:prSet presAssocID="{0874B6F8-7FA3-4705-9F63-03B18F5C49EB}" presName="vert0" presStyleCnt="0">
        <dgm:presLayoutVars>
          <dgm:dir/>
          <dgm:animOne val="branch"/>
          <dgm:animLvl val="lvl"/>
        </dgm:presLayoutVars>
      </dgm:prSet>
      <dgm:spPr/>
    </dgm:pt>
    <dgm:pt modelId="{D4F1C517-8AA5-428C-AFCE-EBA3763A2212}" type="pres">
      <dgm:prSet presAssocID="{49C7F2C5-8453-4F29-8EB9-1B1E61564F20}" presName="thickLine" presStyleLbl="alignNode1" presStyleIdx="0" presStyleCnt="15"/>
      <dgm:spPr/>
    </dgm:pt>
    <dgm:pt modelId="{680F99F6-8C0B-4AD4-8EB6-2BD706810B88}" type="pres">
      <dgm:prSet presAssocID="{49C7F2C5-8453-4F29-8EB9-1B1E61564F20}" presName="horz1" presStyleCnt="0"/>
      <dgm:spPr/>
    </dgm:pt>
    <dgm:pt modelId="{476FF1B4-595E-473D-9CA8-894FCAFF0420}" type="pres">
      <dgm:prSet presAssocID="{49C7F2C5-8453-4F29-8EB9-1B1E61564F20}" presName="tx1" presStyleLbl="revTx" presStyleIdx="0" presStyleCnt="15"/>
      <dgm:spPr/>
    </dgm:pt>
    <dgm:pt modelId="{1722ED1F-A4B5-443C-9C03-10D6657CAC1D}" type="pres">
      <dgm:prSet presAssocID="{49C7F2C5-8453-4F29-8EB9-1B1E61564F20}" presName="vert1" presStyleCnt="0"/>
      <dgm:spPr/>
    </dgm:pt>
    <dgm:pt modelId="{93F88F9C-A3D9-4451-B992-906DF47C930F}" type="pres">
      <dgm:prSet presAssocID="{40F656DE-ADF6-45C0-AEA5-1FE97CFA16E7}" presName="thickLine" presStyleLbl="alignNode1" presStyleIdx="1" presStyleCnt="15"/>
      <dgm:spPr/>
    </dgm:pt>
    <dgm:pt modelId="{C2388816-8333-4DBD-AA53-2B587B1F4409}" type="pres">
      <dgm:prSet presAssocID="{40F656DE-ADF6-45C0-AEA5-1FE97CFA16E7}" presName="horz1" presStyleCnt="0"/>
      <dgm:spPr/>
    </dgm:pt>
    <dgm:pt modelId="{62B2041C-6A72-41E5-8608-9DCC5964191A}" type="pres">
      <dgm:prSet presAssocID="{40F656DE-ADF6-45C0-AEA5-1FE97CFA16E7}" presName="tx1" presStyleLbl="revTx" presStyleIdx="1" presStyleCnt="15"/>
      <dgm:spPr/>
    </dgm:pt>
    <dgm:pt modelId="{2C5007E3-7CF1-4FC1-8C45-DEC7E56F0404}" type="pres">
      <dgm:prSet presAssocID="{40F656DE-ADF6-45C0-AEA5-1FE97CFA16E7}" presName="vert1" presStyleCnt="0"/>
      <dgm:spPr/>
    </dgm:pt>
    <dgm:pt modelId="{9E2D13C5-89FE-40FE-816F-C979466F06F6}" type="pres">
      <dgm:prSet presAssocID="{C1F9D52B-1966-460B-A8A5-A84A8EF9B86E}" presName="thickLine" presStyleLbl="alignNode1" presStyleIdx="2" presStyleCnt="15"/>
      <dgm:spPr/>
    </dgm:pt>
    <dgm:pt modelId="{6F28EB67-B05B-4273-9E6F-971B346DE0CD}" type="pres">
      <dgm:prSet presAssocID="{C1F9D52B-1966-460B-A8A5-A84A8EF9B86E}" presName="horz1" presStyleCnt="0"/>
      <dgm:spPr/>
    </dgm:pt>
    <dgm:pt modelId="{6B3BD847-FAEC-40B3-9220-0A7030F4455D}" type="pres">
      <dgm:prSet presAssocID="{C1F9D52B-1966-460B-A8A5-A84A8EF9B86E}" presName="tx1" presStyleLbl="revTx" presStyleIdx="2" presStyleCnt="15"/>
      <dgm:spPr/>
    </dgm:pt>
    <dgm:pt modelId="{A5D45504-E412-423C-96B6-1061988B31B6}" type="pres">
      <dgm:prSet presAssocID="{C1F9D52B-1966-460B-A8A5-A84A8EF9B86E}" presName="vert1" presStyleCnt="0"/>
      <dgm:spPr/>
    </dgm:pt>
    <dgm:pt modelId="{1DC2966B-F70D-4BB4-A2D0-8CAB9348606F}" type="pres">
      <dgm:prSet presAssocID="{DC9F7FE8-E74A-4575-ADD5-2CE9D1FB8321}" presName="thickLine" presStyleLbl="alignNode1" presStyleIdx="3" presStyleCnt="15"/>
      <dgm:spPr/>
    </dgm:pt>
    <dgm:pt modelId="{36E44E6A-B259-483C-984A-7E2117055CB4}" type="pres">
      <dgm:prSet presAssocID="{DC9F7FE8-E74A-4575-ADD5-2CE9D1FB8321}" presName="horz1" presStyleCnt="0"/>
      <dgm:spPr/>
    </dgm:pt>
    <dgm:pt modelId="{0D1C8C67-D20F-4E6B-A966-80233D53BEE9}" type="pres">
      <dgm:prSet presAssocID="{DC9F7FE8-E74A-4575-ADD5-2CE9D1FB8321}" presName="tx1" presStyleLbl="revTx" presStyleIdx="3" presStyleCnt="15"/>
      <dgm:spPr/>
    </dgm:pt>
    <dgm:pt modelId="{F011F6B0-8C3D-461D-9CA7-B117E52FD36D}" type="pres">
      <dgm:prSet presAssocID="{DC9F7FE8-E74A-4575-ADD5-2CE9D1FB8321}" presName="vert1" presStyleCnt="0"/>
      <dgm:spPr/>
    </dgm:pt>
    <dgm:pt modelId="{D36A1AC4-EB72-449C-B21C-64E2D3DDD52B}" type="pres">
      <dgm:prSet presAssocID="{1FD6ED53-137C-4A2F-B734-B34179814A83}" presName="thickLine" presStyleLbl="alignNode1" presStyleIdx="4" presStyleCnt="15"/>
      <dgm:spPr/>
    </dgm:pt>
    <dgm:pt modelId="{C60C6332-A9C0-43CD-A571-807B5AD9D2FB}" type="pres">
      <dgm:prSet presAssocID="{1FD6ED53-137C-4A2F-B734-B34179814A83}" presName="horz1" presStyleCnt="0"/>
      <dgm:spPr/>
    </dgm:pt>
    <dgm:pt modelId="{84674041-C28B-4A1B-BDAC-29558924E3F2}" type="pres">
      <dgm:prSet presAssocID="{1FD6ED53-137C-4A2F-B734-B34179814A83}" presName="tx1" presStyleLbl="revTx" presStyleIdx="4" presStyleCnt="15"/>
      <dgm:spPr/>
    </dgm:pt>
    <dgm:pt modelId="{D16BD1F3-3E31-472E-8782-D560EDE8471F}" type="pres">
      <dgm:prSet presAssocID="{1FD6ED53-137C-4A2F-B734-B34179814A83}" presName="vert1" presStyleCnt="0"/>
      <dgm:spPr/>
    </dgm:pt>
    <dgm:pt modelId="{71641AAA-BB64-4EA0-BA7E-9F338989C9C7}" type="pres">
      <dgm:prSet presAssocID="{6C03A385-B6EB-4F3D-B986-AA31B3E55640}" presName="thickLine" presStyleLbl="alignNode1" presStyleIdx="5" presStyleCnt="15"/>
      <dgm:spPr/>
    </dgm:pt>
    <dgm:pt modelId="{AF24F0A1-AB30-417C-900D-B53A0BA9995F}" type="pres">
      <dgm:prSet presAssocID="{6C03A385-B6EB-4F3D-B986-AA31B3E55640}" presName="horz1" presStyleCnt="0"/>
      <dgm:spPr/>
    </dgm:pt>
    <dgm:pt modelId="{77DB2C1F-1F3D-4203-BE6D-B827FE669202}" type="pres">
      <dgm:prSet presAssocID="{6C03A385-B6EB-4F3D-B986-AA31B3E55640}" presName="tx1" presStyleLbl="revTx" presStyleIdx="5" presStyleCnt="15"/>
      <dgm:spPr/>
    </dgm:pt>
    <dgm:pt modelId="{6CA68DD6-1EA6-4B84-855A-625208D386E9}" type="pres">
      <dgm:prSet presAssocID="{6C03A385-B6EB-4F3D-B986-AA31B3E55640}" presName="vert1" presStyleCnt="0"/>
      <dgm:spPr/>
    </dgm:pt>
    <dgm:pt modelId="{D318E9EE-B19B-49C4-99A8-FBCDDA43A35E}" type="pres">
      <dgm:prSet presAssocID="{F6BE7A09-B8BB-46C2-BBF4-DAD01EF9FB93}" presName="thickLine" presStyleLbl="alignNode1" presStyleIdx="6" presStyleCnt="15"/>
      <dgm:spPr/>
    </dgm:pt>
    <dgm:pt modelId="{A1F3E889-CC59-467E-AB88-1EB2475962D6}" type="pres">
      <dgm:prSet presAssocID="{F6BE7A09-B8BB-46C2-BBF4-DAD01EF9FB93}" presName="horz1" presStyleCnt="0"/>
      <dgm:spPr/>
    </dgm:pt>
    <dgm:pt modelId="{49581D41-2F5E-4020-9EA7-D8E4AE0EB6E4}" type="pres">
      <dgm:prSet presAssocID="{F6BE7A09-B8BB-46C2-BBF4-DAD01EF9FB93}" presName="tx1" presStyleLbl="revTx" presStyleIdx="6" presStyleCnt="15"/>
      <dgm:spPr/>
    </dgm:pt>
    <dgm:pt modelId="{CF668274-2093-4C4D-9C1E-75F7A65E1D81}" type="pres">
      <dgm:prSet presAssocID="{F6BE7A09-B8BB-46C2-BBF4-DAD01EF9FB93}" presName="vert1" presStyleCnt="0"/>
      <dgm:spPr/>
    </dgm:pt>
    <dgm:pt modelId="{7F39F42A-022A-44F0-AA23-0CAF53395FFB}" type="pres">
      <dgm:prSet presAssocID="{9BE76F76-E46C-421A-B63A-DD14FFF8E298}" presName="thickLine" presStyleLbl="alignNode1" presStyleIdx="7" presStyleCnt="15"/>
      <dgm:spPr/>
    </dgm:pt>
    <dgm:pt modelId="{5A5AAA4C-B11F-4129-9AF8-2552203E09D6}" type="pres">
      <dgm:prSet presAssocID="{9BE76F76-E46C-421A-B63A-DD14FFF8E298}" presName="horz1" presStyleCnt="0"/>
      <dgm:spPr/>
    </dgm:pt>
    <dgm:pt modelId="{4D4F1CA1-CB36-47FB-9CE9-E5D41FD30735}" type="pres">
      <dgm:prSet presAssocID="{9BE76F76-E46C-421A-B63A-DD14FFF8E298}" presName="tx1" presStyleLbl="revTx" presStyleIdx="7" presStyleCnt="15"/>
      <dgm:spPr/>
    </dgm:pt>
    <dgm:pt modelId="{8A01CB3E-4A44-4CC7-924C-A79963AD2B94}" type="pres">
      <dgm:prSet presAssocID="{9BE76F76-E46C-421A-B63A-DD14FFF8E298}" presName="vert1" presStyleCnt="0"/>
      <dgm:spPr/>
    </dgm:pt>
    <dgm:pt modelId="{C5E879B4-C1C0-4231-9C53-017D31600A42}" type="pres">
      <dgm:prSet presAssocID="{CDCE3AE2-7FEF-4272-AD4D-262C75374239}" presName="thickLine" presStyleLbl="alignNode1" presStyleIdx="8" presStyleCnt="15"/>
      <dgm:spPr/>
    </dgm:pt>
    <dgm:pt modelId="{B45A9884-50B7-4C5A-997B-19422DFFF068}" type="pres">
      <dgm:prSet presAssocID="{CDCE3AE2-7FEF-4272-AD4D-262C75374239}" presName="horz1" presStyleCnt="0"/>
      <dgm:spPr/>
    </dgm:pt>
    <dgm:pt modelId="{4C16A9CF-1281-4F29-A6E2-2853BF18E712}" type="pres">
      <dgm:prSet presAssocID="{CDCE3AE2-7FEF-4272-AD4D-262C75374239}" presName="tx1" presStyleLbl="revTx" presStyleIdx="8" presStyleCnt="15"/>
      <dgm:spPr/>
    </dgm:pt>
    <dgm:pt modelId="{015BC631-0F9F-43EC-AC9B-D124A43800F2}" type="pres">
      <dgm:prSet presAssocID="{CDCE3AE2-7FEF-4272-AD4D-262C75374239}" presName="vert1" presStyleCnt="0"/>
      <dgm:spPr/>
    </dgm:pt>
    <dgm:pt modelId="{62166D3F-F58B-4405-A915-EA442E97F4BC}" type="pres">
      <dgm:prSet presAssocID="{B49FCF4C-45AA-40C8-A535-3F97F7DCE079}" presName="thickLine" presStyleLbl="alignNode1" presStyleIdx="9" presStyleCnt="15"/>
      <dgm:spPr/>
    </dgm:pt>
    <dgm:pt modelId="{AE865DF0-DF44-4CB5-AEC5-7556A372E87B}" type="pres">
      <dgm:prSet presAssocID="{B49FCF4C-45AA-40C8-A535-3F97F7DCE079}" presName="horz1" presStyleCnt="0"/>
      <dgm:spPr/>
    </dgm:pt>
    <dgm:pt modelId="{07F7D4B8-248A-4008-8A3D-23263B4BBFCD}" type="pres">
      <dgm:prSet presAssocID="{B49FCF4C-45AA-40C8-A535-3F97F7DCE079}" presName="tx1" presStyleLbl="revTx" presStyleIdx="9" presStyleCnt="15"/>
      <dgm:spPr/>
    </dgm:pt>
    <dgm:pt modelId="{02549F63-54A8-4D15-B253-99CD6A1B61F7}" type="pres">
      <dgm:prSet presAssocID="{B49FCF4C-45AA-40C8-A535-3F97F7DCE079}" presName="vert1" presStyleCnt="0"/>
      <dgm:spPr/>
    </dgm:pt>
    <dgm:pt modelId="{F3F86CB2-F7EB-44C7-BE0E-2EB93FEAF3C6}" type="pres">
      <dgm:prSet presAssocID="{141FC002-9252-40FC-A759-E91B3938AE18}" presName="thickLine" presStyleLbl="alignNode1" presStyleIdx="10" presStyleCnt="15"/>
      <dgm:spPr/>
    </dgm:pt>
    <dgm:pt modelId="{7E3587F8-00E6-4803-8170-1533658CCBCC}" type="pres">
      <dgm:prSet presAssocID="{141FC002-9252-40FC-A759-E91B3938AE18}" presName="horz1" presStyleCnt="0"/>
      <dgm:spPr/>
    </dgm:pt>
    <dgm:pt modelId="{8DF667A9-CEAE-4127-AA0F-9D227FCF658F}" type="pres">
      <dgm:prSet presAssocID="{141FC002-9252-40FC-A759-E91B3938AE18}" presName="tx1" presStyleLbl="revTx" presStyleIdx="10" presStyleCnt="15"/>
      <dgm:spPr/>
    </dgm:pt>
    <dgm:pt modelId="{356DDFF7-6D30-491B-8946-675ACAE48834}" type="pres">
      <dgm:prSet presAssocID="{141FC002-9252-40FC-A759-E91B3938AE18}" presName="vert1" presStyleCnt="0"/>
      <dgm:spPr/>
    </dgm:pt>
    <dgm:pt modelId="{18096B73-D8D1-4CD6-87FE-41DF4C30A575}" type="pres">
      <dgm:prSet presAssocID="{C612101A-729F-4468-BCEB-1A2BFF92078C}" presName="thickLine" presStyleLbl="alignNode1" presStyleIdx="11" presStyleCnt="15"/>
      <dgm:spPr/>
    </dgm:pt>
    <dgm:pt modelId="{5189D312-3627-4358-94F6-626173A3EED1}" type="pres">
      <dgm:prSet presAssocID="{C612101A-729F-4468-BCEB-1A2BFF92078C}" presName="horz1" presStyleCnt="0"/>
      <dgm:spPr/>
    </dgm:pt>
    <dgm:pt modelId="{D9349830-E5AF-41AC-9941-7CF7DEC8C2BE}" type="pres">
      <dgm:prSet presAssocID="{C612101A-729F-4468-BCEB-1A2BFF92078C}" presName="tx1" presStyleLbl="revTx" presStyleIdx="11" presStyleCnt="15"/>
      <dgm:spPr/>
    </dgm:pt>
    <dgm:pt modelId="{9E29B9B2-EE57-4D39-9380-377CCC53BA3C}" type="pres">
      <dgm:prSet presAssocID="{C612101A-729F-4468-BCEB-1A2BFF92078C}" presName="vert1" presStyleCnt="0"/>
      <dgm:spPr/>
    </dgm:pt>
    <dgm:pt modelId="{0294BC1F-A1DC-4BD5-87AD-D3993D6AED19}" type="pres">
      <dgm:prSet presAssocID="{ABA4BE87-4005-4B07-8724-FE1CEB86C90A}" presName="thickLine" presStyleLbl="alignNode1" presStyleIdx="12" presStyleCnt="15"/>
      <dgm:spPr/>
    </dgm:pt>
    <dgm:pt modelId="{1C2442C6-EE3D-4D1F-8BB0-A509A358572F}" type="pres">
      <dgm:prSet presAssocID="{ABA4BE87-4005-4B07-8724-FE1CEB86C90A}" presName="horz1" presStyleCnt="0"/>
      <dgm:spPr/>
    </dgm:pt>
    <dgm:pt modelId="{489EC2E9-01D1-4818-9E82-5DD236E54F04}" type="pres">
      <dgm:prSet presAssocID="{ABA4BE87-4005-4B07-8724-FE1CEB86C90A}" presName="tx1" presStyleLbl="revTx" presStyleIdx="12" presStyleCnt="15"/>
      <dgm:spPr/>
    </dgm:pt>
    <dgm:pt modelId="{B995AADB-A056-4B67-A778-3756F1BC5DCC}" type="pres">
      <dgm:prSet presAssocID="{ABA4BE87-4005-4B07-8724-FE1CEB86C90A}" presName="vert1" presStyleCnt="0"/>
      <dgm:spPr/>
    </dgm:pt>
    <dgm:pt modelId="{BDD07A28-4FC0-4A63-AE20-2BC1CB2AA44C}" type="pres">
      <dgm:prSet presAssocID="{164C8BD8-151F-4E07-943D-A4D496F3482D}" presName="thickLine" presStyleLbl="alignNode1" presStyleIdx="13" presStyleCnt="15"/>
      <dgm:spPr/>
    </dgm:pt>
    <dgm:pt modelId="{B9B73617-89A7-465B-B01B-B464F34EECC1}" type="pres">
      <dgm:prSet presAssocID="{164C8BD8-151F-4E07-943D-A4D496F3482D}" presName="horz1" presStyleCnt="0"/>
      <dgm:spPr/>
    </dgm:pt>
    <dgm:pt modelId="{D2F7BB67-04EE-43FA-965A-1EDD8C8F854B}" type="pres">
      <dgm:prSet presAssocID="{164C8BD8-151F-4E07-943D-A4D496F3482D}" presName="tx1" presStyleLbl="revTx" presStyleIdx="13" presStyleCnt="15"/>
      <dgm:spPr/>
    </dgm:pt>
    <dgm:pt modelId="{7D2A3CA6-9BEC-44FB-BCCB-E99E7EB364E2}" type="pres">
      <dgm:prSet presAssocID="{164C8BD8-151F-4E07-943D-A4D496F3482D}" presName="vert1" presStyleCnt="0"/>
      <dgm:spPr/>
    </dgm:pt>
    <dgm:pt modelId="{EE9AFD6A-483D-440B-8164-37675B627E21}" type="pres">
      <dgm:prSet presAssocID="{5528BF27-1A2E-48E2-8556-34DEBA4FBC38}" presName="thickLine" presStyleLbl="alignNode1" presStyleIdx="14" presStyleCnt="15"/>
      <dgm:spPr/>
    </dgm:pt>
    <dgm:pt modelId="{39E5E8A8-547A-460A-B3C5-52FF121EA22E}" type="pres">
      <dgm:prSet presAssocID="{5528BF27-1A2E-48E2-8556-34DEBA4FBC38}" presName="horz1" presStyleCnt="0"/>
      <dgm:spPr/>
    </dgm:pt>
    <dgm:pt modelId="{9B0539E3-85B9-46BA-8D0D-C244A97B4D51}" type="pres">
      <dgm:prSet presAssocID="{5528BF27-1A2E-48E2-8556-34DEBA4FBC38}" presName="tx1" presStyleLbl="revTx" presStyleIdx="14" presStyleCnt="15"/>
      <dgm:spPr/>
    </dgm:pt>
    <dgm:pt modelId="{5DF7BC54-7B4B-48B5-9110-D0EB61C61FB4}" type="pres">
      <dgm:prSet presAssocID="{5528BF27-1A2E-48E2-8556-34DEBA4FBC38}" presName="vert1" presStyleCnt="0"/>
      <dgm:spPr/>
    </dgm:pt>
  </dgm:ptLst>
  <dgm:cxnLst>
    <dgm:cxn modelId="{1750150A-B52B-4D25-BE9B-183DF1529946}" type="presOf" srcId="{C1F9D52B-1966-460B-A8A5-A84A8EF9B86E}" destId="{6B3BD847-FAEC-40B3-9220-0A7030F4455D}" srcOrd="0" destOrd="0" presId="urn:microsoft.com/office/officeart/2008/layout/LinedList"/>
    <dgm:cxn modelId="{5F67C525-19F1-4623-82E4-75DD03E76272}" srcId="{0874B6F8-7FA3-4705-9F63-03B18F5C49EB}" destId="{F6BE7A09-B8BB-46C2-BBF4-DAD01EF9FB93}" srcOrd="6" destOrd="0" parTransId="{72579489-8A1E-4199-9211-FA66E9AB35CD}" sibTransId="{D8C9E28A-032C-416C-BCF9-49D5A4C3CC03}"/>
    <dgm:cxn modelId="{24BA1343-4F4A-4C89-AEBC-BBE2835A2E5B}" type="presOf" srcId="{DC9F7FE8-E74A-4575-ADD5-2CE9D1FB8321}" destId="{0D1C8C67-D20F-4E6B-A966-80233D53BEE9}" srcOrd="0" destOrd="0" presId="urn:microsoft.com/office/officeart/2008/layout/LinedList"/>
    <dgm:cxn modelId="{72368C47-F29D-4A69-88D7-5C99B5650854}" type="presOf" srcId="{0874B6F8-7FA3-4705-9F63-03B18F5C49EB}" destId="{80A0D8D8-B207-4637-A37D-824F177CB2C1}" srcOrd="0" destOrd="0" presId="urn:microsoft.com/office/officeart/2008/layout/LinedList"/>
    <dgm:cxn modelId="{15CCFB51-A23C-486A-890B-3FB42A50EBE5}" srcId="{0874B6F8-7FA3-4705-9F63-03B18F5C49EB}" destId="{DC9F7FE8-E74A-4575-ADD5-2CE9D1FB8321}" srcOrd="3" destOrd="0" parTransId="{1B7E7BFC-F8C7-4341-9061-BEC7DEE2F2AE}" sibTransId="{37A77317-458F-48CC-955F-9D181EECDD13}"/>
    <dgm:cxn modelId="{76D83D5E-A352-4438-A65C-75068955E34D}" srcId="{0874B6F8-7FA3-4705-9F63-03B18F5C49EB}" destId="{49C7F2C5-8453-4F29-8EB9-1B1E61564F20}" srcOrd="0" destOrd="0" parTransId="{DDC13A9E-E708-44CF-900F-032937E0D1E2}" sibTransId="{DABD05E9-9FF9-4B0A-A627-D06D9A260DB2}"/>
    <dgm:cxn modelId="{A69F6C5E-F8DF-41A7-8568-F53E29EDFACC}" srcId="{0874B6F8-7FA3-4705-9F63-03B18F5C49EB}" destId="{C1F9D52B-1966-460B-A8A5-A84A8EF9B86E}" srcOrd="2" destOrd="0" parTransId="{5496BE01-4F30-467F-867A-78B35F855780}" sibTransId="{1A321DEC-9703-475B-8B98-B264C1CBBF96}"/>
    <dgm:cxn modelId="{737A7163-E133-4A83-9FAF-19795CF8EBAD}" type="presOf" srcId="{1FD6ED53-137C-4A2F-B734-B34179814A83}" destId="{84674041-C28B-4A1B-BDAC-29558924E3F2}" srcOrd="0" destOrd="0" presId="urn:microsoft.com/office/officeart/2008/layout/LinedList"/>
    <dgm:cxn modelId="{C5E15472-529C-4F6B-BB3A-F9E33F037851}" type="presOf" srcId="{49C7F2C5-8453-4F29-8EB9-1B1E61564F20}" destId="{476FF1B4-595E-473D-9CA8-894FCAFF0420}" srcOrd="0" destOrd="0" presId="urn:microsoft.com/office/officeart/2008/layout/LinedList"/>
    <dgm:cxn modelId="{E02F127C-1290-471D-BDD5-E6D004A6D83A}" type="presOf" srcId="{F6BE7A09-B8BB-46C2-BBF4-DAD01EF9FB93}" destId="{49581D41-2F5E-4020-9EA7-D8E4AE0EB6E4}" srcOrd="0" destOrd="0" presId="urn:microsoft.com/office/officeart/2008/layout/LinedList"/>
    <dgm:cxn modelId="{6B83EC7D-A911-4F73-9D0E-BF0CC710E83D}" type="presOf" srcId="{ABA4BE87-4005-4B07-8724-FE1CEB86C90A}" destId="{489EC2E9-01D1-4818-9E82-5DD236E54F04}" srcOrd="0" destOrd="0" presId="urn:microsoft.com/office/officeart/2008/layout/LinedList"/>
    <dgm:cxn modelId="{C2E1C680-FA03-4A8C-8E85-D1035A0D1777}" srcId="{0874B6F8-7FA3-4705-9F63-03B18F5C49EB}" destId="{40F656DE-ADF6-45C0-AEA5-1FE97CFA16E7}" srcOrd="1" destOrd="0" parTransId="{B53063A3-FE99-4435-92BD-3BDC869706EF}" sibTransId="{DBF28C9C-F461-4225-AE57-D2E42857FFFA}"/>
    <dgm:cxn modelId="{278C6B81-8367-4341-8BE5-C7C821E30849}" srcId="{0874B6F8-7FA3-4705-9F63-03B18F5C49EB}" destId="{CDCE3AE2-7FEF-4272-AD4D-262C75374239}" srcOrd="8" destOrd="0" parTransId="{7EFF2250-0DDC-4598-8C4B-1D2DC67EF529}" sibTransId="{9ED2C065-7513-4E60-AA2C-1BAF07FDD74E}"/>
    <dgm:cxn modelId="{64433887-B21F-45DE-8C33-435AC36BF2BB}" type="presOf" srcId="{9BE76F76-E46C-421A-B63A-DD14FFF8E298}" destId="{4D4F1CA1-CB36-47FB-9CE9-E5D41FD30735}" srcOrd="0" destOrd="0" presId="urn:microsoft.com/office/officeart/2008/layout/LinedList"/>
    <dgm:cxn modelId="{C2E7CDA3-318F-4F24-91B5-2A8C68CE226F}" type="presOf" srcId="{40F656DE-ADF6-45C0-AEA5-1FE97CFA16E7}" destId="{62B2041C-6A72-41E5-8608-9DCC5964191A}" srcOrd="0" destOrd="0" presId="urn:microsoft.com/office/officeart/2008/layout/LinedList"/>
    <dgm:cxn modelId="{51113AB2-42D4-463C-9CF0-7F76EBAC1926}" type="presOf" srcId="{6C03A385-B6EB-4F3D-B986-AA31B3E55640}" destId="{77DB2C1F-1F3D-4203-BE6D-B827FE669202}" srcOrd="0" destOrd="0" presId="urn:microsoft.com/office/officeart/2008/layout/LinedList"/>
    <dgm:cxn modelId="{7C3617B4-87C5-493D-8BDE-8347751AFEDB}" srcId="{0874B6F8-7FA3-4705-9F63-03B18F5C49EB}" destId="{C612101A-729F-4468-BCEB-1A2BFF92078C}" srcOrd="11" destOrd="0" parTransId="{109C404A-926C-4311-9905-6ECC6AC2FE03}" sibTransId="{725F8AC1-4C18-43B3-9AA5-D013E03CC397}"/>
    <dgm:cxn modelId="{551F04BA-C209-458E-978A-0C4A61C75516}" srcId="{0874B6F8-7FA3-4705-9F63-03B18F5C49EB}" destId="{ABA4BE87-4005-4B07-8724-FE1CEB86C90A}" srcOrd="12" destOrd="0" parTransId="{F9180E28-DA53-4171-BA60-D4D4F77DD86C}" sibTransId="{EC7A0DC3-176E-4624-A9D0-9BEFEF7B982F}"/>
    <dgm:cxn modelId="{9C4096BC-3B8F-4195-8829-9A3457E1D62E}" srcId="{0874B6F8-7FA3-4705-9F63-03B18F5C49EB}" destId="{164C8BD8-151F-4E07-943D-A4D496F3482D}" srcOrd="13" destOrd="0" parTransId="{A2515361-8BEE-4E3A-9005-D2D98C15E928}" sibTransId="{EDC1DFB8-0C29-4FF0-87E8-2BA0A0FC1215}"/>
    <dgm:cxn modelId="{C4CE34C1-367B-4586-B22A-7325984E9C4C}" srcId="{0874B6F8-7FA3-4705-9F63-03B18F5C49EB}" destId="{9BE76F76-E46C-421A-B63A-DD14FFF8E298}" srcOrd="7" destOrd="0" parTransId="{8F51A53B-645C-44E2-8C8E-9D2BD1BDAF34}" sibTransId="{7A710DA1-CCBD-472A-80CA-32EF55C13AFA}"/>
    <dgm:cxn modelId="{D389BFC3-0168-4B49-9108-F6A7196467D0}" type="presOf" srcId="{5528BF27-1A2E-48E2-8556-34DEBA4FBC38}" destId="{9B0539E3-85B9-46BA-8D0D-C244A97B4D51}" srcOrd="0" destOrd="0" presId="urn:microsoft.com/office/officeart/2008/layout/LinedList"/>
    <dgm:cxn modelId="{4FFC1CC4-5701-4034-A781-8415A8E0BB34}" srcId="{0874B6F8-7FA3-4705-9F63-03B18F5C49EB}" destId="{6C03A385-B6EB-4F3D-B986-AA31B3E55640}" srcOrd="5" destOrd="0" parTransId="{BB0219B6-A339-44E9-AD0A-B453527C070A}" sibTransId="{CC734FB6-2ACC-4C0F-8337-22977E8F07CF}"/>
    <dgm:cxn modelId="{5CE890CB-720A-489C-918D-A1E835FB7C51}" type="presOf" srcId="{C612101A-729F-4468-BCEB-1A2BFF92078C}" destId="{D9349830-E5AF-41AC-9941-7CF7DEC8C2BE}" srcOrd="0" destOrd="0" presId="urn:microsoft.com/office/officeart/2008/layout/LinedList"/>
    <dgm:cxn modelId="{ED5EF4CF-FD79-408B-9161-360C1CEF7786}" srcId="{0874B6F8-7FA3-4705-9F63-03B18F5C49EB}" destId="{B49FCF4C-45AA-40C8-A535-3F97F7DCE079}" srcOrd="9" destOrd="0" parTransId="{FF7762D1-5AFA-4E52-ACB7-F75F0652FAF9}" sibTransId="{5D8204DC-3DFB-455E-8BBA-39B5FE241FF4}"/>
    <dgm:cxn modelId="{508BA0D3-2A16-4D1E-8E98-80A3075FEA6C}" type="presOf" srcId="{B49FCF4C-45AA-40C8-A535-3F97F7DCE079}" destId="{07F7D4B8-248A-4008-8A3D-23263B4BBFCD}" srcOrd="0" destOrd="0" presId="urn:microsoft.com/office/officeart/2008/layout/LinedList"/>
    <dgm:cxn modelId="{AEEDC6DB-9396-47E9-911A-3BBD6A466BFB}" type="presOf" srcId="{CDCE3AE2-7FEF-4272-AD4D-262C75374239}" destId="{4C16A9CF-1281-4F29-A6E2-2853BF18E712}" srcOrd="0" destOrd="0" presId="urn:microsoft.com/office/officeart/2008/layout/LinedList"/>
    <dgm:cxn modelId="{875DFBDC-0DD3-43A1-8129-D444C1AF60DC}" type="presOf" srcId="{164C8BD8-151F-4E07-943D-A4D496F3482D}" destId="{D2F7BB67-04EE-43FA-965A-1EDD8C8F854B}" srcOrd="0" destOrd="0" presId="urn:microsoft.com/office/officeart/2008/layout/LinedList"/>
    <dgm:cxn modelId="{819CCFE5-8E03-4ED8-AC82-B39C0DD8626C}" srcId="{0874B6F8-7FA3-4705-9F63-03B18F5C49EB}" destId="{5528BF27-1A2E-48E2-8556-34DEBA4FBC38}" srcOrd="14" destOrd="0" parTransId="{34FE3472-7C3B-4FD9-A938-E3BFDF7195D9}" sibTransId="{9E6790FA-C3A1-4795-8050-0EED36CCBE5D}"/>
    <dgm:cxn modelId="{876304E9-8E26-4B3D-B297-7C3AF2743BFE}" type="presOf" srcId="{141FC002-9252-40FC-A759-E91B3938AE18}" destId="{8DF667A9-CEAE-4127-AA0F-9D227FCF658F}" srcOrd="0" destOrd="0" presId="urn:microsoft.com/office/officeart/2008/layout/LinedList"/>
    <dgm:cxn modelId="{A3EAAAF3-6E4A-4DF9-8B2B-DDE295BCA76D}" srcId="{0874B6F8-7FA3-4705-9F63-03B18F5C49EB}" destId="{1FD6ED53-137C-4A2F-B734-B34179814A83}" srcOrd="4" destOrd="0" parTransId="{79D7DB52-B236-4D96-A716-22377F824FCE}" sibTransId="{C9E6D55D-2CE6-444F-814B-AD3CE380F3BA}"/>
    <dgm:cxn modelId="{437677FF-10C9-409C-82D3-39D5920293C5}" srcId="{0874B6F8-7FA3-4705-9F63-03B18F5C49EB}" destId="{141FC002-9252-40FC-A759-E91B3938AE18}" srcOrd="10" destOrd="0" parTransId="{74327976-95B4-40D7-AC8F-36A00016E43F}" sibTransId="{E7A78DED-AFD3-44DC-96F9-BADB57B0A667}"/>
    <dgm:cxn modelId="{22E05B95-E3DD-4E78-8199-4257CC7690CC}" type="presParOf" srcId="{80A0D8D8-B207-4637-A37D-824F177CB2C1}" destId="{D4F1C517-8AA5-428C-AFCE-EBA3763A2212}" srcOrd="0" destOrd="0" presId="urn:microsoft.com/office/officeart/2008/layout/LinedList"/>
    <dgm:cxn modelId="{3AF58666-7E1A-4663-A9E5-8164E80254EC}" type="presParOf" srcId="{80A0D8D8-B207-4637-A37D-824F177CB2C1}" destId="{680F99F6-8C0B-4AD4-8EB6-2BD706810B88}" srcOrd="1" destOrd="0" presId="urn:microsoft.com/office/officeart/2008/layout/LinedList"/>
    <dgm:cxn modelId="{193BBE1F-DC41-4439-889D-FB1CCB31F05E}" type="presParOf" srcId="{680F99F6-8C0B-4AD4-8EB6-2BD706810B88}" destId="{476FF1B4-595E-473D-9CA8-894FCAFF0420}" srcOrd="0" destOrd="0" presId="urn:microsoft.com/office/officeart/2008/layout/LinedList"/>
    <dgm:cxn modelId="{3EDDF5F1-31CD-443C-8B82-810A4F06C5E7}" type="presParOf" srcId="{680F99F6-8C0B-4AD4-8EB6-2BD706810B88}" destId="{1722ED1F-A4B5-443C-9C03-10D6657CAC1D}" srcOrd="1" destOrd="0" presId="urn:microsoft.com/office/officeart/2008/layout/LinedList"/>
    <dgm:cxn modelId="{D7E36273-BAA3-445D-AF68-1CDAB63AD0C7}" type="presParOf" srcId="{80A0D8D8-B207-4637-A37D-824F177CB2C1}" destId="{93F88F9C-A3D9-4451-B992-906DF47C930F}" srcOrd="2" destOrd="0" presId="urn:microsoft.com/office/officeart/2008/layout/LinedList"/>
    <dgm:cxn modelId="{0A9472DA-7DE8-4432-9D17-97917752249E}" type="presParOf" srcId="{80A0D8D8-B207-4637-A37D-824F177CB2C1}" destId="{C2388816-8333-4DBD-AA53-2B587B1F4409}" srcOrd="3" destOrd="0" presId="urn:microsoft.com/office/officeart/2008/layout/LinedList"/>
    <dgm:cxn modelId="{CD2E0DDE-7E4A-4486-AACC-411602291795}" type="presParOf" srcId="{C2388816-8333-4DBD-AA53-2B587B1F4409}" destId="{62B2041C-6A72-41E5-8608-9DCC5964191A}" srcOrd="0" destOrd="0" presId="urn:microsoft.com/office/officeart/2008/layout/LinedList"/>
    <dgm:cxn modelId="{45508AB3-C7D6-4095-8DBF-A37EFCDFBBD3}" type="presParOf" srcId="{C2388816-8333-4DBD-AA53-2B587B1F4409}" destId="{2C5007E3-7CF1-4FC1-8C45-DEC7E56F0404}" srcOrd="1" destOrd="0" presId="urn:microsoft.com/office/officeart/2008/layout/LinedList"/>
    <dgm:cxn modelId="{0C45A7E4-F1A5-4CEC-BD06-6041298DF65B}" type="presParOf" srcId="{80A0D8D8-B207-4637-A37D-824F177CB2C1}" destId="{9E2D13C5-89FE-40FE-816F-C979466F06F6}" srcOrd="4" destOrd="0" presId="urn:microsoft.com/office/officeart/2008/layout/LinedList"/>
    <dgm:cxn modelId="{5CEFAFCD-BA68-4838-9953-5B697C7DEB7B}" type="presParOf" srcId="{80A0D8D8-B207-4637-A37D-824F177CB2C1}" destId="{6F28EB67-B05B-4273-9E6F-971B346DE0CD}" srcOrd="5" destOrd="0" presId="urn:microsoft.com/office/officeart/2008/layout/LinedList"/>
    <dgm:cxn modelId="{24E0BEF8-2508-414E-A180-4EC467B27092}" type="presParOf" srcId="{6F28EB67-B05B-4273-9E6F-971B346DE0CD}" destId="{6B3BD847-FAEC-40B3-9220-0A7030F4455D}" srcOrd="0" destOrd="0" presId="urn:microsoft.com/office/officeart/2008/layout/LinedList"/>
    <dgm:cxn modelId="{56301640-3ACB-4962-AED8-E1B746DE87E6}" type="presParOf" srcId="{6F28EB67-B05B-4273-9E6F-971B346DE0CD}" destId="{A5D45504-E412-423C-96B6-1061988B31B6}" srcOrd="1" destOrd="0" presId="urn:microsoft.com/office/officeart/2008/layout/LinedList"/>
    <dgm:cxn modelId="{498F829C-EFAB-4DFD-BA68-ED67B2B3B838}" type="presParOf" srcId="{80A0D8D8-B207-4637-A37D-824F177CB2C1}" destId="{1DC2966B-F70D-4BB4-A2D0-8CAB9348606F}" srcOrd="6" destOrd="0" presId="urn:microsoft.com/office/officeart/2008/layout/LinedList"/>
    <dgm:cxn modelId="{5DAF70C3-A029-467E-AF4A-24575B07A0DE}" type="presParOf" srcId="{80A0D8D8-B207-4637-A37D-824F177CB2C1}" destId="{36E44E6A-B259-483C-984A-7E2117055CB4}" srcOrd="7" destOrd="0" presId="urn:microsoft.com/office/officeart/2008/layout/LinedList"/>
    <dgm:cxn modelId="{D325C251-9926-4251-8F8F-47F2DC2FCFF9}" type="presParOf" srcId="{36E44E6A-B259-483C-984A-7E2117055CB4}" destId="{0D1C8C67-D20F-4E6B-A966-80233D53BEE9}" srcOrd="0" destOrd="0" presId="urn:microsoft.com/office/officeart/2008/layout/LinedList"/>
    <dgm:cxn modelId="{EF65C5B9-E61F-4D23-8BF6-3FE323B0742F}" type="presParOf" srcId="{36E44E6A-B259-483C-984A-7E2117055CB4}" destId="{F011F6B0-8C3D-461D-9CA7-B117E52FD36D}" srcOrd="1" destOrd="0" presId="urn:microsoft.com/office/officeart/2008/layout/LinedList"/>
    <dgm:cxn modelId="{4443DF99-B43A-4CC4-AB2B-61E4E06430C8}" type="presParOf" srcId="{80A0D8D8-B207-4637-A37D-824F177CB2C1}" destId="{D36A1AC4-EB72-449C-B21C-64E2D3DDD52B}" srcOrd="8" destOrd="0" presId="urn:microsoft.com/office/officeart/2008/layout/LinedList"/>
    <dgm:cxn modelId="{86390DC2-913D-459F-8032-7B34AE681912}" type="presParOf" srcId="{80A0D8D8-B207-4637-A37D-824F177CB2C1}" destId="{C60C6332-A9C0-43CD-A571-807B5AD9D2FB}" srcOrd="9" destOrd="0" presId="urn:microsoft.com/office/officeart/2008/layout/LinedList"/>
    <dgm:cxn modelId="{BAD9C51F-4D8C-445E-8933-7F7EE4757510}" type="presParOf" srcId="{C60C6332-A9C0-43CD-A571-807B5AD9D2FB}" destId="{84674041-C28B-4A1B-BDAC-29558924E3F2}" srcOrd="0" destOrd="0" presId="urn:microsoft.com/office/officeart/2008/layout/LinedList"/>
    <dgm:cxn modelId="{9E1EC915-7F63-4453-8264-6AD91211450C}" type="presParOf" srcId="{C60C6332-A9C0-43CD-A571-807B5AD9D2FB}" destId="{D16BD1F3-3E31-472E-8782-D560EDE8471F}" srcOrd="1" destOrd="0" presId="urn:microsoft.com/office/officeart/2008/layout/LinedList"/>
    <dgm:cxn modelId="{B3919FCA-7FFA-4212-AF7C-3CC4E0518E9A}" type="presParOf" srcId="{80A0D8D8-B207-4637-A37D-824F177CB2C1}" destId="{71641AAA-BB64-4EA0-BA7E-9F338989C9C7}" srcOrd="10" destOrd="0" presId="urn:microsoft.com/office/officeart/2008/layout/LinedList"/>
    <dgm:cxn modelId="{A31015F1-9C81-4157-BE9C-D621CBB026F5}" type="presParOf" srcId="{80A0D8D8-B207-4637-A37D-824F177CB2C1}" destId="{AF24F0A1-AB30-417C-900D-B53A0BA9995F}" srcOrd="11" destOrd="0" presId="urn:microsoft.com/office/officeart/2008/layout/LinedList"/>
    <dgm:cxn modelId="{58A907E4-6569-4A44-9BF5-EAD968949A00}" type="presParOf" srcId="{AF24F0A1-AB30-417C-900D-B53A0BA9995F}" destId="{77DB2C1F-1F3D-4203-BE6D-B827FE669202}" srcOrd="0" destOrd="0" presId="urn:microsoft.com/office/officeart/2008/layout/LinedList"/>
    <dgm:cxn modelId="{620A0462-B5A1-4A3C-A6E0-741651DC778B}" type="presParOf" srcId="{AF24F0A1-AB30-417C-900D-B53A0BA9995F}" destId="{6CA68DD6-1EA6-4B84-855A-625208D386E9}" srcOrd="1" destOrd="0" presId="urn:microsoft.com/office/officeart/2008/layout/LinedList"/>
    <dgm:cxn modelId="{F28AD429-F61E-4E39-A518-2D5E88A8ABC4}" type="presParOf" srcId="{80A0D8D8-B207-4637-A37D-824F177CB2C1}" destId="{D318E9EE-B19B-49C4-99A8-FBCDDA43A35E}" srcOrd="12" destOrd="0" presId="urn:microsoft.com/office/officeart/2008/layout/LinedList"/>
    <dgm:cxn modelId="{1B2EA08F-6CE2-4631-9AD6-F31056EDC5B0}" type="presParOf" srcId="{80A0D8D8-B207-4637-A37D-824F177CB2C1}" destId="{A1F3E889-CC59-467E-AB88-1EB2475962D6}" srcOrd="13" destOrd="0" presId="urn:microsoft.com/office/officeart/2008/layout/LinedList"/>
    <dgm:cxn modelId="{B0D0956D-C45F-449A-BB38-DCC5D2A6E07F}" type="presParOf" srcId="{A1F3E889-CC59-467E-AB88-1EB2475962D6}" destId="{49581D41-2F5E-4020-9EA7-D8E4AE0EB6E4}" srcOrd="0" destOrd="0" presId="urn:microsoft.com/office/officeart/2008/layout/LinedList"/>
    <dgm:cxn modelId="{5745136E-CBF1-4AC8-8079-00CF13E5A1A6}" type="presParOf" srcId="{A1F3E889-CC59-467E-AB88-1EB2475962D6}" destId="{CF668274-2093-4C4D-9C1E-75F7A65E1D81}" srcOrd="1" destOrd="0" presId="urn:microsoft.com/office/officeart/2008/layout/LinedList"/>
    <dgm:cxn modelId="{7726DDA8-D657-4AEB-894B-C75E289E43F3}" type="presParOf" srcId="{80A0D8D8-B207-4637-A37D-824F177CB2C1}" destId="{7F39F42A-022A-44F0-AA23-0CAF53395FFB}" srcOrd="14" destOrd="0" presId="urn:microsoft.com/office/officeart/2008/layout/LinedList"/>
    <dgm:cxn modelId="{F5DAECF5-0161-4476-A722-155B8160FA04}" type="presParOf" srcId="{80A0D8D8-B207-4637-A37D-824F177CB2C1}" destId="{5A5AAA4C-B11F-4129-9AF8-2552203E09D6}" srcOrd="15" destOrd="0" presId="urn:microsoft.com/office/officeart/2008/layout/LinedList"/>
    <dgm:cxn modelId="{3C4F4D46-8601-4582-B8EE-74FE0FBED14A}" type="presParOf" srcId="{5A5AAA4C-B11F-4129-9AF8-2552203E09D6}" destId="{4D4F1CA1-CB36-47FB-9CE9-E5D41FD30735}" srcOrd="0" destOrd="0" presId="urn:microsoft.com/office/officeart/2008/layout/LinedList"/>
    <dgm:cxn modelId="{FB503421-D552-42A8-9D8B-455449B84E90}" type="presParOf" srcId="{5A5AAA4C-B11F-4129-9AF8-2552203E09D6}" destId="{8A01CB3E-4A44-4CC7-924C-A79963AD2B94}" srcOrd="1" destOrd="0" presId="urn:microsoft.com/office/officeart/2008/layout/LinedList"/>
    <dgm:cxn modelId="{FC91A906-D3A2-4C5B-B6F6-7A505F53CA6A}" type="presParOf" srcId="{80A0D8D8-B207-4637-A37D-824F177CB2C1}" destId="{C5E879B4-C1C0-4231-9C53-017D31600A42}" srcOrd="16" destOrd="0" presId="urn:microsoft.com/office/officeart/2008/layout/LinedList"/>
    <dgm:cxn modelId="{459576F6-64DB-47CF-BCB4-0A8C9A59388D}" type="presParOf" srcId="{80A0D8D8-B207-4637-A37D-824F177CB2C1}" destId="{B45A9884-50B7-4C5A-997B-19422DFFF068}" srcOrd="17" destOrd="0" presId="urn:microsoft.com/office/officeart/2008/layout/LinedList"/>
    <dgm:cxn modelId="{70978F3E-C46A-4865-B024-538573E414A9}" type="presParOf" srcId="{B45A9884-50B7-4C5A-997B-19422DFFF068}" destId="{4C16A9CF-1281-4F29-A6E2-2853BF18E712}" srcOrd="0" destOrd="0" presId="urn:microsoft.com/office/officeart/2008/layout/LinedList"/>
    <dgm:cxn modelId="{6418F7E2-4B99-4BD0-A629-F99D04444DDB}" type="presParOf" srcId="{B45A9884-50B7-4C5A-997B-19422DFFF068}" destId="{015BC631-0F9F-43EC-AC9B-D124A43800F2}" srcOrd="1" destOrd="0" presId="urn:microsoft.com/office/officeart/2008/layout/LinedList"/>
    <dgm:cxn modelId="{D1F98C76-ABCE-4511-B59D-9C081CC6F369}" type="presParOf" srcId="{80A0D8D8-B207-4637-A37D-824F177CB2C1}" destId="{62166D3F-F58B-4405-A915-EA442E97F4BC}" srcOrd="18" destOrd="0" presId="urn:microsoft.com/office/officeart/2008/layout/LinedList"/>
    <dgm:cxn modelId="{CB9756AE-B285-499C-9704-0413DA4F39BA}" type="presParOf" srcId="{80A0D8D8-B207-4637-A37D-824F177CB2C1}" destId="{AE865DF0-DF44-4CB5-AEC5-7556A372E87B}" srcOrd="19" destOrd="0" presId="urn:microsoft.com/office/officeart/2008/layout/LinedList"/>
    <dgm:cxn modelId="{50ABEB04-AE79-46BB-A7FB-3DD0BB1B4CD8}" type="presParOf" srcId="{AE865DF0-DF44-4CB5-AEC5-7556A372E87B}" destId="{07F7D4B8-248A-4008-8A3D-23263B4BBFCD}" srcOrd="0" destOrd="0" presId="urn:microsoft.com/office/officeart/2008/layout/LinedList"/>
    <dgm:cxn modelId="{F1DF3F6F-B1F9-4741-AA5B-8C7D3D525E39}" type="presParOf" srcId="{AE865DF0-DF44-4CB5-AEC5-7556A372E87B}" destId="{02549F63-54A8-4D15-B253-99CD6A1B61F7}" srcOrd="1" destOrd="0" presId="urn:microsoft.com/office/officeart/2008/layout/LinedList"/>
    <dgm:cxn modelId="{52C42CA7-BFB9-4C13-88DA-8C53C27BCFB5}" type="presParOf" srcId="{80A0D8D8-B207-4637-A37D-824F177CB2C1}" destId="{F3F86CB2-F7EB-44C7-BE0E-2EB93FEAF3C6}" srcOrd="20" destOrd="0" presId="urn:microsoft.com/office/officeart/2008/layout/LinedList"/>
    <dgm:cxn modelId="{99644438-AAF8-4F0F-9F62-B3AC9ED02EB9}" type="presParOf" srcId="{80A0D8D8-B207-4637-A37D-824F177CB2C1}" destId="{7E3587F8-00E6-4803-8170-1533658CCBCC}" srcOrd="21" destOrd="0" presId="urn:microsoft.com/office/officeart/2008/layout/LinedList"/>
    <dgm:cxn modelId="{B58B804D-DC88-402C-A025-72ED550A29DC}" type="presParOf" srcId="{7E3587F8-00E6-4803-8170-1533658CCBCC}" destId="{8DF667A9-CEAE-4127-AA0F-9D227FCF658F}" srcOrd="0" destOrd="0" presId="urn:microsoft.com/office/officeart/2008/layout/LinedList"/>
    <dgm:cxn modelId="{5EAC778C-0CF4-4BAE-B05D-341909D8D767}" type="presParOf" srcId="{7E3587F8-00E6-4803-8170-1533658CCBCC}" destId="{356DDFF7-6D30-491B-8946-675ACAE48834}" srcOrd="1" destOrd="0" presId="urn:microsoft.com/office/officeart/2008/layout/LinedList"/>
    <dgm:cxn modelId="{6836F6C3-72E9-4126-83D2-8790505AFB41}" type="presParOf" srcId="{80A0D8D8-B207-4637-A37D-824F177CB2C1}" destId="{18096B73-D8D1-4CD6-87FE-41DF4C30A575}" srcOrd="22" destOrd="0" presId="urn:microsoft.com/office/officeart/2008/layout/LinedList"/>
    <dgm:cxn modelId="{CFB63F7C-C249-42BB-AE13-D87ABFB133CE}" type="presParOf" srcId="{80A0D8D8-B207-4637-A37D-824F177CB2C1}" destId="{5189D312-3627-4358-94F6-626173A3EED1}" srcOrd="23" destOrd="0" presId="urn:microsoft.com/office/officeart/2008/layout/LinedList"/>
    <dgm:cxn modelId="{92039D50-0ECB-495D-87FB-3C53FE291BBF}" type="presParOf" srcId="{5189D312-3627-4358-94F6-626173A3EED1}" destId="{D9349830-E5AF-41AC-9941-7CF7DEC8C2BE}" srcOrd="0" destOrd="0" presId="urn:microsoft.com/office/officeart/2008/layout/LinedList"/>
    <dgm:cxn modelId="{0273F38B-783D-48F9-86FF-E1A9DF5C3A94}" type="presParOf" srcId="{5189D312-3627-4358-94F6-626173A3EED1}" destId="{9E29B9B2-EE57-4D39-9380-377CCC53BA3C}" srcOrd="1" destOrd="0" presId="urn:microsoft.com/office/officeart/2008/layout/LinedList"/>
    <dgm:cxn modelId="{CD07513C-414C-46AA-9AF0-4F13F9A2C601}" type="presParOf" srcId="{80A0D8D8-B207-4637-A37D-824F177CB2C1}" destId="{0294BC1F-A1DC-4BD5-87AD-D3993D6AED19}" srcOrd="24" destOrd="0" presId="urn:microsoft.com/office/officeart/2008/layout/LinedList"/>
    <dgm:cxn modelId="{6DE79BC8-DEC5-476A-8DF7-55F557670A02}" type="presParOf" srcId="{80A0D8D8-B207-4637-A37D-824F177CB2C1}" destId="{1C2442C6-EE3D-4D1F-8BB0-A509A358572F}" srcOrd="25" destOrd="0" presId="urn:microsoft.com/office/officeart/2008/layout/LinedList"/>
    <dgm:cxn modelId="{A4F56FF8-81C3-4B4C-A2A8-046D84D348F3}" type="presParOf" srcId="{1C2442C6-EE3D-4D1F-8BB0-A509A358572F}" destId="{489EC2E9-01D1-4818-9E82-5DD236E54F04}" srcOrd="0" destOrd="0" presId="urn:microsoft.com/office/officeart/2008/layout/LinedList"/>
    <dgm:cxn modelId="{5E3A5A37-0368-4E30-8197-94C6B0B3661B}" type="presParOf" srcId="{1C2442C6-EE3D-4D1F-8BB0-A509A358572F}" destId="{B995AADB-A056-4B67-A778-3756F1BC5DCC}" srcOrd="1" destOrd="0" presId="urn:microsoft.com/office/officeart/2008/layout/LinedList"/>
    <dgm:cxn modelId="{6DB0473E-CD7E-4109-ACE5-C683F90D2D51}" type="presParOf" srcId="{80A0D8D8-B207-4637-A37D-824F177CB2C1}" destId="{BDD07A28-4FC0-4A63-AE20-2BC1CB2AA44C}" srcOrd="26" destOrd="0" presId="urn:microsoft.com/office/officeart/2008/layout/LinedList"/>
    <dgm:cxn modelId="{3F3EC8BA-38EC-41C3-A1DC-F218BE32F3F4}" type="presParOf" srcId="{80A0D8D8-B207-4637-A37D-824F177CB2C1}" destId="{B9B73617-89A7-465B-B01B-B464F34EECC1}" srcOrd="27" destOrd="0" presId="urn:microsoft.com/office/officeart/2008/layout/LinedList"/>
    <dgm:cxn modelId="{8A26ADE8-C8DF-4FC5-91DA-22E6DED6A4A9}" type="presParOf" srcId="{B9B73617-89A7-465B-B01B-B464F34EECC1}" destId="{D2F7BB67-04EE-43FA-965A-1EDD8C8F854B}" srcOrd="0" destOrd="0" presId="urn:microsoft.com/office/officeart/2008/layout/LinedList"/>
    <dgm:cxn modelId="{A5635008-2C85-4A65-BC87-507B28912E01}" type="presParOf" srcId="{B9B73617-89A7-465B-B01B-B464F34EECC1}" destId="{7D2A3CA6-9BEC-44FB-BCCB-E99E7EB364E2}" srcOrd="1" destOrd="0" presId="urn:microsoft.com/office/officeart/2008/layout/LinedList"/>
    <dgm:cxn modelId="{2DBC835D-31DF-4682-90DA-61DC8F026D49}" type="presParOf" srcId="{80A0D8D8-B207-4637-A37D-824F177CB2C1}" destId="{EE9AFD6A-483D-440B-8164-37675B627E21}" srcOrd="28" destOrd="0" presId="urn:microsoft.com/office/officeart/2008/layout/LinedList"/>
    <dgm:cxn modelId="{9C2EE004-C0BF-4002-B775-AE16583E2E48}" type="presParOf" srcId="{80A0D8D8-B207-4637-A37D-824F177CB2C1}" destId="{39E5E8A8-547A-460A-B3C5-52FF121EA22E}" srcOrd="29" destOrd="0" presId="urn:microsoft.com/office/officeart/2008/layout/LinedList"/>
    <dgm:cxn modelId="{9A0CC837-0500-4366-9141-9D7CACF6F127}" type="presParOf" srcId="{39E5E8A8-547A-460A-B3C5-52FF121EA22E}" destId="{9B0539E3-85B9-46BA-8D0D-C244A97B4D51}" srcOrd="0" destOrd="0" presId="urn:microsoft.com/office/officeart/2008/layout/LinedList"/>
    <dgm:cxn modelId="{AD42DA62-7A47-4E85-9585-0B7D7FCB815C}" type="presParOf" srcId="{39E5E8A8-547A-460A-B3C5-52FF121EA22E}" destId="{5DF7BC54-7B4B-48B5-9110-D0EB61C61F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1C517-8AA5-428C-AFCE-EBA3763A2212}">
      <dsp:nvSpPr>
        <dsp:cNvPr id="0" name=""/>
        <dsp:cNvSpPr/>
      </dsp:nvSpPr>
      <dsp:spPr>
        <a:xfrm>
          <a:off x="0" y="433"/>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76FF1B4-595E-473D-9CA8-894FCAFF0420}">
      <dsp:nvSpPr>
        <dsp:cNvPr id="0" name=""/>
        <dsp:cNvSpPr/>
      </dsp:nvSpPr>
      <dsp:spPr>
        <a:xfrm>
          <a:off x="0" y="433"/>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Completed site visits</a:t>
          </a:r>
        </a:p>
      </dsp:txBody>
      <dsp:txXfrm>
        <a:off x="0" y="433"/>
        <a:ext cx="3888528" cy="236847"/>
      </dsp:txXfrm>
    </dsp:sp>
    <dsp:sp modelId="{93F88F9C-A3D9-4451-B992-906DF47C930F}">
      <dsp:nvSpPr>
        <dsp:cNvPr id="0" name=""/>
        <dsp:cNvSpPr/>
      </dsp:nvSpPr>
      <dsp:spPr>
        <a:xfrm>
          <a:off x="0" y="237281"/>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B2041C-6A72-41E5-8608-9DCC5964191A}">
      <dsp:nvSpPr>
        <dsp:cNvPr id="0" name=""/>
        <dsp:cNvSpPr/>
      </dsp:nvSpPr>
      <dsp:spPr>
        <a:xfrm>
          <a:off x="0" y="237281"/>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AL</a:t>
          </a:r>
        </a:p>
      </dsp:txBody>
      <dsp:txXfrm>
        <a:off x="0" y="237281"/>
        <a:ext cx="3888528" cy="236847"/>
      </dsp:txXfrm>
    </dsp:sp>
    <dsp:sp modelId="{9E2D13C5-89FE-40FE-816F-C979466F06F6}">
      <dsp:nvSpPr>
        <dsp:cNvPr id="0" name=""/>
        <dsp:cNvSpPr/>
      </dsp:nvSpPr>
      <dsp:spPr>
        <a:xfrm>
          <a:off x="0" y="474128"/>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B3BD847-FAEC-40B3-9220-0A7030F4455D}">
      <dsp:nvSpPr>
        <dsp:cNvPr id="0" name=""/>
        <dsp:cNvSpPr/>
      </dsp:nvSpPr>
      <dsp:spPr>
        <a:xfrm>
          <a:off x="0" y="474128"/>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FL</a:t>
          </a:r>
        </a:p>
      </dsp:txBody>
      <dsp:txXfrm>
        <a:off x="0" y="474128"/>
        <a:ext cx="3888528" cy="236847"/>
      </dsp:txXfrm>
    </dsp:sp>
    <dsp:sp modelId="{1DC2966B-F70D-4BB4-A2D0-8CAB9348606F}">
      <dsp:nvSpPr>
        <dsp:cNvPr id="0" name=""/>
        <dsp:cNvSpPr/>
      </dsp:nvSpPr>
      <dsp:spPr>
        <a:xfrm>
          <a:off x="0" y="710976"/>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D1C8C67-D20F-4E6B-A966-80233D53BEE9}">
      <dsp:nvSpPr>
        <dsp:cNvPr id="0" name=""/>
        <dsp:cNvSpPr/>
      </dsp:nvSpPr>
      <dsp:spPr>
        <a:xfrm>
          <a:off x="0" y="710976"/>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IL</a:t>
          </a:r>
        </a:p>
      </dsp:txBody>
      <dsp:txXfrm>
        <a:off x="0" y="710976"/>
        <a:ext cx="3888528" cy="236847"/>
      </dsp:txXfrm>
    </dsp:sp>
    <dsp:sp modelId="{D36A1AC4-EB72-449C-B21C-64E2D3DDD52B}">
      <dsp:nvSpPr>
        <dsp:cNvPr id="0" name=""/>
        <dsp:cNvSpPr/>
      </dsp:nvSpPr>
      <dsp:spPr>
        <a:xfrm>
          <a:off x="0" y="947824"/>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674041-C28B-4A1B-BDAC-29558924E3F2}">
      <dsp:nvSpPr>
        <dsp:cNvPr id="0" name=""/>
        <dsp:cNvSpPr/>
      </dsp:nvSpPr>
      <dsp:spPr>
        <a:xfrm>
          <a:off x="0" y="947824"/>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MN</a:t>
          </a:r>
        </a:p>
      </dsp:txBody>
      <dsp:txXfrm>
        <a:off x="0" y="947824"/>
        <a:ext cx="3888528" cy="236847"/>
      </dsp:txXfrm>
    </dsp:sp>
    <dsp:sp modelId="{71641AAA-BB64-4EA0-BA7E-9F338989C9C7}">
      <dsp:nvSpPr>
        <dsp:cNvPr id="0" name=""/>
        <dsp:cNvSpPr/>
      </dsp:nvSpPr>
      <dsp:spPr>
        <a:xfrm>
          <a:off x="0" y="1184671"/>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DB2C1F-1F3D-4203-BE6D-B827FE669202}">
      <dsp:nvSpPr>
        <dsp:cNvPr id="0" name=""/>
        <dsp:cNvSpPr/>
      </dsp:nvSpPr>
      <dsp:spPr>
        <a:xfrm>
          <a:off x="0" y="1184671"/>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NC</a:t>
          </a:r>
        </a:p>
      </dsp:txBody>
      <dsp:txXfrm>
        <a:off x="0" y="1184671"/>
        <a:ext cx="3888528" cy="236847"/>
      </dsp:txXfrm>
    </dsp:sp>
    <dsp:sp modelId="{D318E9EE-B19B-49C4-99A8-FBCDDA43A35E}">
      <dsp:nvSpPr>
        <dsp:cNvPr id="0" name=""/>
        <dsp:cNvSpPr/>
      </dsp:nvSpPr>
      <dsp:spPr>
        <a:xfrm>
          <a:off x="0" y="1421519"/>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9581D41-2F5E-4020-9EA7-D8E4AE0EB6E4}">
      <dsp:nvSpPr>
        <dsp:cNvPr id="0" name=""/>
        <dsp:cNvSpPr/>
      </dsp:nvSpPr>
      <dsp:spPr>
        <a:xfrm>
          <a:off x="0" y="1421519"/>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OH </a:t>
          </a:r>
        </a:p>
      </dsp:txBody>
      <dsp:txXfrm>
        <a:off x="0" y="1421519"/>
        <a:ext cx="3888528" cy="236847"/>
      </dsp:txXfrm>
    </dsp:sp>
    <dsp:sp modelId="{7F39F42A-022A-44F0-AA23-0CAF53395FFB}">
      <dsp:nvSpPr>
        <dsp:cNvPr id="0" name=""/>
        <dsp:cNvSpPr/>
      </dsp:nvSpPr>
      <dsp:spPr>
        <a:xfrm>
          <a:off x="0" y="1658366"/>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4F1CA1-CB36-47FB-9CE9-E5D41FD30735}">
      <dsp:nvSpPr>
        <dsp:cNvPr id="0" name=""/>
        <dsp:cNvSpPr/>
      </dsp:nvSpPr>
      <dsp:spPr>
        <a:xfrm>
          <a:off x="0" y="1658366"/>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VT</a:t>
          </a:r>
        </a:p>
      </dsp:txBody>
      <dsp:txXfrm>
        <a:off x="0" y="1658366"/>
        <a:ext cx="3888528" cy="236847"/>
      </dsp:txXfrm>
    </dsp:sp>
    <dsp:sp modelId="{C5E879B4-C1C0-4231-9C53-017D31600A42}">
      <dsp:nvSpPr>
        <dsp:cNvPr id="0" name=""/>
        <dsp:cNvSpPr/>
      </dsp:nvSpPr>
      <dsp:spPr>
        <a:xfrm>
          <a:off x="0" y="1895214"/>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16A9CF-1281-4F29-A6E2-2853BF18E712}">
      <dsp:nvSpPr>
        <dsp:cNvPr id="0" name=""/>
        <dsp:cNvSpPr/>
      </dsp:nvSpPr>
      <dsp:spPr>
        <a:xfrm>
          <a:off x="0" y="1895214"/>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WI</a:t>
          </a:r>
        </a:p>
      </dsp:txBody>
      <dsp:txXfrm>
        <a:off x="0" y="1895214"/>
        <a:ext cx="3888528" cy="236847"/>
      </dsp:txXfrm>
    </dsp:sp>
    <dsp:sp modelId="{62166D3F-F58B-4405-A915-EA442E97F4BC}">
      <dsp:nvSpPr>
        <dsp:cNvPr id="0" name=""/>
        <dsp:cNvSpPr/>
      </dsp:nvSpPr>
      <dsp:spPr>
        <a:xfrm>
          <a:off x="0" y="2132061"/>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7F7D4B8-248A-4008-8A3D-23263B4BBFCD}">
      <dsp:nvSpPr>
        <dsp:cNvPr id="0" name=""/>
        <dsp:cNvSpPr/>
      </dsp:nvSpPr>
      <dsp:spPr>
        <a:xfrm>
          <a:off x="0" y="2132061"/>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Scheduled site visits</a:t>
          </a:r>
        </a:p>
      </dsp:txBody>
      <dsp:txXfrm>
        <a:off x="0" y="2132061"/>
        <a:ext cx="3888528" cy="236847"/>
      </dsp:txXfrm>
    </dsp:sp>
    <dsp:sp modelId="{F3F86CB2-F7EB-44C7-BE0E-2EB93FEAF3C6}">
      <dsp:nvSpPr>
        <dsp:cNvPr id="0" name=""/>
        <dsp:cNvSpPr/>
      </dsp:nvSpPr>
      <dsp:spPr>
        <a:xfrm>
          <a:off x="0" y="2368909"/>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DF667A9-CEAE-4127-AA0F-9D227FCF658F}">
      <dsp:nvSpPr>
        <dsp:cNvPr id="0" name=""/>
        <dsp:cNvSpPr/>
      </dsp:nvSpPr>
      <dsp:spPr>
        <a:xfrm>
          <a:off x="0" y="2368909"/>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IN (10/21)</a:t>
          </a:r>
        </a:p>
      </dsp:txBody>
      <dsp:txXfrm>
        <a:off x="0" y="2368909"/>
        <a:ext cx="3888528" cy="236847"/>
      </dsp:txXfrm>
    </dsp:sp>
    <dsp:sp modelId="{18096B73-D8D1-4CD6-87FE-41DF4C30A575}">
      <dsp:nvSpPr>
        <dsp:cNvPr id="0" name=""/>
        <dsp:cNvSpPr/>
      </dsp:nvSpPr>
      <dsp:spPr>
        <a:xfrm>
          <a:off x="0" y="2605756"/>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349830-E5AF-41AC-9941-7CF7DEC8C2BE}">
      <dsp:nvSpPr>
        <dsp:cNvPr id="0" name=""/>
        <dsp:cNvSpPr/>
      </dsp:nvSpPr>
      <dsp:spPr>
        <a:xfrm>
          <a:off x="0" y="2605756"/>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NY (10/21)</a:t>
          </a:r>
        </a:p>
      </dsp:txBody>
      <dsp:txXfrm>
        <a:off x="0" y="2605756"/>
        <a:ext cx="3888528" cy="236847"/>
      </dsp:txXfrm>
    </dsp:sp>
    <dsp:sp modelId="{0294BC1F-A1DC-4BD5-87AD-D3993D6AED19}">
      <dsp:nvSpPr>
        <dsp:cNvPr id="0" name=""/>
        <dsp:cNvSpPr/>
      </dsp:nvSpPr>
      <dsp:spPr>
        <a:xfrm>
          <a:off x="0" y="2842604"/>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9EC2E9-01D1-4818-9E82-5DD236E54F04}">
      <dsp:nvSpPr>
        <dsp:cNvPr id="0" name=""/>
        <dsp:cNvSpPr/>
      </dsp:nvSpPr>
      <dsp:spPr>
        <a:xfrm>
          <a:off x="0" y="2842604"/>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SC (1/23)</a:t>
          </a:r>
        </a:p>
      </dsp:txBody>
      <dsp:txXfrm>
        <a:off x="0" y="2842604"/>
        <a:ext cx="3888528" cy="236847"/>
      </dsp:txXfrm>
    </dsp:sp>
    <dsp:sp modelId="{BDD07A28-4FC0-4A63-AE20-2BC1CB2AA44C}">
      <dsp:nvSpPr>
        <dsp:cNvPr id="0" name=""/>
        <dsp:cNvSpPr/>
      </dsp:nvSpPr>
      <dsp:spPr>
        <a:xfrm>
          <a:off x="0" y="3079452"/>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2F7BB67-04EE-43FA-965A-1EDD8C8F854B}">
      <dsp:nvSpPr>
        <dsp:cNvPr id="0" name=""/>
        <dsp:cNvSpPr/>
      </dsp:nvSpPr>
      <dsp:spPr>
        <a:xfrm>
          <a:off x="0" y="3079452"/>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TX (2/13/23)</a:t>
          </a:r>
        </a:p>
      </dsp:txBody>
      <dsp:txXfrm>
        <a:off x="0" y="3079452"/>
        <a:ext cx="3888528" cy="236847"/>
      </dsp:txXfrm>
    </dsp:sp>
    <dsp:sp modelId="{EE9AFD6A-483D-440B-8164-37675B627E21}">
      <dsp:nvSpPr>
        <dsp:cNvPr id="0" name=""/>
        <dsp:cNvSpPr/>
      </dsp:nvSpPr>
      <dsp:spPr>
        <a:xfrm>
          <a:off x="0" y="3316299"/>
          <a:ext cx="3888528"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0539E3-85B9-46BA-8D0D-C244A97B4D51}">
      <dsp:nvSpPr>
        <dsp:cNvPr id="0" name=""/>
        <dsp:cNvSpPr/>
      </dsp:nvSpPr>
      <dsp:spPr>
        <a:xfrm>
          <a:off x="0" y="3316299"/>
          <a:ext cx="3888528" cy="23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KS (3/12/23)</a:t>
          </a:r>
        </a:p>
      </dsp:txBody>
      <dsp:txXfrm>
        <a:off x="0" y="3316299"/>
        <a:ext cx="3888528" cy="2368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0B794-DB25-9A46-B30A-1EC4D44A2E71}" type="datetimeFigureOut">
              <a:rPr lang="en-US" smtClean="0"/>
              <a:t>11/16/22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C3A3B-04D4-9746-98FF-643EF8BCBDCA}" type="slidenum">
              <a:rPr lang="en-US" smtClean="0"/>
              <a:t>‹#›</a:t>
            </a:fld>
            <a:endParaRPr lang="en-US"/>
          </a:p>
        </p:txBody>
      </p:sp>
    </p:spTree>
    <p:extLst>
      <p:ext uri="{BB962C8B-B14F-4D97-AF65-F5344CB8AC3E}">
        <p14:creationId xmlns:p14="http://schemas.microsoft.com/office/powerpoint/2010/main" val="286032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C3A3B-04D4-9746-98FF-643EF8BCBDCA}" type="slidenum">
              <a:rPr lang="en-US" smtClean="0"/>
              <a:t>4</a:t>
            </a:fld>
            <a:endParaRPr lang="en-US"/>
          </a:p>
        </p:txBody>
      </p:sp>
    </p:spTree>
    <p:extLst>
      <p:ext uri="{BB962C8B-B14F-4D97-AF65-F5344CB8AC3E}">
        <p14:creationId xmlns:p14="http://schemas.microsoft.com/office/powerpoint/2010/main" val="25894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BC3A3B-04D4-9746-98FF-643EF8BCBDCA}" type="slidenum">
              <a:rPr lang="en-US" smtClean="0"/>
              <a:t>8</a:t>
            </a:fld>
            <a:endParaRPr lang="en-US"/>
          </a:p>
        </p:txBody>
      </p:sp>
    </p:spTree>
    <p:extLst>
      <p:ext uri="{BB962C8B-B14F-4D97-AF65-F5344CB8AC3E}">
        <p14:creationId xmlns:p14="http://schemas.microsoft.com/office/powerpoint/2010/main" val="247445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3708-E569-4F4D-8D92-DF64852A7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FA57AA-17DA-1941-8B14-0D9733F1F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522B33-8EC5-A242-B9E0-A883E1A27544}"/>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5" name="Footer Placeholder 4">
            <a:extLst>
              <a:ext uri="{FF2B5EF4-FFF2-40B4-BE49-F238E27FC236}">
                <a16:creationId xmlns:a16="http://schemas.microsoft.com/office/drawing/2014/main" id="{869B74DE-8A52-4849-9E1A-D4A7CEE29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E79A9-7649-B146-8072-0D89C69EFD8E}"/>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398583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FADE-49FC-8144-A75C-F0BD93CB8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DE038-5077-CB4D-8037-44D92B7F4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B89B0-6B0A-8743-BD8B-F5A6728A1714}"/>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5" name="Footer Placeholder 4">
            <a:extLst>
              <a:ext uri="{FF2B5EF4-FFF2-40B4-BE49-F238E27FC236}">
                <a16:creationId xmlns:a16="http://schemas.microsoft.com/office/drawing/2014/main" id="{18CCC680-3672-0644-9324-C1ED8D7B2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EA311-3F46-754C-B99C-9AEF60625C5F}"/>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4001910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E1FF-C80D-C149-83F1-4BDD54807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2DF4F1-4B0F-F248-8295-A546515F8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A5D6F-5C34-4F41-A887-932C50BB7416}"/>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5" name="Footer Placeholder 4">
            <a:extLst>
              <a:ext uri="{FF2B5EF4-FFF2-40B4-BE49-F238E27FC236}">
                <a16:creationId xmlns:a16="http://schemas.microsoft.com/office/drawing/2014/main" id="{9C62EA77-C481-B047-B170-49DDCC690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22DB0-1989-154D-9AD8-38BFC9167DD2}"/>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427427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8432-806F-6A41-80ED-BDEDF5D68E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F05F2-542E-4B42-A62D-041C264C7B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3A30B3-EA95-BE43-A155-BE4FE505B1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89F22E-85A3-4040-8931-ACFC46AE692B}"/>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6" name="Footer Placeholder 5">
            <a:extLst>
              <a:ext uri="{FF2B5EF4-FFF2-40B4-BE49-F238E27FC236}">
                <a16:creationId xmlns:a16="http://schemas.microsoft.com/office/drawing/2014/main" id="{58303BAD-E7EE-7F45-93F8-9AED3DA0E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F3ECA-57E2-2B4B-808B-A5D153645590}"/>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303361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80C1-9986-864D-BDBA-8424DA11F7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BB065-889E-E84E-82B5-39D7F3504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3850D-DEA8-3745-9A09-6CCB54779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678FE-E390-AF4D-8EAB-418A03B07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631B98-0F81-2F4C-ABC9-5151FB014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10FD07-9436-BE4A-AD4E-9EF27F18CEE5}"/>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8" name="Footer Placeholder 7">
            <a:extLst>
              <a:ext uri="{FF2B5EF4-FFF2-40B4-BE49-F238E27FC236}">
                <a16:creationId xmlns:a16="http://schemas.microsoft.com/office/drawing/2014/main" id="{655AD72D-82CC-4844-BA3A-D5F4C83BD8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E8998-381B-2C47-B155-939422CED428}"/>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961724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30F2-F487-AB4C-9DE2-0D29F96A48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0CEBF7-8234-5845-BB12-C81A76DEAB12}"/>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4" name="Footer Placeholder 3">
            <a:extLst>
              <a:ext uri="{FF2B5EF4-FFF2-40B4-BE49-F238E27FC236}">
                <a16:creationId xmlns:a16="http://schemas.microsoft.com/office/drawing/2014/main" id="{69594460-1623-3A42-B62D-E66427FE76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92C89-A8DE-D644-874D-D8F56D005124}"/>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208485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0725E-A090-A948-9647-C2D963A1F98B}"/>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3" name="Footer Placeholder 2">
            <a:extLst>
              <a:ext uri="{FF2B5EF4-FFF2-40B4-BE49-F238E27FC236}">
                <a16:creationId xmlns:a16="http://schemas.microsoft.com/office/drawing/2014/main" id="{D55B7EDB-9C2F-394D-8690-5F9F9FC2FE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490537-92C6-6D41-B7B1-256223111F4F}"/>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2996114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250E-2264-6A4D-AA8A-914BC6938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955BC5-35A6-4E4C-A244-B34C69DC4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934812-45A7-424C-8259-C7319652D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B2BF0-025D-1A47-AF18-1ACCEA20EA72}"/>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6" name="Footer Placeholder 5">
            <a:extLst>
              <a:ext uri="{FF2B5EF4-FFF2-40B4-BE49-F238E27FC236}">
                <a16:creationId xmlns:a16="http://schemas.microsoft.com/office/drawing/2014/main" id="{D38C9890-16C4-2747-9F09-D0015AF4B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5BB91-4AC3-4A42-8978-0CE242BAF9D1}"/>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258961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F528-10D4-624C-9BC7-380AC2DD63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5A9B93-E65B-554E-8776-EABBED428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E032B-A70A-7940-A8F2-086171236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5396C-3362-FD42-8648-3F51B7AC9262}"/>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6" name="Footer Placeholder 5">
            <a:extLst>
              <a:ext uri="{FF2B5EF4-FFF2-40B4-BE49-F238E27FC236}">
                <a16:creationId xmlns:a16="http://schemas.microsoft.com/office/drawing/2014/main" id="{A1628E13-3BEA-3D4F-AD45-177AE0D15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2FA83-E279-D94A-863A-9302D896FDB5}"/>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639839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4E97-D6D2-3F41-A4D4-229ABD220E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D10EA9-A29F-9547-BD7A-C78D507187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246A8-6955-7E4D-AB55-4F7B98B01C76}"/>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5" name="Footer Placeholder 4">
            <a:extLst>
              <a:ext uri="{FF2B5EF4-FFF2-40B4-BE49-F238E27FC236}">
                <a16:creationId xmlns:a16="http://schemas.microsoft.com/office/drawing/2014/main" id="{61397E64-491B-0D43-BEF6-D7F4B62C0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976F7-417E-1B40-A825-C372A9D6CF27}"/>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4029854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E87A4-2B2A-8847-94C4-D7D3CA4D80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051441-4E45-B045-9ECE-6F7423B74F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A69D5-D1F6-9842-B779-E343DF13E5C3}"/>
              </a:ext>
            </a:extLst>
          </p:cNvPr>
          <p:cNvSpPr>
            <a:spLocks noGrp="1"/>
          </p:cNvSpPr>
          <p:nvPr>
            <p:ph type="dt" sz="half" idx="10"/>
          </p:nvPr>
        </p:nvSpPr>
        <p:spPr/>
        <p:txBody>
          <a:bodyPr/>
          <a:lstStyle/>
          <a:p>
            <a:fld id="{25027659-D0B3-CB4B-8518-95026BBD8049}" type="datetimeFigureOut">
              <a:rPr lang="en-US" smtClean="0"/>
              <a:t>11/16/22</a:t>
            </a:fld>
            <a:endParaRPr lang="en-US"/>
          </a:p>
        </p:txBody>
      </p:sp>
      <p:sp>
        <p:nvSpPr>
          <p:cNvPr id="5" name="Footer Placeholder 4">
            <a:extLst>
              <a:ext uri="{FF2B5EF4-FFF2-40B4-BE49-F238E27FC236}">
                <a16:creationId xmlns:a16="http://schemas.microsoft.com/office/drawing/2014/main" id="{EF59BB80-CDE2-9649-A2B2-381E47C2B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2A146-709D-B44B-9A60-62AD1E882DF5}"/>
              </a:ext>
            </a:extLst>
          </p:cNvPr>
          <p:cNvSpPr>
            <a:spLocks noGrp="1"/>
          </p:cNvSpPr>
          <p:nvPr>
            <p:ph type="sldNum" sz="quarter" idx="12"/>
          </p:nvPr>
        </p:nvSpPr>
        <p:spPr/>
        <p:txBody>
          <a:bodyPr/>
          <a:lstStyle/>
          <a:p>
            <a:fld id="{49BAB23F-1028-1F4B-8D16-EAA945BE31D0}" type="slidenum">
              <a:rPr lang="en-US" smtClean="0"/>
              <a:t>‹#›</a:t>
            </a:fld>
            <a:endParaRPr lang="en-US"/>
          </a:p>
        </p:txBody>
      </p:sp>
    </p:spTree>
    <p:extLst>
      <p:ext uri="{BB962C8B-B14F-4D97-AF65-F5344CB8AC3E}">
        <p14:creationId xmlns:p14="http://schemas.microsoft.com/office/powerpoint/2010/main" val="229988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AE8DE-C470-0F4C-AC75-7E6B0F7E9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03AE87-437E-9746-A248-B9D131C4FC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128C6-1A32-CA46-9473-F33931334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27659-D0B3-CB4B-8518-95026BBD8049}" type="datetimeFigureOut">
              <a:rPr lang="en-US" smtClean="0"/>
              <a:t>11/16/22</a:t>
            </a:fld>
            <a:endParaRPr lang="en-US"/>
          </a:p>
        </p:txBody>
      </p:sp>
      <p:sp>
        <p:nvSpPr>
          <p:cNvPr id="5" name="Footer Placeholder 4">
            <a:extLst>
              <a:ext uri="{FF2B5EF4-FFF2-40B4-BE49-F238E27FC236}">
                <a16:creationId xmlns:a16="http://schemas.microsoft.com/office/drawing/2014/main" id="{A6B5F80C-4366-2F4B-81E4-A17C52B51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C7F57A-DC43-6E44-A09A-27A607106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AB23F-1028-1F4B-8D16-EAA945BE31D0}" type="slidenum">
              <a:rPr lang="en-US" smtClean="0"/>
              <a:t>‹#›</a:t>
            </a:fld>
            <a:endParaRPr lang="en-US"/>
          </a:p>
        </p:txBody>
      </p:sp>
    </p:spTree>
    <p:extLst>
      <p:ext uri="{BB962C8B-B14F-4D97-AF65-F5344CB8AC3E}">
        <p14:creationId xmlns:p14="http://schemas.microsoft.com/office/powerpoint/2010/main" val="2847108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us02web.zoom.us/rec/share/PVK00hyKImZZc-DlVif3nrS_PHiDK3WTphIhTYg9vPFfO_MQH4WM0dBM8r6rZ0hz.7qkCGgw2xunwfCZh"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https://us02web.zoom.us/j/81259741397?pwd=aIds-cuhkeYv4WBwVvKw79JGjuK9FN.1"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I_vIps44KW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736" y="633533"/>
            <a:ext cx="9144000" cy="2387600"/>
          </a:xfrm>
        </p:spPr>
        <p:txBody>
          <a:bodyPr/>
          <a:lstStyle/>
          <a:p>
            <a:r>
              <a:rPr lang="en-US" dirty="0">
                <a:cs typeface="Calibri Light"/>
              </a:rPr>
              <a:t>NACDD HCBS Slides used during weekly updates </a:t>
            </a:r>
            <a:endParaRPr lang="en-US" dirty="0"/>
          </a:p>
        </p:txBody>
      </p:sp>
      <p:sp>
        <p:nvSpPr>
          <p:cNvPr id="3" name="Subtitle 2"/>
          <p:cNvSpPr>
            <a:spLocks noGrp="1"/>
          </p:cNvSpPr>
          <p:nvPr>
            <p:ph type="subTitle" idx="1"/>
          </p:nvPr>
        </p:nvSpPr>
        <p:spPr>
          <a:xfrm>
            <a:off x="1524000" y="3602038"/>
            <a:ext cx="9144000" cy="2518403"/>
          </a:xfrm>
        </p:spPr>
        <p:txBody>
          <a:bodyPr vert="horz" lIns="91440" tIns="45720" rIns="91440" bIns="45720" rtlCol="0" anchor="t">
            <a:normAutofit/>
          </a:bodyPr>
          <a:lstStyle/>
          <a:p>
            <a:r>
              <a:rPr lang="en-US" dirty="0">
                <a:cs typeface="Calibri"/>
              </a:rPr>
              <a:t>The slides were taken from weekly legislative updates from June – October, although HCBS Rule is a standing line item and might not have a slide every week.  Date of slide is in lower left corner.</a:t>
            </a:r>
            <a:endParaRPr lang="en-US" dirty="0"/>
          </a:p>
          <a:p>
            <a:endParaRPr lang="en-US" dirty="0">
              <a:cs typeface="Calibri"/>
            </a:endParaRPr>
          </a:p>
          <a:p>
            <a:r>
              <a:rPr lang="en-US" dirty="0">
                <a:cs typeface="Calibri"/>
              </a:rPr>
              <a:t>Erin Prangley, Policy Director</a:t>
            </a:r>
            <a:endParaRPr lang="en-US" dirty="0"/>
          </a:p>
          <a:p>
            <a:r>
              <a:rPr lang="en-US" dirty="0">
                <a:cs typeface="Calibri"/>
              </a:rPr>
              <a:t>Eprangley@nacdd.org</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B8C98-2B9B-7AAB-7DBC-3524A0158781}"/>
              </a:ext>
            </a:extLst>
          </p:cNvPr>
          <p:cNvSpPr>
            <a:spLocks noGrp="1"/>
          </p:cNvSpPr>
          <p:nvPr>
            <p:ph type="title"/>
          </p:nvPr>
        </p:nvSpPr>
        <p:spPr>
          <a:xfrm>
            <a:off x="640080" y="325369"/>
            <a:ext cx="4368602" cy="1956841"/>
          </a:xfrm>
        </p:spPr>
        <p:txBody>
          <a:bodyPr anchor="b">
            <a:normAutofit/>
          </a:bodyPr>
          <a:lstStyle/>
          <a:p>
            <a:r>
              <a:rPr lang="en-US" sz="4200" dirty="0">
                <a:cs typeface="Calibri Light"/>
              </a:rPr>
              <a:t>ACL/NACDD HCBS Settings Rule Project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3079C8-5936-2248-A531-CC5DC5F18216}"/>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1400" u="sng" dirty="0">
                <a:cs typeface="Calibri" panose="020F0502020204030204"/>
              </a:rPr>
              <a:t>Problem:</a:t>
            </a:r>
            <a:r>
              <a:rPr lang="en-US" sz="1400" dirty="0">
                <a:cs typeface="Calibri" panose="020F0502020204030204"/>
              </a:rPr>
              <a:t> ACL identified states with final state transition plans (STPs) that had NO STAKEHOLDER input.</a:t>
            </a:r>
            <a:endParaRPr lang="en-US" sz="1400" dirty="0"/>
          </a:p>
          <a:p>
            <a:pPr marL="0" indent="0">
              <a:buNone/>
            </a:pPr>
            <a:r>
              <a:rPr lang="en-US" sz="1400" u="sng" dirty="0">
                <a:cs typeface="Calibri" panose="020F0502020204030204"/>
              </a:rPr>
              <a:t>Solution:</a:t>
            </a:r>
            <a:r>
              <a:rPr lang="en-US" sz="1400" dirty="0">
                <a:cs typeface="Calibri" panose="020F0502020204030204"/>
              </a:rPr>
              <a:t> Engage DD Act partners to put HCBS settings rule on the front burner.</a:t>
            </a:r>
          </a:p>
          <a:p>
            <a:pPr marL="0" indent="0">
              <a:buNone/>
            </a:pPr>
            <a:r>
              <a:rPr lang="en-US" sz="1400" u="sng" dirty="0">
                <a:cs typeface="Calibri" panose="020F0502020204030204"/>
              </a:rPr>
              <a:t>Goals:</a:t>
            </a:r>
            <a:r>
              <a:rPr lang="en-US" sz="1400" dirty="0">
                <a:cs typeface="Calibri" panose="020F0502020204030204"/>
              </a:rPr>
              <a:t> 1) DD Act sister organizations in all states partner to draft comments on pending STPs and engage stakeholders to extent possible; 2) Re-educate self-advocates and stakeholders about the game-changing new rule; 3) Prepare for March 2024 effective date.</a:t>
            </a:r>
          </a:p>
          <a:p>
            <a:pPr marL="0" indent="0">
              <a:buNone/>
            </a:pPr>
            <a:r>
              <a:rPr lang="en-US" sz="1400" u="sng" dirty="0">
                <a:cs typeface="Calibri" panose="020F0502020204030204"/>
              </a:rPr>
              <a:t>Tactics:</a:t>
            </a:r>
            <a:r>
              <a:rPr lang="en-US" sz="1400" dirty="0">
                <a:cs typeface="Calibri" panose="020F0502020204030204"/>
              </a:rPr>
              <a:t> 1) NACDD webinar on July 13; 2) NACDD state policy committee/mentors; 3) Technical assistance on strategies to analyze STPs and engage state stakeholders; 4) DD Council Survey and white paper.</a:t>
            </a:r>
          </a:p>
        </p:txBody>
      </p:sp>
      <p:sp>
        <p:nvSpPr>
          <p:cNvPr id="5" name="TextBox 4">
            <a:extLst>
              <a:ext uri="{FF2B5EF4-FFF2-40B4-BE49-F238E27FC236}">
                <a16:creationId xmlns:a16="http://schemas.microsoft.com/office/drawing/2014/main" id="{8806A716-8BC1-6C0B-D1FF-CE83A08E0D02}"/>
              </a:ext>
            </a:extLst>
          </p:cNvPr>
          <p:cNvSpPr txBox="1"/>
          <p:nvPr/>
        </p:nvSpPr>
        <p:spPr>
          <a:xfrm>
            <a:off x="165080" y="5997527"/>
            <a:ext cx="30966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cs typeface="Calibri"/>
              </a:rPr>
              <a:t>June 2022</a:t>
            </a:r>
          </a:p>
        </p:txBody>
      </p:sp>
      <p:pic>
        <p:nvPicPr>
          <p:cNvPr id="4" name="Picture 4" descr="Image of family standing on a pier with the ocean as a background. Mother and two sons are of Asian descent while father is white. Mother and father hold each of their son's youngest hands. Their son is a wheelchair user and has a disability.">
            <a:extLst>
              <a:ext uri="{FF2B5EF4-FFF2-40B4-BE49-F238E27FC236}">
                <a16:creationId xmlns:a16="http://schemas.microsoft.com/office/drawing/2014/main" id="{9582AC57-92FB-46D9-AF70-3B12327EF81B}"/>
              </a:ext>
            </a:extLst>
          </p:cNvPr>
          <p:cNvPicPr>
            <a:picLocks noChangeAspect="1"/>
          </p:cNvPicPr>
          <p:nvPr/>
        </p:nvPicPr>
        <p:blipFill rotWithShape="1">
          <a:blip r:embed="rId2"/>
          <a:srcRect l="6774" r="262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969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AA52CA-8C85-2B42-B294-3276FB5C069E}"/>
              </a:ext>
            </a:extLst>
          </p:cNvPr>
          <p:cNvSpPr>
            <a:spLocks noGrp="1"/>
          </p:cNvSpPr>
          <p:nvPr>
            <p:ph type="title"/>
          </p:nvPr>
        </p:nvSpPr>
        <p:spPr>
          <a:xfrm>
            <a:off x="5499597" y="174727"/>
            <a:ext cx="5754896" cy="743913"/>
          </a:xfrm>
        </p:spPr>
        <p:txBody>
          <a:bodyPr anchor="b">
            <a:normAutofit/>
          </a:bodyPr>
          <a:lstStyle/>
          <a:p>
            <a:r>
              <a:rPr lang="en-US" sz="4000" dirty="0"/>
              <a:t>Each State Status </a:t>
            </a:r>
          </a:p>
        </p:txBody>
      </p:sp>
      <p:graphicFrame>
        <p:nvGraphicFramePr>
          <p:cNvPr id="15" name="Content Placeholder 11">
            <a:extLst>
              <a:ext uri="{FF2B5EF4-FFF2-40B4-BE49-F238E27FC236}">
                <a16:creationId xmlns:a16="http://schemas.microsoft.com/office/drawing/2014/main" id="{B225112B-FEE9-3346-A0BA-F5B7D2F01E45}"/>
              </a:ext>
            </a:extLst>
          </p:cNvPr>
          <p:cNvGraphicFramePr>
            <a:graphicFrameLocks/>
          </p:cNvGraphicFramePr>
          <p:nvPr>
            <p:extLst>
              <p:ext uri="{D42A27DB-BD31-4B8C-83A1-F6EECF244321}">
                <p14:modId xmlns:p14="http://schemas.microsoft.com/office/powerpoint/2010/main" val="1237357355"/>
              </p:ext>
            </p:extLst>
          </p:nvPr>
        </p:nvGraphicFramePr>
        <p:xfrm>
          <a:off x="343829" y="223024"/>
          <a:ext cx="4812313" cy="5962965"/>
        </p:xfrm>
        <a:graphic>
          <a:graphicData uri="http://schemas.openxmlformats.org/drawingml/2006/table">
            <a:tbl>
              <a:tblPr firstRow="1">
                <a:noFill/>
                <a:tableStyleId>{5C22544A-7EE6-4342-B048-85BDC9FD1C3A}</a:tableStyleId>
              </a:tblPr>
              <a:tblGrid>
                <a:gridCol w="1464371">
                  <a:extLst>
                    <a:ext uri="{9D8B030D-6E8A-4147-A177-3AD203B41FA5}">
                      <a16:colId xmlns:a16="http://schemas.microsoft.com/office/drawing/2014/main" val="4117954468"/>
                    </a:ext>
                  </a:extLst>
                </a:gridCol>
                <a:gridCol w="1435863">
                  <a:extLst>
                    <a:ext uri="{9D8B030D-6E8A-4147-A177-3AD203B41FA5}">
                      <a16:colId xmlns:a16="http://schemas.microsoft.com/office/drawing/2014/main" val="1636092572"/>
                    </a:ext>
                  </a:extLst>
                </a:gridCol>
                <a:gridCol w="1703799">
                  <a:extLst>
                    <a:ext uri="{9D8B030D-6E8A-4147-A177-3AD203B41FA5}">
                      <a16:colId xmlns:a16="http://schemas.microsoft.com/office/drawing/2014/main" val="3416169326"/>
                    </a:ext>
                  </a:extLst>
                </a:gridCol>
                <a:gridCol w="208280">
                  <a:extLst>
                    <a:ext uri="{9D8B030D-6E8A-4147-A177-3AD203B41FA5}">
                      <a16:colId xmlns:a16="http://schemas.microsoft.com/office/drawing/2014/main" val="3299505743"/>
                    </a:ext>
                  </a:extLst>
                </a:gridCol>
              </a:tblGrid>
              <a:tr h="214339">
                <a:tc>
                  <a:txBody>
                    <a:bodyPr/>
                    <a:lstStyle/>
                    <a:p>
                      <a:pPr algn="l" fontAlgn="b"/>
                      <a:r>
                        <a:rPr lang="en-US" sz="1200" b="1" u="sng" strike="noStrike" cap="none" spc="0" dirty="0">
                          <a:solidFill>
                            <a:schemeClr val="tx1"/>
                          </a:solidFill>
                          <a:effectLst/>
                        </a:rPr>
                        <a:t>Initial Approval</a:t>
                      </a:r>
                      <a:endParaRPr lang="en-US" sz="1200" b="1" i="0" u="sng"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pPr algn="l" fontAlgn="b"/>
                      <a:r>
                        <a:rPr lang="en-US" sz="1200" b="1" u="sng" strike="noStrike" cap="none" spc="0" dirty="0">
                          <a:solidFill>
                            <a:schemeClr val="tx1"/>
                          </a:solidFill>
                          <a:effectLst/>
                        </a:rPr>
                        <a:t>CMIA</a:t>
                      </a:r>
                      <a:endParaRPr lang="en-US" sz="1200" b="1" i="0" u="sng"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ap="flat" cmpd="sng" algn="ctr">
                      <a:solidFill>
                        <a:schemeClr val="tx1"/>
                      </a:solidFill>
                      <a:prstDash val="solid"/>
                    </a:lnT>
                    <a:lnB w="12700" cmpd="sng">
                      <a:noFill/>
                      <a:prstDash val="solid"/>
                    </a:lnB>
                    <a:noFill/>
                  </a:tcPr>
                </a:tc>
                <a:tc gridSpan="2">
                  <a:txBody>
                    <a:bodyPr/>
                    <a:lstStyle/>
                    <a:p>
                      <a:pPr algn="l" fontAlgn="b"/>
                      <a:r>
                        <a:rPr lang="en-US" sz="1200" b="1" u="sng" strike="noStrike" cap="none" spc="0" dirty="0">
                          <a:solidFill>
                            <a:schemeClr val="tx1"/>
                          </a:solidFill>
                          <a:effectLst/>
                        </a:rPr>
                        <a:t>Final Approval</a:t>
                      </a:r>
                      <a:endParaRPr lang="en-US" sz="1200" b="1" i="0" u="sng"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ap="flat" cmpd="sng" algn="ctr">
                      <a:solidFill>
                        <a:schemeClr val="tx1"/>
                      </a:solid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3729298514"/>
                  </a:ext>
                </a:extLst>
              </a:tr>
              <a:tr h="214339">
                <a:tc>
                  <a:txBody>
                    <a:bodyPr/>
                    <a:lstStyle/>
                    <a:p>
                      <a:pPr algn="l" fontAlgn="b"/>
                      <a:r>
                        <a:rPr lang="en-US" sz="1200" u="none" strike="noStrike" cap="none" spc="0" dirty="0">
                          <a:solidFill>
                            <a:schemeClr val="tx1"/>
                          </a:solidFill>
                          <a:effectLst/>
                          <a:highlight>
                            <a:srgbClr val="FFFF00"/>
                          </a:highlight>
                        </a:rPr>
                        <a:t>Alabama</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Illinois</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Alaska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35067041"/>
                  </a:ext>
                </a:extLst>
              </a:tr>
              <a:tr h="214339">
                <a:tc>
                  <a:txBody>
                    <a:bodyPr/>
                    <a:lstStyle/>
                    <a:p>
                      <a:pPr algn="l" fontAlgn="b"/>
                      <a:r>
                        <a:rPr lang="en-US" sz="1200" u="none" strike="noStrike" cap="none" spc="0" dirty="0">
                          <a:solidFill>
                            <a:schemeClr val="tx1"/>
                          </a:solidFill>
                          <a:effectLst/>
                        </a:rPr>
                        <a:t>Arizona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Maine</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Arkansas</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0858701"/>
                  </a:ext>
                </a:extLst>
              </a:tr>
              <a:tr h="214339">
                <a:tc>
                  <a:txBody>
                    <a:bodyPr/>
                    <a:lstStyle/>
                    <a:p>
                      <a:pPr algn="l" fontAlgn="b"/>
                      <a:r>
                        <a:rPr lang="en-US" sz="1200" u="none" strike="noStrike" cap="none" spc="0" dirty="0">
                          <a:solidFill>
                            <a:schemeClr val="tx1"/>
                          </a:solidFill>
                          <a:effectLst/>
                        </a:rPr>
                        <a:t>California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Massachusetts</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Connecticut</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57824418"/>
                  </a:ext>
                </a:extLst>
              </a:tr>
              <a:tr h="214339">
                <a:tc>
                  <a:txBody>
                    <a:bodyPr/>
                    <a:lstStyle/>
                    <a:p>
                      <a:pPr algn="l" fontAlgn="b"/>
                      <a:r>
                        <a:rPr lang="en-US" sz="1200" u="none" strike="noStrike" cap="none" spc="0" dirty="0">
                          <a:solidFill>
                            <a:schemeClr val="tx1"/>
                          </a:solidFill>
                          <a:effectLst/>
                        </a:rPr>
                        <a:t>Colorado</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Nevada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Delaware</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33446801"/>
                  </a:ext>
                </a:extLst>
              </a:tr>
              <a:tr h="214339">
                <a:tc>
                  <a:txBody>
                    <a:bodyPr/>
                    <a:lstStyle/>
                    <a:p>
                      <a:pPr algn="l" fontAlgn="b"/>
                      <a:r>
                        <a:rPr lang="en-US" sz="1200" u="none" strike="noStrike" cap="none" spc="0" dirty="0">
                          <a:solidFill>
                            <a:schemeClr val="tx1"/>
                          </a:solidFill>
                          <a:effectLst/>
                          <a:highlight>
                            <a:srgbClr val="FFFF00"/>
                          </a:highlight>
                        </a:rPr>
                        <a:t>Florida</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New Jersey</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u="none" strike="noStrike" cap="none" spc="0" dirty="0">
                          <a:solidFill>
                            <a:schemeClr val="tx1"/>
                          </a:solidFill>
                          <a:effectLst/>
                        </a:rPr>
                        <a:t>District of Columbia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2378379056"/>
                  </a:ext>
                </a:extLst>
              </a:tr>
              <a:tr h="214339">
                <a:tc>
                  <a:txBody>
                    <a:bodyPr/>
                    <a:lstStyle/>
                    <a:p>
                      <a:pPr algn="l" fontAlgn="b"/>
                      <a:r>
                        <a:rPr lang="en-US" sz="1200" u="none" strike="noStrike" cap="none" spc="0" dirty="0">
                          <a:solidFill>
                            <a:schemeClr val="tx1"/>
                          </a:solidFill>
                          <a:effectLst/>
                        </a:rPr>
                        <a:t>Georgia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Texas</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Hawaii</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2258877"/>
                  </a:ext>
                </a:extLst>
              </a:tr>
              <a:tr h="214339">
                <a:tc>
                  <a:txBody>
                    <a:bodyPr/>
                    <a:lstStyle/>
                    <a:p>
                      <a:pPr algn="l" fontAlgn="b"/>
                      <a:r>
                        <a:rPr lang="en-US" sz="1200" u="none" strike="noStrike" cap="none" spc="0" dirty="0">
                          <a:solidFill>
                            <a:schemeClr val="tx1"/>
                          </a:solidFill>
                          <a:effectLst/>
                        </a:rPr>
                        <a:t>Indiana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Idaho</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69823496"/>
                  </a:ext>
                </a:extLst>
              </a:tr>
              <a:tr h="214339">
                <a:tc>
                  <a:txBody>
                    <a:bodyPr/>
                    <a:lstStyle/>
                    <a:p>
                      <a:pPr algn="l" fontAlgn="b"/>
                      <a:r>
                        <a:rPr lang="en-US" sz="1200" u="none" strike="noStrike" cap="none" spc="0" dirty="0">
                          <a:solidFill>
                            <a:schemeClr val="tx1"/>
                          </a:solidFill>
                          <a:effectLst/>
                        </a:rPr>
                        <a:t>Iowa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Kentucky</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63952422"/>
                  </a:ext>
                </a:extLst>
              </a:tr>
              <a:tr h="214339">
                <a:tc>
                  <a:txBody>
                    <a:bodyPr/>
                    <a:lstStyle/>
                    <a:p>
                      <a:pPr algn="l" fontAlgn="b"/>
                      <a:r>
                        <a:rPr lang="en-US" sz="1200" u="none" strike="noStrike" cap="none" spc="0" dirty="0">
                          <a:solidFill>
                            <a:schemeClr val="tx1"/>
                          </a:solidFill>
                          <a:effectLst/>
                        </a:rPr>
                        <a:t>Kansas</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Minnesota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4229718"/>
                  </a:ext>
                </a:extLst>
              </a:tr>
              <a:tr h="214339">
                <a:tc>
                  <a:txBody>
                    <a:bodyPr/>
                    <a:lstStyle/>
                    <a:p>
                      <a:pPr algn="l" fontAlgn="b"/>
                      <a:r>
                        <a:rPr lang="en-US" sz="1200" u="none" strike="noStrike" cap="none" spc="0" dirty="0">
                          <a:solidFill>
                            <a:schemeClr val="tx1"/>
                          </a:solidFill>
                          <a:effectLst/>
                        </a:rPr>
                        <a:t>Louisiana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Missouri</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603808686"/>
                  </a:ext>
                </a:extLst>
              </a:tr>
              <a:tr h="214339">
                <a:tc>
                  <a:txBody>
                    <a:bodyPr/>
                    <a:lstStyle/>
                    <a:p>
                      <a:pPr algn="l" fontAlgn="b"/>
                      <a:r>
                        <a:rPr lang="en-US" sz="1200" u="none" strike="noStrike" cap="none" spc="0" dirty="0">
                          <a:solidFill>
                            <a:schemeClr val="tx1"/>
                          </a:solidFill>
                          <a:effectLst/>
                        </a:rPr>
                        <a:t>Maryland</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u="none" strike="noStrike" cap="none" spc="0" dirty="0">
                          <a:solidFill>
                            <a:schemeClr val="tx1"/>
                          </a:solidFill>
                          <a:effectLst/>
                        </a:rPr>
                        <a:t>North Dakota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2964672966"/>
                  </a:ext>
                </a:extLst>
              </a:tr>
              <a:tr h="214339">
                <a:tc>
                  <a:txBody>
                    <a:bodyPr/>
                    <a:lstStyle/>
                    <a:p>
                      <a:pPr algn="l" fontAlgn="b"/>
                      <a:r>
                        <a:rPr lang="en-US" sz="1200" u="none" strike="noStrike" cap="none" spc="0" dirty="0">
                          <a:solidFill>
                            <a:schemeClr val="tx1"/>
                          </a:solidFill>
                          <a:effectLst/>
                        </a:rPr>
                        <a:t>Michigan</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Ohio</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31767442"/>
                  </a:ext>
                </a:extLst>
              </a:tr>
              <a:tr h="214339">
                <a:tc>
                  <a:txBody>
                    <a:bodyPr/>
                    <a:lstStyle/>
                    <a:p>
                      <a:pPr algn="l" fontAlgn="b"/>
                      <a:r>
                        <a:rPr lang="en-US" sz="1200" u="none" strike="noStrike" cap="none" spc="0" dirty="0">
                          <a:solidFill>
                            <a:schemeClr val="tx1"/>
                          </a:solidFill>
                          <a:effectLst/>
                        </a:rPr>
                        <a:t>Mississippi</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Oklahoma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14246871"/>
                  </a:ext>
                </a:extLst>
              </a:tr>
              <a:tr h="214339">
                <a:tc>
                  <a:txBody>
                    <a:bodyPr/>
                    <a:lstStyle/>
                    <a:p>
                      <a:pPr algn="l" fontAlgn="b"/>
                      <a:r>
                        <a:rPr lang="en-US" sz="1200" u="none" strike="noStrike" cap="none" spc="0" dirty="0">
                          <a:solidFill>
                            <a:schemeClr val="tx1"/>
                          </a:solidFill>
                          <a:effectLst/>
                        </a:rPr>
                        <a:t>Montana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Oregon</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56425554"/>
                  </a:ext>
                </a:extLst>
              </a:tr>
              <a:tr h="214339">
                <a:tc>
                  <a:txBody>
                    <a:bodyPr/>
                    <a:lstStyle/>
                    <a:p>
                      <a:pPr algn="l" fontAlgn="b"/>
                      <a:r>
                        <a:rPr lang="en-US" sz="1200" u="none" strike="noStrike" cap="none" spc="0" dirty="0">
                          <a:solidFill>
                            <a:schemeClr val="tx1"/>
                          </a:solidFill>
                          <a:effectLst/>
                        </a:rPr>
                        <a:t>Nebraska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1200" u="none" strike="noStrike" cap="none" spc="0" dirty="0">
                          <a:solidFill>
                            <a:schemeClr val="tx1"/>
                          </a:solidFill>
                          <a:effectLst/>
                        </a:rPr>
                        <a:t>South Carolina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3287608606"/>
                  </a:ext>
                </a:extLst>
              </a:tr>
              <a:tr h="214339">
                <a:tc gridSpan="2">
                  <a:txBody>
                    <a:bodyPr/>
                    <a:lstStyle/>
                    <a:p>
                      <a:pPr algn="l" fontAlgn="b"/>
                      <a:r>
                        <a:rPr lang="en-US" sz="1200" u="none" strike="noStrike" cap="none" spc="0" dirty="0">
                          <a:solidFill>
                            <a:schemeClr val="tx1"/>
                          </a:solidFill>
                          <a:effectLst/>
                        </a:rPr>
                        <a:t>New Hampshire</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gridSpan="2">
                  <a:txBody>
                    <a:bodyPr/>
                    <a:lstStyle/>
                    <a:p>
                      <a:pPr algn="l" fontAlgn="b"/>
                      <a:r>
                        <a:rPr lang="en-US" sz="1200" u="none" strike="noStrike" cap="none" spc="0" dirty="0">
                          <a:solidFill>
                            <a:schemeClr val="tx1"/>
                          </a:solidFill>
                          <a:effectLst/>
                        </a:rPr>
                        <a:t>South Dakota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624322089"/>
                  </a:ext>
                </a:extLst>
              </a:tr>
              <a:tr h="214339">
                <a:tc gridSpan="2">
                  <a:txBody>
                    <a:bodyPr/>
                    <a:lstStyle/>
                    <a:p>
                      <a:pPr algn="l" fontAlgn="b"/>
                      <a:r>
                        <a:rPr lang="en-US" sz="1200" u="none" strike="noStrike" cap="none" spc="0" dirty="0">
                          <a:solidFill>
                            <a:schemeClr val="tx1"/>
                          </a:solidFill>
                          <a:effectLst/>
                        </a:rPr>
                        <a:t>New Mexico</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r>
                        <a:rPr lang="en-US" sz="1200" u="none" strike="noStrike" cap="none" spc="0" dirty="0">
                          <a:solidFill>
                            <a:schemeClr val="tx1"/>
                          </a:solidFill>
                          <a:effectLst/>
                        </a:rPr>
                        <a:t>Tennessee</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46651900"/>
                  </a:ext>
                </a:extLst>
              </a:tr>
              <a:tr h="214339">
                <a:tc>
                  <a:txBody>
                    <a:bodyPr/>
                    <a:lstStyle/>
                    <a:p>
                      <a:pPr algn="l" fontAlgn="b"/>
                      <a:r>
                        <a:rPr lang="en-US" sz="1200" u="none" strike="noStrike" cap="none" spc="0" dirty="0">
                          <a:solidFill>
                            <a:schemeClr val="tx1"/>
                          </a:solidFill>
                          <a:effectLst/>
                          <a:highlight>
                            <a:srgbClr val="FFFF00"/>
                          </a:highlight>
                        </a:rPr>
                        <a:t>New York</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200" u="none" strike="noStrike" cap="none" spc="0" dirty="0">
                          <a:solidFill>
                            <a:schemeClr val="tx1"/>
                          </a:solidFill>
                          <a:effectLst/>
                        </a:rPr>
                        <a:t>Utah</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48660929"/>
                  </a:ext>
                </a:extLst>
              </a:tr>
              <a:tr h="214339">
                <a:tc gridSpan="2">
                  <a:txBody>
                    <a:bodyPr/>
                    <a:lstStyle/>
                    <a:p>
                      <a:pPr algn="l" fontAlgn="b"/>
                      <a:r>
                        <a:rPr lang="en-US" sz="1200" u="none" strike="noStrike" cap="none" spc="0" dirty="0">
                          <a:solidFill>
                            <a:schemeClr val="tx1"/>
                          </a:solidFill>
                          <a:effectLst/>
                          <a:highlight>
                            <a:srgbClr val="00FFFF"/>
                          </a:highlight>
                        </a:rPr>
                        <a:t>North Carolina</a:t>
                      </a:r>
                      <a:endParaRPr lang="en-US" sz="1200" b="0" i="0" u="none" strike="noStrike" cap="none" spc="0" dirty="0">
                        <a:solidFill>
                          <a:schemeClr val="tx1"/>
                        </a:solidFill>
                        <a:effectLst/>
                        <a:highlight>
                          <a:srgbClr val="00FFFF"/>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r>
                        <a:rPr lang="en-US" sz="1200" u="none" strike="noStrike" cap="none" spc="0" dirty="0">
                          <a:solidFill>
                            <a:schemeClr val="tx1"/>
                          </a:solidFill>
                          <a:effectLst/>
                        </a:rPr>
                        <a:t>Virginia</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38541181"/>
                  </a:ext>
                </a:extLst>
              </a:tr>
              <a:tr h="214339">
                <a:tc gridSpan="2">
                  <a:txBody>
                    <a:bodyPr/>
                    <a:lstStyle/>
                    <a:p>
                      <a:pPr algn="l" fontAlgn="b"/>
                      <a:r>
                        <a:rPr lang="en-US" sz="1200" u="none" strike="noStrike" cap="none" spc="0" dirty="0">
                          <a:solidFill>
                            <a:schemeClr val="tx1"/>
                          </a:solidFill>
                          <a:effectLst/>
                        </a:rPr>
                        <a:t>Pennsylvania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r>
                        <a:rPr lang="en-US" sz="1200" u="none" strike="noStrike" cap="none" spc="0" dirty="0">
                          <a:solidFill>
                            <a:schemeClr val="tx1"/>
                          </a:solidFill>
                          <a:effectLst/>
                        </a:rPr>
                        <a:t>Washington</a:t>
                      </a:r>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45820989"/>
                  </a:ext>
                </a:extLst>
              </a:tr>
              <a:tr h="214339">
                <a:tc gridSpan="2">
                  <a:txBody>
                    <a:bodyPr/>
                    <a:lstStyle/>
                    <a:p>
                      <a:pPr algn="l" fontAlgn="b"/>
                      <a:r>
                        <a:rPr lang="en-US" sz="1200" u="none" strike="noStrike" cap="none" spc="0" dirty="0">
                          <a:solidFill>
                            <a:schemeClr val="tx1"/>
                          </a:solidFill>
                          <a:effectLst/>
                        </a:rPr>
                        <a:t>Rhode Island </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29607485"/>
                  </a:ext>
                </a:extLst>
              </a:tr>
              <a:tr h="214339">
                <a:tc>
                  <a:txBody>
                    <a:bodyPr/>
                    <a:lstStyle/>
                    <a:p>
                      <a:pPr algn="l" fontAlgn="b"/>
                      <a:r>
                        <a:rPr lang="en-US" sz="1200" u="none" strike="noStrike" cap="none" spc="0" dirty="0">
                          <a:solidFill>
                            <a:schemeClr val="tx1"/>
                          </a:solidFill>
                          <a:effectLst/>
                          <a:highlight>
                            <a:srgbClr val="FFFF00"/>
                          </a:highlight>
                        </a:rPr>
                        <a:t>Vermont</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4044150"/>
                  </a:ext>
                </a:extLst>
              </a:tr>
              <a:tr h="214339">
                <a:tc gridSpan="2">
                  <a:txBody>
                    <a:bodyPr/>
                    <a:lstStyle/>
                    <a:p>
                      <a:pPr algn="l" fontAlgn="b"/>
                      <a:r>
                        <a:rPr lang="en-US" sz="1200" u="none" strike="noStrike" cap="none" spc="0" dirty="0">
                          <a:solidFill>
                            <a:schemeClr val="tx1"/>
                          </a:solidFill>
                          <a:effectLst/>
                        </a:rPr>
                        <a:t>West Virginia</a:t>
                      </a:r>
                      <a:endParaRPr lang="en-US" sz="1200" b="0" i="0" u="none" strike="noStrike" cap="none" spc="0" dirty="0">
                        <a:solidFill>
                          <a:schemeClr val="tx1"/>
                        </a:solidFill>
                        <a:effectLs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42693926"/>
                  </a:ext>
                </a:extLst>
              </a:tr>
              <a:tr h="214339">
                <a:tc>
                  <a:txBody>
                    <a:bodyPr/>
                    <a:lstStyle/>
                    <a:p>
                      <a:pPr algn="l" fontAlgn="b"/>
                      <a:r>
                        <a:rPr lang="en-US" sz="1200" u="none" strike="noStrike" cap="none" spc="0" dirty="0">
                          <a:solidFill>
                            <a:schemeClr val="tx1"/>
                          </a:solidFill>
                          <a:effectLst/>
                          <a:highlight>
                            <a:srgbClr val="FFFF00"/>
                          </a:highlight>
                        </a:rPr>
                        <a:t>Wisconsin</a:t>
                      </a:r>
                      <a:endParaRPr lang="en-US" sz="1200" b="0" i="0" u="none" strike="noStrike" cap="none" spc="0" dirty="0">
                        <a:solidFill>
                          <a:schemeClr val="tx1"/>
                        </a:solidFill>
                        <a:effectLst/>
                        <a:highlight>
                          <a:srgbClr val="FFFF00"/>
                        </a:highlight>
                        <a:latin typeface="Calibri"/>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200" b="0" i="0" u="none" strike="noStrike" cap="none" spc="0" dirty="0">
                        <a:solidFill>
                          <a:schemeClr val="tx1"/>
                        </a:solidFill>
                        <a:effectLst/>
                        <a:latin typeface="Calibri"/>
                      </a:endParaRPr>
                    </a:p>
                  </a:txBody>
                  <a:tcPr marL="3412" marR="3412" marT="3412" marB="42367"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88804426"/>
                  </a:ext>
                </a:extLst>
              </a:tr>
              <a:tr h="246490">
                <a:tc>
                  <a:txBody>
                    <a:bodyPr/>
                    <a:lstStyle/>
                    <a:p>
                      <a:pPr algn="l" fontAlgn="b"/>
                      <a:endParaRPr lang="en-US" sz="700" b="0" i="0" u="none" strike="noStrike" cap="none" spc="0">
                        <a:solidFill>
                          <a:schemeClr val="tx1"/>
                        </a:solidFill>
                        <a:effectLst/>
                        <a:latin typeface="Calibri" panose="020F0502020204030204" pitchFamily="34" charset="0"/>
                      </a:endParaRPr>
                    </a:p>
                  </a:txBody>
                  <a:tcPr marL="3412" marR="3412" marT="3412" marB="42367" anchor="b">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700" b="0" i="0" u="none" strike="noStrike" cap="none" spc="0">
                        <a:solidFill>
                          <a:schemeClr val="tx1"/>
                        </a:solidFill>
                        <a:effectLst/>
                        <a:latin typeface="Calibri" panose="020F0502020204030204" pitchFamily="34" charset="0"/>
                      </a:endParaRPr>
                    </a:p>
                  </a:txBody>
                  <a:tcPr marL="3412" marR="3412" marT="3412" marB="42367"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700" b="0" i="0" u="none" strike="noStrike" cap="none" spc="0">
                        <a:solidFill>
                          <a:schemeClr val="tx1"/>
                        </a:solidFill>
                        <a:effectLst/>
                        <a:latin typeface="Calibri" panose="020F0502020204030204" pitchFamily="34" charset="0"/>
                      </a:endParaRPr>
                    </a:p>
                  </a:txBody>
                  <a:tcPr marL="3412" marR="3412" marT="3412" marB="42367"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endParaRPr lang="en-US" sz="700" b="0" i="0" u="none" strike="noStrike" cap="none" spc="0" dirty="0">
                        <a:solidFill>
                          <a:schemeClr val="tx1"/>
                        </a:solidFill>
                        <a:effectLst/>
                        <a:latin typeface="Calibri" panose="020F0502020204030204" pitchFamily="34" charset="0"/>
                      </a:endParaRPr>
                    </a:p>
                  </a:txBody>
                  <a:tcPr marL="3412" marR="3412" marT="3412" marB="42367"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05976053"/>
                  </a:ext>
                </a:extLst>
              </a:tr>
            </a:tbl>
          </a:graphicData>
        </a:graphic>
      </p:graphicFrame>
      <p:sp>
        <p:nvSpPr>
          <p:cNvPr id="4" name="TextBox 3">
            <a:extLst>
              <a:ext uri="{FF2B5EF4-FFF2-40B4-BE49-F238E27FC236}">
                <a16:creationId xmlns:a16="http://schemas.microsoft.com/office/drawing/2014/main" id="{AE800766-6C06-DAA7-A0CA-3482EFC20D97}"/>
              </a:ext>
            </a:extLst>
          </p:cNvPr>
          <p:cNvSpPr txBox="1"/>
          <p:nvPr/>
        </p:nvSpPr>
        <p:spPr>
          <a:xfrm>
            <a:off x="150703" y="5609338"/>
            <a:ext cx="30966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cs typeface="Calibri"/>
              </a:rPr>
              <a:t>June 2022</a:t>
            </a:r>
          </a:p>
        </p:txBody>
      </p:sp>
      <p:sp>
        <p:nvSpPr>
          <p:cNvPr id="17" name="Content Placeholder 16">
            <a:extLst>
              <a:ext uri="{FF2B5EF4-FFF2-40B4-BE49-F238E27FC236}">
                <a16:creationId xmlns:a16="http://schemas.microsoft.com/office/drawing/2014/main" id="{7346BDF9-9012-7A5F-6E36-B08D71A6C75A}"/>
              </a:ext>
            </a:extLst>
          </p:cNvPr>
          <p:cNvSpPr>
            <a:spLocks noGrp="1"/>
          </p:cNvSpPr>
          <p:nvPr>
            <p:ph idx="1"/>
          </p:nvPr>
        </p:nvSpPr>
        <p:spPr>
          <a:xfrm>
            <a:off x="5419694" y="952130"/>
            <a:ext cx="5754896" cy="5764633"/>
          </a:xfrm>
        </p:spPr>
        <p:txBody>
          <a:bodyPr anchor="t">
            <a:normAutofit fontScale="92500" lnSpcReduction="10000"/>
          </a:bodyPr>
          <a:lstStyle/>
          <a:p>
            <a:pPr marL="0" indent="0">
              <a:buNone/>
            </a:pPr>
            <a:r>
              <a:rPr lang="en-US" sz="2000" b="1" dirty="0"/>
              <a:t>Initial Approval (AKA) "Heightened Scrutiny Package."</a:t>
            </a:r>
            <a:r>
              <a:rPr lang="en-US" sz="2000" dirty="0"/>
              <a:t> </a:t>
            </a:r>
            <a:r>
              <a:rPr lang="en-US" sz="1700" dirty="0"/>
              <a:t>CMS notified the state that while the STP is sufficient, but the state needs to identify settings that are presumed to have institutional characteristics and any information the state may wish CMS to consider under the heightened scrutiny process</a:t>
            </a:r>
            <a:r>
              <a:rPr lang="en-US" sz="2000" dirty="0"/>
              <a:t>.  </a:t>
            </a:r>
          </a:p>
          <a:p>
            <a:pPr marL="0" indent="0">
              <a:buNone/>
            </a:pPr>
            <a:r>
              <a:rPr lang="en-US" sz="2000" b="1" dirty="0"/>
              <a:t>CMIA: </a:t>
            </a:r>
            <a:r>
              <a:rPr lang="en-US" sz="1700" dirty="0"/>
              <a:t>The communication CMS sends to the state notifying the state that public comment, input and summary requirements are met, but CMS has identified issues that must be resolved in the STP prior to initial approval.</a:t>
            </a:r>
          </a:p>
          <a:p>
            <a:pPr marL="0" indent="0">
              <a:buNone/>
            </a:pPr>
            <a:r>
              <a:rPr lang="en-US" sz="2000" b="1" dirty="0"/>
              <a:t>Final Approval: </a:t>
            </a:r>
            <a:r>
              <a:rPr lang="en-US" sz="2000" dirty="0"/>
              <a:t>The communication CMS sends to the state notifying the state that public comment, input and summary requirements are met, the STP has provided all necessary information including but not limited to; systemic assessment, site specific assessment, settings presumed to have institutional characteristics, information regarding heightened scrutiny or the state’s decision to let the presumption stand, and clear remedial steps with milestones are delineated.  </a:t>
            </a:r>
          </a:p>
          <a:p>
            <a:pPr marL="0" indent="0">
              <a:buNone/>
            </a:pPr>
            <a:r>
              <a:rPr lang="en-US" sz="2000" b="1" dirty="0">
                <a:ea typeface="+mn-lt"/>
                <a:cs typeface="+mn-lt"/>
              </a:rPr>
              <a:t>View STPs:</a:t>
            </a:r>
            <a:r>
              <a:rPr lang="en-US" sz="2000" dirty="0">
                <a:ea typeface="+mn-lt"/>
                <a:cs typeface="+mn-lt"/>
              </a:rPr>
              <a:t> https://www.medicaid.gov/medicaid/home-community-based-services/statewide-transition-plans/index.html</a:t>
            </a:r>
            <a:br>
              <a:rPr lang="en-US" sz="2000" dirty="0"/>
            </a:br>
            <a:endParaRPr lang="en-US" sz="2000">
              <a:cs typeface="Calibri"/>
            </a:endParaRPr>
          </a:p>
          <a:p>
            <a:pPr marL="0" indent="0">
              <a:buNone/>
            </a:pPr>
            <a:endParaRPr lang="en-US" sz="2000" dirty="0"/>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515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8C1E-EE8B-CFA4-2F98-8DF6D90193AA}"/>
              </a:ext>
            </a:extLst>
          </p:cNvPr>
          <p:cNvSpPr>
            <a:spLocks noGrp="1"/>
          </p:cNvSpPr>
          <p:nvPr>
            <p:ph type="title"/>
          </p:nvPr>
        </p:nvSpPr>
        <p:spPr>
          <a:xfrm>
            <a:off x="977590" y="-1535358"/>
            <a:ext cx="10515600" cy="1325563"/>
          </a:xfrm>
        </p:spPr>
        <p:txBody>
          <a:bodyPr/>
          <a:lstStyle/>
          <a:p>
            <a:r>
              <a:rPr lang="en-US" dirty="0"/>
              <a:t>Resources and Toolkits</a:t>
            </a:r>
          </a:p>
        </p:txBody>
      </p:sp>
      <p:sp>
        <p:nvSpPr>
          <p:cNvPr id="16" name="TextBox 15">
            <a:extLst>
              <a:ext uri="{FF2B5EF4-FFF2-40B4-BE49-F238E27FC236}">
                <a16:creationId xmlns:a16="http://schemas.microsoft.com/office/drawing/2014/main" id="{E76DEAC6-A021-C5F6-ED55-290A9EB7F4E4}"/>
              </a:ext>
            </a:extLst>
          </p:cNvPr>
          <p:cNvSpPr txBox="1"/>
          <p:nvPr/>
        </p:nvSpPr>
        <p:spPr>
          <a:xfrm>
            <a:off x="3813717" y="161693"/>
            <a:ext cx="48433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Resources and Toolkits</a:t>
            </a:r>
          </a:p>
        </p:txBody>
      </p:sp>
      <p:pic>
        <p:nvPicPr>
          <p:cNvPr id="11" name="Picture 11" descr="CMS logo with a blue background. Text with a yellow background below the logo says: HCBS Settings Rule Implementation - Moving Forward Toward March 2023 and Beyond.">
            <a:extLst>
              <a:ext uri="{FF2B5EF4-FFF2-40B4-BE49-F238E27FC236}">
                <a16:creationId xmlns:a16="http://schemas.microsoft.com/office/drawing/2014/main" id="{4207F087-6E38-5FC4-D168-F45BA1013F30}"/>
              </a:ext>
            </a:extLst>
          </p:cNvPr>
          <p:cNvPicPr>
            <a:picLocks noChangeAspect="1"/>
          </p:cNvPicPr>
          <p:nvPr/>
        </p:nvPicPr>
        <p:blipFill>
          <a:blip r:embed="rId3"/>
          <a:stretch>
            <a:fillRect/>
          </a:stretch>
        </p:blipFill>
        <p:spPr>
          <a:xfrm>
            <a:off x="840059" y="810157"/>
            <a:ext cx="4992029" cy="1548492"/>
          </a:xfrm>
          <a:prstGeom prst="rect">
            <a:avLst/>
          </a:prstGeom>
        </p:spPr>
      </p:pic>
      <p:sp>
        <p:nvSpPr>
          <p:cNvPr id="4" name="Content Placeholder 3">
            <a:extLst>
              <a:ext uri="{FF2B5EF4-FFF2-40B4-BE49-F238E27FC236}">
                <a16:creationId xmlns:a16="http://schemas.microsoft.com/office/drawing/2014/main" id="{F38A9E43-3C12-90E4-E70D-D89CE4DB9F45}"/>
              </a:ext>
            </a:extLst>
          </p:cNvPr>
          <p:cNvSpPr>
            <a:spLocks noGrp="1"/>
          </p:cNvSpPr>
          <p:nvPr>
            <p:ph sz="half" idx="2"/>
          </p:nvPr>
        </p:nvSpPr>
        <p:spPr>
          <a:xfrm>
            <a:off x="839788" y="2505075"/>
            <a:ext cx="5157787" cy="4192588"/>
          </a:xfrm>
        </p:spPr>
        <p:txBody>
          <a:bodyPr vert="horz" lIns="91440" tIns="45720" rIns="91440" bIns="45720" rtlCol="0" anchor="t">
            <a:normAutofit lnSpcReduction="10000"/>
          </a:bodyPr>
          <a:lstStyle/>
          <a:p>
            <a:r>
              <a:rPr lang="en-US" sz="1600" dirty="0">
                <a:cs typeface="Calibri"/>
              </a:rPr>
              <a:t>Designed for state programs to strengthen their infrastructure and develop stronger HCBS for beneficiaries </a:t>
            </a:r>
          </a:p>
          <a:p>
            <a:r>
              <a:rPr lang="en-US" sz="1600" dirty="0">
                <a:cs typeface="Calibri"/>
              </a:rPr>
              <a:t>Toolkit contains four modules</a:t>
            </a:r>
          </a:p>
          <a:p>
            <a:pPr lvl="1"/>
            <a:r>
              <a:rPr lang="en-US" sz="1200" dirty="0">
                <a:cs typeface="Calibri"/>
              </a:rPr>
              <a:t>State strategies to help increase the share of long-term services and supports (LTSS) provided in community-based settings (history/context of LTSS reform and rebalancing)</a:t>
            </a:r>
          </a:p>
          <a:p>
            <a:pPr lvl="1"/>
            <a:r>
              <a:rPr lang="en-US" sz="1200" dirty="0">
                <a:cs typeface="Calibri"/>
              </a:rPr>
              <a:t>Tools designed to assist states with policy and programmatic strategies (describes key elements of HCBS systems that are economically sustainable and equitable for all individuals with LTSS needs)</a:t>
            </a:r>
          </a:p>
          <a:p>
            <a:pPr lvl="1"/>
            <a:r>
              <a:rPr lang="en-US" sz="1200" dirty="0">
                <a:cs typeface="Calibri"/>
              </a:rPr>
              <a:t>Cases studies of innovative programs and creative ways states are leveraging available federal authorities to transform LTSS systems (describes the various Medicaid authorities that states can choose from to cover their HCBS programs)</a:t>
            </a:r>
          </a:p>
          <a:p>
            <a:pPr lvl="1"/>
            <a:r>
              <a:rPr lang="en-US" sz="1200" dirty="0">
                <a:cs typeface="Calibri"/>
              </a:rPr>
              <a:t>Links to resources (provides examples of state models of care and strategies to reform LTSS systems and expand HCBS)</a:t>
            </a:r>
            <a:endParaRPr lang="en-US" sz="1600" dirty="0">
              <a:ea typeface="+mn-lt"/>
              <a:cs typeface="+mn-lt"/>
            </a:endParaRPr>
          </a:p>
          <a:p>
            <a:pPr indent="-285750"/>
            <a:r>
              <a:rPr lang="en-US" sz="1600" dirty="0">
                <a:ea typeface="+mn-lt"/>
                <a:cs typeface="+mn-lt"/>
              </a:rPr>
              <a:t>Go to https://www.medicaid.gov/medicaid/home-community-based-services/guidance/home-community-based-services-final-regulation/index.html</a:t>
            </a:r>
            <a:endParaRPr lang="en-US" sz="1600">
              <a:cs typeface="Calibri"/>
            </a:endParaRPr>
          </a:p>
          <a:p>
            <a:pPr indent="-285750"/>
            <a:endParaRPr lang="en-US" sz="1400" dirty="0">
              <a:cs typeface="Calibri"/>
            </a:endParaRPr>
          </a:p>
        </p:txBody>
      </p:sp>
      <p:sp>
        <p:nvSpPr>
          <p:cNvPr id="3" name="TextBox 2">
            <a:extLst>
              <a:ext uri="{FF2B5EF4-FFF2-40B4-BE49-F238E27FC236}">
                <a16:creationId xmlns:a16="http://schemas.microsoft.com/office/drawing/2014/main" id="{F2AA547D-5C7D-C3FD-F954-E7A99E743474}"/>
              </a:ext>
            </a:extLst>
          </p:cNvPr>
          <p:cNvSpPr txBox="1"/>
          <p:nvPr/>
        </p:nvSpPr>
        <p:spPr>
          <a:xfrm>
            <a:off x="165080" y="5997527"/>
            <a:ext cx="30966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cs typeface="Calibri"/>
              </a:rPr>
              <a:t>June 2022</a:t>
            </a:r>
          </a:p>
        </p:txBody>
      </p:sp>
      <p:pic>
        <p:nvPicPr>
          <p:cNvPr id="8" name="Picture 8" descr="ASAN Logo. Autistic Self Advocacy Network. Text below says: This Rule Rules! The HCBS Settings Rule and You.">
            <a:extLst>
              <a:ext uri="{FF2B5EF4-FFF2-40B4-BE49-F238E27FC236}">
                <a16:creationId xmlns:a16="http://schemas.microsoft.com/office/drawing/2014/main" id="{1A64A36B-4B8F-8A8C-4D07-900BCFDC3424}"/>
              </a:ext>
            </a:extLst>
          </p:cNvPr>
          <p:cNvPicPr>
            <a:picLocks noChangeAspect="1"/>
          </p:cNvPicPr>
          <p:nvPr/>
        </p:nvPicPr>
        <p:blipFill>
          <a:blip r:embed="rId4"/>
          <a:stretch>
            <a:fillRect/>
          </a:stretch>
        </p:blipFill>
        <p:spPr>
          <a:xfrm>
            <a:off x="7177669" y="988887"/>
            <a:ext cx="3263590" cy="1367593"/>
          </a:xfrm>
          <a:prstGeom prst="rect">
            <a:avLst/>
          </a:prstGeom>
        </p:spPr>
      </p:pic>
      <p:sp>
        <p:nvSpPr>
          <p:cNvPr id="6" name="Content Placeholder 5">
            <a:extLst>
              <a:ext uri="{FF2B5EF4-FFF2-40B4-BE49-F238E27FC236}">
                <a16:creationId xmlns:a16="http://schemas.microsoft.com/office/drawing/2014/main" id="{D86B3723-F817-5A59-F60F-5628122FBAF2}"/>
              </a:ext>
            </a:extLst>
          </p:cNvPr>
          <p:cNvSpPr>
            <a:spLocks noGrp="1"/>
          </p:cNvSpPr>
          <p:nvPr>
            <p:ph sz="quarter" idx="4"/>
          </p:nvPr>
        </p:nvSpPr>
        <p:spPr>
          <a:xfrm>
            <a:off x="6172200" y="2505075"/>
            <a:ext cx="5183188" cy="4224338"/>
          </a:xfrm>
        </p:spPr>
        <p:txBody>
          <a:bodyPr vert="horz" lIns="91440" tIns="45720" rIns="91440" bIns="45720" rtlCol="0" anchor="t">
            <a:normAutofit lnSpcReduction="10000"/>
          </a:bodyPr>
          <a:lstStyle/>
          <a:p>
            <a:r>
              <a:rPr lang="en-US" sz="1600" dirty="0">
                <a:cs typeface="Calibri"/>
              </a:rPr>
              <a:t>Published a toolkit for advocates, families, and administrators on how to ensure that people with disabilities receive Medicaid-funded HCBS in integrated settings that offer full access to the community</a:t>
            </a:r>
          </a:p>
          <a:p>
            <a:r>
              <a:rPr lang="en-US" sz="1600" dirty="0">
                <a:cs typeface="Calibri"/>
              </a:rPr>
              <a:t>Includes four different resources</a:t>
            </a:r>
          </a:p>
          <a:p>
            <a:pPr lvl="1"/>
            <a:r>
              <a:rPr lang="en-US" sz="1200" dirty="0">
                <a:cs typeface="Calibri"/>
              </a:rPr>
              <a:t>A resource for advocates and their families that explains what the new HCBS rule means and how to make their voices heard as their states make their transition plans. It also includes scripts for writing to their state's Medicaid agencies on how they think their state's HCBS program needs to change</a:t>
            </a:r>
          </a:p>
          <a:p>
            <a:pPr lvl="1"/>
            <a:r>
              <a:rPr lang="en-US" sz="1200" dirty="0">
                <a:cs typeface="Calibri"/>
              </a:rPr>
              <a:t>A resource for state administrators and professionals on how to come into compliance with the new rule. It includes detailed guidance on the implications of the new rule, suggestions for elements to be included in the transition plan, and examples of useful tools and questionnaires for accessing provider compliance. </a:t>
            </a:r>
          </a:p>
          <a:p>
            <a:pPr lvl="1"/>
            <a:r>
              <a:rPr lang="en-US" sz="1200" dirty="0">
                <a:cs typeface="Calibri"/>
              </a:rPr>
              <a:t>A research brief explaining how scattered-site supported housing can help states meet the integration and choice standards in the new rule. </a:t>
            </a:r>
          </a:p>
          <a:p>
            <a:pPr lvl="1"/>
            <a:r>
              <a:rPr lang="en-US" sz="1200" dirty="0">
                <a:cs typeface="Calibri"/>
              </a:rPr>
              <a:t>A fact sheet on integrated housing for people with disabilities. </a:t>
            </a:r>
          </a:p>
          <a:p>
            <a:pPr indent="-285750"/>
            <a:r>
              <a:rPr lang="en-US" sz="1400" dirty="0">
                <a:cs typeface="Calibri"/>
              </a:rPr>
              <a:t>Go to https://autisticadvocacy.org/policy/toolkits/hcbsrule/</a:t>
            </a:r>
          </a:p>
        </p:txBody>
      </p:sp>
    </p:spTree>
    <p:extLst>
      <p:ext uri="{BB962C8B-B14F-4D97-AF65-F5344CB8AC3E}">
        <p14:creationId xmlns:p14="http://schemas.microsoft.com/office/powerpoint/2010/main" val="410360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Screenshot of the front of a PowerPoint presentation by NCAAPS that says: HCBS Settings Rule Stakeholder Engagement Partnership. Funded by ACL and administered by NCAPPS at HSRI. Kate Brady, PhD ABD. Project Manager, NCAPPS at HSRI.">
            <a:extLst>
              <a:ext uri="{FF2B5EF4-FFF2-40B4-BE49-F238E27FC236}">
                <a16:creationId xmlns:a16="http://schemas.microsoft.com/office/drawing/2014/main" id="{43D7DD0D-9ECF-0FF1-DD20-3E65DFA46966}"/>
              </a:ext>
            </a:extLst>
          </p:cNvPr>
          <p:cNvPicPr>
            <a:picLocks noChangeAspect="1"/>
          </p:cNvPicPr>
          <p:nvPr/>
        </p:nvPicPr>
        <p:blipFill rotWithShape="1">
          <a:blip r:embed="rId2"/>
          <a:srcRect l="889" r="2" b="2"/>
          <a:stretch/>
        </p:blipFill>
        <p:spPr>
          <a:xfrm>
            <a:off x="20" y="10"/>
            <a:ext cx="6095980" cy="3428990"/>
          </a:xfrm>
          <a:prstGeom prst="rect">
            <a:avLst/>
          </a:prstGeom>
        </p:spPr>
      </p:pic>
      <p:pic>
        <p:nvPicPr>
          <p:cNvPr id="4" name="Picture 4" descr="Close up image of a clock where the hour, minute, and second hands are all pointing to a time that has words instead of numbers. The words say &quot;GO TIME&quot;.">
            <a:extLst>
              <a:ext uri="{FF2B5EF4-FFF2-40B4-BE49-F238E27FC236}">
                <a16:creationId xmlns:a16="http://schemas.microsoft.com/office/drawing/2014/main" id="{14A58851-ADFA-E7EA-EACD-4F5C4D433B8E}"/>
              </a:ext>
            </a:extLst>
          </p:cNvPr>
          <p:cNvPicPr>
            <a:picLocks noGrp="1" noChangeAspect="1"/>
          </p:cNvPicPr>
          <p:nvPr>
            <p:ph idx="1"/>
          </p:nvPr>
        </p:nvPicPr>
        <p:blipFill rotWithShape="1">
          <a:blip r:embed="rId3"/>
          <a:srcRect l="8778" r="111" b="1"/>
          <a:stretch/>
        </p:blipFill>
        <p:spPr>
          <a:xfrm>
            <a:off x="6096000" y="10"/>
            <a:ext cx="6096000" cy="3428990"/>
          </a:xfrm>
          <a:prstGeom prst="rect">
            <a:avLst/>
          </a:prstGeom>
        </p:spPr>
      </p:pic>
      <p:pic>
        <p:nvPicPr>
          <p:cNvPr id="5" name="Picture 5" descr="Screenshot from a PowerPoint that show photos of three speakers. From top to bottom, left to right, the photos are: an older white woman named Kirsten who has black framed glasses and white hair. Kate, a younger white woman with short dark hair. Erin, a white woman with lipstick and chin length brown hair.">
            <a:extLst>
              <a:ext uri="{FF2B5EF4-FFF2-40B4-BE49-F238E27FC236}">
                <a16:creationId xmlns:a16="http://schemas.microsoft.com/office/drawing/2014/main" id="{17FBC5D1-1026-297F-65F5-B9221EA980EC}"/>
              </a:ext>
            </a:extLst>
          </p:cNvPr>
          <p:cNvPicPr>
            <a:picLocks noChangeAspect="1"/>
          </p:cNvPicPr>
          <p:nvPr/>
        </p:nvPicPr>
        <p:blipFill rotWithShape="1">
          <a:blip r:embed="rId4"/>
          <a:srcRect l="889" r="2" b="2"/>
          <a:stretch/>
        </p:blipFill>
        <p:spPr>
          <a:xfrm>
            <a:off x="20" y="3429000"/>
            <a:ext cx="6095980" cy="3429000"/>
          </a:xfrm>
          <a:prstGeom prst="rect">
            <a:avLst/>
          </a:prstGeom>
        </p:spPr>
      </p:pic>
      <p:pic>
        <p:nvPicPr>
          <p:cNvPr id="7" name="Picture 7" descr="Aerial view of a forest in Vermont. Text over this image says: Vermont Stakeholder Engagement. How the Green Mountain State is influencing implementation of the HCBS Settings Rule.">
            <a:extLst>
              <a:ext uri="{FF2B5EF4-FFF2-40B4-BE49-F238E27FC236}">
                <a16:creationId xmlns:a16="http://schemas.microsoft.com/office/drawing/2014/main" id="{D539C1CC-1008-01D4-4153-A4A7D19DE081}"/>
              </a:ext>
            </a:extLst>
          </p:cNvPr>
          <p:cNvPicPr>
            <a:picLocks noChangeAspect="1"/>
          </p:cNvPicPr>
          <p:nvPr/>
        </p:nvPicPr>
        <p:blipFill rotWithShape="1">
          <a:blip r:embed="rId5"/>
          <a:srcRect r="891" b="2"/>
          <a:stretch/>
        </p:blipFill>
        <p:spPr>
          <a:xfrm>
            <a:off x="6096000" y="3429000"/>
            <a:ext cx="6096000" cy="3429000"/>
          </a:xfrm>
          <a:prstGeom prst="rect">
            <a:avLst/>
          </a:prstGeom>
        </p:spPr>
      </p:pic>
      <p:sp>
        <p:nvSpPr>
          <p:cNvPr id="12" name="Rectangle 1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85BB059-F832-B3BB-60BC-23EE995B080C}"/>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kern="1200" dirty="0">
                <a:solidFill>
                  <a:srgbClr val="080808"/>
                </a:solidFill>
                <a:latin typeface="+mj-lt"/>
                <a:ea typeface="+mj-ea"/>
                <a:cs typeface="+mj-cs"/>
              </a:rPr>
              <a:t>Update: ACL/NACDD HCBS Settings Rule Project</a:t>
            </a:r>
          </a:p>
        </p:txBody>
      </p:sp>
      <p:sp>
        <p:nvSpPr>
          <p:cNvPr id="8" name="TextBox 7">
            <a:extLst>
              <a:ext uri="{FF2B5EF4-FFF2-40B4-BE49-F238E27FC236}">
                <a16:creationId xmlns:a16="http://schemas.microsoft.com/office/drawing/2014/main" id="{D5B2E812-1579-BFD3-34CE-008B783CF095}"/>
              </a:ext>
            </a:extLst>
          </p:cNvPr>
          <p:cNvSpPr txBox="1"/>
          <p:nvPr/>
        </p:nvSpPr>
        <p:spPr>
          <a:xfrm>
            <a:off x="165080" y="5997527"/>
            <a:ext cx="30966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7030A0"/>
                </a:solidFill>
                <a:cs typeface="Calibri"/>
              </a:rPr>
              <a:t>July 2022</a:t>
            </a:r>
          </a:p>
        </p:txBody>
      </p:sp>
    </p:spTree>
    <p:extLst>
      <p:ext uri="{BB962C8B-B14F-4D97-AF65-F5344CB8AC3E}">
        <p14:creationId xmlns:p14="http://schemas.microsoft.com/office/powerpoint/2010/main" val="55765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39EDE-7EEC-4797-1FE6-3B5D0E1D2ACD}"/>
              </a:ext>
            </a:extLst>
          </p:cNvPr>
          <p:cNvSpPr>
            <a:spLocks noGrp="1"/>
          </p:cNvSpPr>
          <p:nvPr>
            <p:ph type="title"/>
          </p:nvPr>
        </p:nvSpPr>
        <p:spPr>
          <a:xfrm>
            <a:off x="5297762" y="329184"/>
            <a:ext cx="6251110" cy="1783080"/>
          </a:xfrm>
        </p:spPr>
        <p:txBody>
          <a:bodyPr anchor="b">
            <a:normAutofit/>
          </a:bodyPr>
          <a:lstStyle/>
          <a:p>
            <a:r>
              <a:rPr lang="en-US" sz="3400">
                <a:cs typeface="Calibri Light"/>
              </a:rPr>
              <a:t>What's next to make sure people are getting HCBS as their right to live in the community?</a:t>
            </a:r>
          </a:p>
        </p:txBody>
      </p:sp>
      <p:pic>
        <p:nvPicPr>
          <p:cNvPr id="4" name="Picture 4" descr="Photo of two white women at a protest or rally in July 2022. They are smiling for the camera and holding a sign that says: Justice delayed is justice denied.">
            <a:extLst>
              <a:ext uri="{FF2B5EF4-FFF2-40B4-BE49-F238E27FC236}">
                <a16:creationId xmlns:a16="http://schemas.microsoft.com/office/drawing/2014/main" id="{E97DADFD-7780-BE27-77EB-010FE46BE647}"/>
              </a:ext>
            </a:extLst>
          </p:cNvPr>
          <p:cNvPicPr>
            <a:picLocks noChangeAspect="1"/>
          </p:cNvPicPr>
          <p:nvPr/>
        </p:nvPicPr>
        <p:blipFill rotWithShape="1">
          <a:blip r:embed="rId2"/>
          <a:srcRect r="-2" b="60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89BD0E-F4BD-4ECB-1A52-95E8F0F48EAA}"/>
              </a:ext>
            </a:extLst>
          </p:cNvPr>
          <p:cNvSpPr>
            <a:spLocks noGrp="1"/>
          </p:cNvSpPr>
          <p:nvPr>
            <p:ph idx="1"/>
          </p:nvPr>
        </p:nvSpPr>
        <p:spPr>
          <a:xfrm>
            <a:off x="5232713" y="2446429"/>
            <a:ext cx="6251110" cy="3483864"/>
          </a:xfrm>
        </p:spPr>
        <p:txBody>
          <a:bodyPr vert="horz" lIns="91440" tIns="45720" rIns="91440" bIns="45720" rtlCol="0" anchor="t">
            <a:noAutofit/>
          </a:bodyPr>
          <a:lstStyle/>
          <a:p>
            <a:pPr marL="0" indent="0">
              <a:buNone/>
            </a:pPr>
            <a:r>
              <a:rPr lang="en-US" sz="1500" dirty="0">
                <a:cs typeface="Calibri" panose="020F0502020204030204"/>
              </a:rPr>
              <a:t>1. Watch recording of NACDD webinar "</a:t>
            </a:r>
            <a:r>
              <a:rPr lang="en-US" sz="1500" dirty="0">
                <a:ea typeface="+mn-lt"/>
                <a:cs typeface="+mn-lt"/>
              </a:rPr>
              <a:t>Deadline 2023: No More Waiting for the Home and Community Based Services Settings Rule" at</a:t>
            </a:r>
            <a:endParaRPr lang="en-US" sz="1500" dirty="0">
              <a:cs typeface="Calibri"/>
            </a:endParaRPr>
          </a:p>
          <a:p>
            <a:pPr marL="0" indent="0">
              <a:buNone/>
            </a:pPr>
            <a:r>
              <a:rPr lang="en-US" sz="1500" dirty="0">
                <a:ea typeface="+mn-lt"/>
                <a:cs typeface="+mn-lt"/>
                <a:hlinkClick r:id="rId3"/>
              </a:rPr>
              <a:t>https://us02web.zoom.us/rec/share/PVK00hyKImZZc-DlVif3nrS_PHiDK3WTphIhTYg9vPFfO_MQH4WM0dBM8r6rZ0hz.7qkCGgw2xunwfCZh</a:t>
            </a:r>
            <a:r>
              <a:rPr lang="en-US" sz="1500" dirty="0">
                <a:ea typeface="+mn-lt"/>
                <a:cs typeface="+mn-lt"/>
              </a:rPr>
              <a:t>  Passcode: xv85!tzu</a:t>
            </a:r>
            <a:endParaRPr lang="en-US" sz="1500" dirty="0">
              <a:cs typeface="Calibri"/>
            </a:endParaRPr>
          </a:p>
          <a:p>
            <a:pPr marL="0" indent="0">
              <a:buNone/>
            </a:pPr>
            <a:r>
              <a:rPr lang="en-US" sz="1500" dirty="0">
                <a:cs typeface="Calibri"/>
              </a:rPr>
              <a:t>The webinar explains ways to engage with your state Medicaid agency and organize stakeholders.</a:t>
            </a:r>
          </a:p>
          <a:p>
            <a:pPr marL="0" indent="0">
              <a:buNone/>
            </a:pPr>
            <a:r>
              <a:rPr lang="en-US" sz="1500" dirty="0">
                <a:cs typeface="Calibri"/>
              </a:rPr>
              <a:t>2. Make a plan with your DD Act sister organizations to 1) engage in the public comment of STP, heightened scrutiny packages, and corrective action plans; and 2) educate the public about their rights after March 17, 2023. Let's make some noise!</a:t>
            </a:r>
          </a:p>
          <a:p>
            <a:pPr marL="0" indent="0">
              <a:buNone/>
            </a:pPr>
            <a:r>
              <a:rPr lang="en-US" sz="1500" dirty="0">
                <a:cs typeface="Calibri"/>
              </a:rPr>
              <a:t>3. Join Public Policy Committee's State Task Policy Task Force meetings to get updates and best practices from policy staff in other states.  </a:t>
            </a:r>
            <a:br>
              <a:rPr lang="en-US" sz="1500" dirty="0">
                <a:cs typeface="Calibri"/>
              </a:rPr>
            </a:br>
            <a:r>
              <a:rPr lang="en-US" sz="1500" dirty="0">
                <a:cs typeface="Calibri"/>
              </a:rPr>
              <a:t>Next meeting: Tuesday, August 9, 3-4pm Eastern </a:t>
            </a:r>
            <a:br>
              <a:rPr lang="en-US" sz="1500" dirty="0">
                <a:cs typeface="Calibri"/>
              </a:rPr>
            </a:br>
            <a:r>
              <a:rPr lang="en-US" sz="1500" dirty="0">
                <a:cs typeface="Calibri"/>
              </a:rPr>
              <a:t>Zoom </a:t>
            </a:r>
            <a:r>
              <a:rPr lang="en-US" sz="1500" dirty="0">
                <a:ea typeface="+mn-lt"/>
                <a:cs typeface="+mn-lt"/>
                <a:hlinkClick r:id="rId4"/>
              </a:rPr>
              <a:t>https://us02web.zoom.us/j/81259741397?pwd=aIds-cuhkeYv4WBwVvKw79JGjuK9FN.1</a:t>
            </a:r>
            <a:r>
              <a:rPr lang="en-US" sz="1500" dirty="0">
                <a:ea typeface="+mn-lt"/>
                <a:cs typeface="+mn-lt"/>
              </a:rPr>
              <a:t> </a:t>
            </a:r>
            <a:br>
              <a:rPr lang="en-US" sz="1500" dirty="0">
                <a:ea typeface="+mn-lt"/>
                <a:cs typeface="+mn-lt"/>
              </a:rPr>
            </a:br>
            <a:r>
              <a:rPr lang="en-US" sz="1500" dirty="0">
                <a:ea typeface="+mn-lt"/>
                <a:cs typeface="+mn-lt"/>
              </a:rPr>
              <a:t>Meeting ID: 812 5974 1397     Passcode: 840657</a:t>
            </a:r>
            <a:endParaRPr lang="en-US" sz="1500" dirty="0">
              <a:cs typeface="Calibri" panose="020F0502020204030204"/>
            </a:endParaRPr>
          </a:p>
        </p:txBody>
      </p:sp>
      <p:sp>
        <p:nvSpPr>
          <p:cNvPr id="6" name="TextBox 5">
            <a:extLst>
              <a:ext uri="{FF2B5EF4-FFF2-40B4-BE49-F238E27FC236}">
                <a16:creationId xmlns:a16="http://schemas.microsoft.com/office/drawing/2014/main" id="{8C61CDED-499B-1669-A206-2A0F2886CEC4}"/>
              </a:ext>
            </a:extLst>
          </p:cNvPr>
          <p:cNvSpPr txBox="1"/>
          <p:nvPr/>
        </p:nvSpPr>
        <p:spPr>
          <a:xfrm>
            <a:off x="165080" y="5997527"/>
            <a:ext cx="30966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chemeClr val="accent4"/>
                </a:solidFill>
                <a:cs typeface="Calibri"/>
              </a:rPr>
              <a:t>July 2022</a:t>
            </a:r>
          </a:p>
        </p:txBody>
      </p:sp>
    </p:spTree>
    <p:extLst>
      <p:ext uri="{BB962C8B-B14F-4D97-AF65-F5344CB8AC3E}">
        <p14:creationId xmlns:p14="http://schemas.microsoft.com/office/powerpoint/2010/main" val="421344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1FB722-EB10-1402-0A60-8F7399724C7C}"/>
              </a:ext>
            </a:extLst>
          </p:cNvPr>
          <p:cNvSpPr>
            <a:spLocks noGrp="1"/>
          </p:cNvSpPr>
          <p:nvPr>
            <p:ph type="title"/>
          </p:nvPr>
        </p:nvSpPr>
        <p:spPr>
          <a:xfrm>
            <a:off x="838201" y="643467"/>
            <a:ext cx="3888526" cy="1800526"/>
          </a:xfrm>
        </p:spPr>
        <p:txBody>
          <a:bodyPr>
            <a:normAutofit/>
          </a:bodyPr>
          <a:lstStyle/>
          <a:p>
            <a:r>
              <a:rPr lang="en-US" sz="4100" dirty="0">
                <a:cs typeface="Calibri Light"/>
              </a:rPr>
              <a:t>HCBS Settings Heightened Scrutiny Visits</a:t>
            </a:r>
          </a:p>
        </p:txBody>
      </p:sp>
      <p:graphicFrame>
        <p:nvGraphicFramePr>
          <p:cNvPr id="5" name="Content Placeholder 2" descr="Completed site visits: AL. FL. IL. MN. NC. OH. VT. WI. Scheduled site visits: IN (10/21). NY (10/21). SC (1/23). TX (2/13/23). KS (3/12/23).">
            <a:extLst>
              <a:ext uri="{FF2B5EF4-FFF2-40B4-BE49-F238E27FC236}">
                <a16:creationId xmlns:a16="http://schemas.microsoft.com/office/drawing/2014/main" id="{A3414335-D34E-CCE4-F518-327470BCC049}"/>
              </a:ext>
            </a:extLst>
          </p:cNvPr>
          <p:cNvGraphicFramePr>
            <a:graphicFrameLocks noGrp="1"/>
          </p:cNvGraphicFramePr>
          <p:nvPr>
            <p:ph idx="1"/>
            <p:extLst>
              <p:ext uri="{D42A27DB-BD31-4B8C-83A1-F6EECF244321}">
                <p14:modId xmlns:p14="http://schemas.microsoft.com/office/powerpoint/2010/main" val="600453874"/>
              </p:ext>
            </p:extLst>
          </p:nvPr>
        </p:nvGraphicFramePr>
        <p:xfrm>
          <a:off x="838201" y="2623381"/>
          <a:ext cx="3888528" cy="3553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 name="TextBox 68">
            <a:extLst>
              <a:ext uri="{FF2B5EF4-FFF2-40B4-BE49-F238E27FC236}">
                <a16:creationId xmlns:a16="http://schemas.microsoft.com/office/drawing/2014/main" id="{30640CDD-AA0E-00E7-2FC9-ECC2B5763139}"/>
              </a:ext>
            </a:extLst>
          </p:cNvPr>
          <p:cNvSpPr txBox="1"/>
          <p:nvPr/>
        </p:nvSpPr>
        <p:spPr>
          <a:xfrm>
            <a:off x="165080" y="5997527"/>
            <a:ext cx="43186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cs typeface="Calibri"/>
              </a:rPr>
              <a:t>October  2022</a:t>
            </a:r>
          </a:p>
        </p:txBody>
      </p:sp>
      <p:sp>
        <p:nvSpPr>
          <p:cNvPr id="100" name="TextBox 99">
            <a:extLst>
              <a:ext uri="{FF2B5EF4-FFF2-40B4-BE49-F238E27FC236}">
                <a16:creationId xmlns:a16="http://schemas.microsoft.com/office/drawing/2014/main" id="{6C5CBE0A-4338-9CA2-B368-C0369BECB0AB}"/>
              </a:ext>
            </a:extLst>
          </p:cNvPr>
          <p:cNvSpPr txBox="1"/>
          <p:nvPr/>
        </p:nvSpPr>
        <p:spPr>
          <a:xfrm>
            <a:off x="5584166" y="638355"/>
            <a:ext cx="6521568" cy="62006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cs typeface="Calibri"/>
              </a:rPr>
              <a:t>Process:</a:t>
            </a:r>
            <a:r>
              <a:rPr lang="en-US" sz="3600" dirty="0">
                <a:cs typeface="Calibri"/>
              </a:rPr>
              <a:t> </a:t>
            </a:r>
            <a:endParaRPr lang="en-US"/>
          </a:p>
          <a:p>
            <a:r>
              <a:rPr lang="en-US" sz="3600" dirty="0">
                <a:cs typeface="Calibri"/>
              </a:rPr>
              <a:t>1. ACL initial contact</a:t>
            </a:r>
            <a:endParaRPr lang="en-US" dirty="0"/>
          </a:p>
          <a:p>
            <a:r>
              <a:rPr lang="en-US" sz="3600" dirty="0">
                <a:cs typeface="Calibri"/>
              </a:rPr>
              <a:t>2. ACL stakeholder plan call</a:t>
            </a:r>
          </a:p>
          <a:p>
            <a:r>
              <a:rPr lang="en-US" sz="3600" dirty="0">
                <a:cs typeface="Calibri"/>
              </a:rPr>
              <a:t>3. CMS/ACL pre-visit call</a:t>
            </a:r>
          </a:p>
          <a:p>
            <a:r>
              <a:rPr lang="en-US" sz="3600" dirty="0">
                <a:cs typeface="Calibri"/>
              </a:rPr>
              <a:t>4. CMS/ACL visit</a:t>
            </a:r>
          </a:p>
          <a:p>
            <a:r>
              <a:rPr lang="en-US" sz="3600" u="sng" dirty="0">
                <a:cs typeface="Calibri"/>
              </a:rPr>
              <a:t>Next steps:</a:t>
            </a:r>
          </a:p>
          <a:p>
            <a:r>
              <a:rPr lang="en-US" sz="3600" dirty="0">
                <a:cs typeface="Calibri"/>
              </a:rPr>
              <a:t>Stakeholder follow up.</a:t>
            </a:r>
            <a:br>
              <a:rPr lang="en-US" sz="3600" dirty="0">
                <a:cs typeface="Calibri"/>
              </a:rPr>
            </a:br>
            <a:r>
              <a:rPr lang="en-US" sz="3600" dirty="0">
                <a:cs typeface="Calibri"/>
              </a:rPr>
              <a:t>CMS report (sent to state, not stakeholders)</a:t>
            </a:r>
          </a:p>
          <a:p>
            <a:r>
              <a:rPr lang="en-US" sz="3600" dirty="0">
                <a:cs typeface="Calibri"/>
              </a:rPr>
              <a:t>Stakeholder request for report.</a:t>
            </a:r>
          </a:p>
          <a:p>
            <a:endParaRPr lang="en-US" sz="3600" dirty="0">
              <a:cs typeface="Calibri"/>
            </a:endParaRPr>
          </a:p>
        </p:txBody>
      </p:sp>
    </p:spTree>
    <p:extLst>
      <p:ext uri="{BB962C8B-B14F-4D97-AF65-F5344CB8AC3E}">
        <p14:creationId xmlns:p14="http://schemas.microsoft.com/office/powerpoint/2010/main" val="251250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8616-B6FB-8798-4BF2-3682E5A214FE}"/>
              </a:ext>
            </a:extLst>
          </p:cNvPr>
          <p:cNvSpPr>
            <a:spLocks noGrp="1"/>
          </p:cNvSpPr>
          <p:nvPr>
            <p:ph type="title"/>
          </p:nvPr>
        </p:nvSpPr>
        <p:spPr>
          <a:xfrm>
            <a:off x="867432" y="-1561694"/>
            <a:ext cx="10515600" cy="1325563"/>
          </a:xfrm>
        </p:spPr>
        <p:txBody>
          <a:bodyPr/>
          <a:lstStyle/>
          <a:p>
            <a:r>
              <a:rPr lang="en-US" dirty="0"/>
              <a:t>NACDD/ Autism Society</a:t>
            </a:r>
            <a:r>
              <a:rPr lang="en-US" baseline="0" dirty="0"/>
              <a:t> of America Workshop</a:t>
            </a:r>
            <a:endParaRPr lang="en-US" dirty="0"/>
          </a:p>
        </p:txBody>
      </p:sp>
      <p:sp useBgFill="1">
        <p:nvSpPr>
          <p:cNvPr id="17" name="Rectangle 1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1F98FF6-AE4A-362C-82CD-FBFD1ADB390A}"/>
              </a:ext>
            </a:extLst>
          </p:cNvPr>
          <p:cNvSpPr txBox="1"/>
          <p:nvPr/>
        </p:nvSpPr>
        <p:spPr>
          <a:xfrm>
            <a:off x="241540" y="350807"/>
            <a:ext cx="662508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NACDD / Autism Society of America Workshop</a:t>
            </a:r>
          </a:p>
          <a:p>
            <a:pPr algn="ctr"/>
            <a:endParaRPr lang="en-US" sz="2400" dirty="0">
              <a:cs typeface="Calibri"/>
            </a:endParaRPr>
          </a:p>
          <a:p>
            <a:pPr algn="ctr"/>
            <a:r>
              <a:rPr lang="en-US" sz="2400" dirty="0">
                <a:ea typeface="+mn-lt"/>
                <a:cs typeface="+mn-lt"/>
              </a:rPr>
              <a:t>Recording available at</a:t>
            </a:r>
            <a:br>
              <a:rPr lang="en-US" sz="2400" dirty="0">
                <a:ea typeface="+mn-lt"/>
                <a:cs typeface="+mn-lt"/>
              </a:rPr>
            </a:br>
            <a:r>
              <a:rPr lang="en-US" sz="2400" dirty="0">
                <a:ea typeface="+mn-lt"/>
                <a:cs typeface="+mn-lt"/>
                <a:hlinkClick r:id="rId3"/>
              </a:rPr>
              <a:t>https://youtu.be/I_vIps44KWg</a:t>
            </a:r>
            <a:r>
              <a:rPr lang="en-US" sz="2400" dirty="0">
                <a:ea typeface="+mn-lt"/>
                <a:cs typeface="+mn-lt"/>
              </a:rPr>
              <a:t>. </a:t>
            </a:r>
          </a:p>
          <a:p>
            <a:pPr algn="ctr"/>
            <a:endParaRPr lang="en-US" dirty="0">
              <a:cs typeface="Calibri"/>
            </a:endParaRPr>
          </a:p>
          <a:p>
            <a:pPr algn="ctr"/>
            <a:endParaRPr lang="en-US" dirty="0">
              <a:cs typeface="Calibri"/>
            </a:endParaRPr>
          </a:p>
        </p:txBody>
      </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A76396-432F-7391-7FBE-6D1D374F08E5}"/>
              </a:ext>
            </a:extLst>
          </p:cNvPr>
          <p:cNvSpPr txBox="1"/>
          <p:nvPr/>
        </p:nvSpPr>
        <p:spPr>
          <a:xfrm>
            <a:off x="173776" y="1985450"/>
            <a:ext cx="6701422" cy="6107434"/>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ea typeface="+mn-lt"/>
                <a:cs typeface="+mn-lt"/>
              </a:rPr>
              <a:t>The workshop empowered self-advocates and family members to understand and make a plan to exercise their rights under the new HCBS settings rule effective March 17, 2023. </a:t>
            </a:r>
            <a:endParaRPr lang="en-US" sz="2400">
              <a:ea typeface="+mn-lt"/>
              <a:cs typeface="+mn-lt"/>
            </a:endParaRPr>
          </a:p>
          <a:p>
            <a:endParaRPr lang="en-US" sz="2000" dirty="0">
              <a:cs typeface="Calibri"/>
            </a:endParaRPr>
          </a:p>
          <a:p>
            <a:pPr marL="285750" indent="-285750">
              <a:lnSpc>
                <a:spcPct val="90000"/>
              </a:lnSpc>
              <a:spcAft>
                <a:spcPts val="600"/>
              </a:spcAft>
              <a:buFont typeface="Arial"/>
              <a:buChar char="•"/>
            </a:pPr>
            <a:r>
              <a:rPr lang="en-US" sz="2000" dirty="0">
                <a:cs typeface="Calibri"/>
              </a:rPr>
              <a:t>109 Registered, many of whom received HCBS services.</a:t>
            </a:r>
          </a:p>
          <a:p>
            <a:pPr marL="285750" indent="-285750">
              <a:lnSpc>
                <a:spcPct val="90000"/>
              </a:lnSpc>
              <a:spcAft>
                <a:spcPts val="600"/>
              </a:spcAft>
              <a:buFont typeface="Arial"/>
              <a:buChar char="•"/>
            </a:pPr>
            <a:r>
              <a:rPr lang="en-US" sz="2000" dirty="0">
                <a:ea typeface="+mn-lt"/>
                <a:cs typeface="+mn-lt"/>
              </a:rPr>
              <a:t>51 Participated in breakout room discussions. </a:t>
            </a:r>
          </a:p>
          <a:p>
            <a:pPr marL="285750" indent="-285750">
              <a:buFont typeface="Arial"/>
              <a:buChar char="•"/>
            </a:pPr>
            <a:r>
              <a:rPr lang="en-US" sz="2000" dirty="0">
                <a:ea typeface="+mn-lt"/>
                <a:cs typeface="+mn-lt"/>
              </a:rPr>
              <a:t>84% agreed or strongly agreed that this workshop helped them understand their rights to receive supports better.</a:t>
            </a:r>
            <a:endParaRPr lang="en-US" sz="2000" dirty="0">
              <a:cs typeface="Calibri"/>
            </a:endParaRPr>
          </a:p>
          <a:p>
            <a:pPr marL="285750" indent="-285750">
              <a:buFont typeface="Arial"/>
              <a:buChar char="•"/>
            </a:pPr>
            <a:r>
              <a:rPr lang="en-US" sz="2000" dirty="0">
                <a:ea typeface="+mn-lt"/>
                <a:cs typeface="+mn-lt"/>
              </a:rPr>
              <a:t>92% agreed or strongly agreed that they are better prepared to work with their support team to create the life they want because of this workshop. </a:t>
            </a:r>
            <a:endParaRPr lang="en-US" sz="2000" dirty="0">
              <a:cs typeface="Calibri"/>
            </a:endParaRPr>
          </a:p>
          <a:p>
            <a:pPr>
              <a:lnSpc>
                <a:spcPct val="90000"/>
              </a:lnSpc>
              <a:spcAft>
                <a:spcPts val="600"/>
              </a:spcAft>
            </a:pPr>
            <a:endParaRPr lang="en-US" sz="16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endParaRPr lang="en-US" sz="800"/>
          </a:p>
          <a:p>
            <a:pPr indent="-228600">
              <a:lnSpc>
                <a:spcPct val="90000"/>
              </a:lnSpc>
              <a:spcAft>
                <a:spcPts val="600"/>
              </a:spcAft>
              <a:buFont typeface="Arial" panose="020B0604020202020204" pitchFamily="34" charset="0"/>
              <a:buChar char="•"/>
            </a:pPr>
            <a:endParaRPr lang="en-US" sz="800"/>
          </a:p>
          <a:p>
            <a:pPr indent="-228600">
              <a:lnSpc>
                <a:spcPct val="90000"/>
              </a:lnSpc>
              <a:spcAft>
                <a:spcPts val="600"/>
              </a:spcAft>
              <a:buFont typeface="Arial" panose="020B0604020202020204" pitchFamily="34" charset="0"/>
              <a:buChar char="•"/>
            </a:pPr>
            <a:endParaRPr lang="en-US" sz="800"/>
          </a:p>
          <a:p>
            <a:pPr indent="-228600">
              <a:lnSpc>
                <a:spcPct val="90000"/>
              </a:lnSpc>
              <a:spcAft>
                <a:spcPts val="600"/>
              </a:spcAft>
              <a:buFont typeface="Arial" panose="020B0604020202020204" pitchFamily="34" charset="0"/>
              <a:buChar char="•"/>
            </a:pPr>
            <a:endParaRPr lang="en-US" sz="800"/>
          </a:p>
        </p:txBody>
      </p:sp>
      <p:sp>
        <p:nvSpPr>
          <p:cNvPr id="3" name="TextBox 2">
            <a:extLst>
              <a:ext uri="{FF2B5EF4-FFF2-40B4-BE49-F238E27FC236}">
                <a16:creationId xmlns:a16="http://schemas.microsoft.com/office/drawing/2014/main" id="{7250581B-3931-663A-2F7D-AFAD63933CAE}"/>
              </a:ext>
            </a:extLst>
          </p:cNvPr>
          <p:cNvSpPr txBox="1"/>
          <p:nvPr/>
        </p:nvSpPr>
        <p:spPr>
          <a:xfrm>
            <a:off x="179457" y="5997527"/>
            <a:ext cx="41749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cs typeface="Calibri"/>
              </a:rPr>
              <a:t>October 2022</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Screenshot of a PowerPoint presentation slide with Autism Society and NACDD logos on the top. Title of the slide says: Welcome to the ASA/NACDD Self Advocacy Workshop. Create your own Community. Understanding your role in decision making.">
            <a:extLst>
              <a:ext uri="{FF2B5EF4-FFF2-40B4-BE49-F238E27FC236}">
                <a16:creationId xmlns:a16="http://schemas.microsoft.com/office/drawing/2014/main" id="{9EF61E14-B07B-75D7-AD7E-B839510697B5}"/>
              </a:ext>
            </a:extLst>
          </p:cNvPr>
          <p:cNvPicPr>
            <a:picLocks noChangeAspect="1"/>
          </p:cNvPicPr>
          <p:nvPr/>
        </p:nvPicPr>
        <p:blipFill>
          <a:blip r:embed="rId4"/>
          <a:stretch>
            <a:fillRect/>
          </a:stretch>
        </p:blipFill>
        <p:spPr>
          <a:xfrm>
            <a:off x="7083423" y="609989"/>
            <a:ext cx="4397433" cy="2462562"/>
          </a:xfrm>
          <a:prstGeom prst="rect">
            <a:avLst/>
          </a:prstGeom>
        </p:spPr>
      </p:pic>
      <p:sp>
        <p:nvSpPr>
          <p:cNvPr id="29" name="Rectangle 28">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Screenshot of a video. Title is Your Services Should be All About You! On the video face it shows a Black family. A Black individual with cornrows is in the forefront withe their hand up in celebration. Behind this person are four Black individuals of various ages. One is in a wheelchair. They also look happy and celebratory.">
            <a:extLst>
              <a:ext uri="{FF2B5EF4-FFF2-40B4-BE49-F238E27FC236}">
                <a16:creationId xmlns:a16="http://schemas.microsoft.com/office/drawing/2014/main" id="{0C0088F3-C8D3-7AFA-0989-00033C6A3A45}"/>
              </a:ext>
            </a:extLst>
          </p:cNvPr>
          <p:cNvPicPr>
            <a:picLocks noChangeAspect="1"/>
          </p:cNvPicPr>
          <p:nvPr/>
        </p:nvPicPr>
        <p:blipFill>
          <a:blip r:embed="rId5"/>
          <a:stretch>
            <a:fillRect/>
          </a:stretch>
        </p:blipFill>
        <p:spPr>
          <a:xfrm>
            <a:off x="7083423" y="3736513"/>
            <a:ext cx="4395569" cy="2461518"/>
          </a:xfrm>
          <a:prstGeom prst="rect">
            <a:avLst/>
          </a:prstGeom>
        </p:spPr>
      </p:pic>
    </p:spTree>
    <p:extLst>
      <p:ext uri="{BB962C8B-B14F-4D97-AF65-F5344CB8AC3E}">
        <p14:creationId xmlns:p14="http://schemas.microsoft.com/office/powerpoint/2010/main" val="562709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560c9c75-9737-4a47-90d7-3192440b0b55" xsi:nil="true"/>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6" ma:contentTypeDescription="Create a new document." ma:contentTypeScope="" ma:versionID="32758b40ba55c79af3b5a9ab846d767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7d69360a3bdbbfdfca6d01ba7092f1df"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BE1999-5212-46D1-B2C0-CEA9DE0E0281}">
  <ds:schemaRefs>
    <ds:schemaRef ds:uri="http://schemas.microsoft.com/sharepoint/v3/contenttype/forms"/>
  </ds:schemaRefs>
</ds:datastoreItem>
</file>

<file path=customXml/itemProps2.xml><?xml version="1.0" encoding="utf-8"?>
<ds:datastoreItem xmlns:ds="http://schemas.openxmlformats.org/officeDocument/2006/customXml" ds:itemID="{923B5FF6-B0D5-4302-9A08-FF1A1C1F370B}">
  <ds:schemaRefs>
    <ds:schemaRef ds:uri="http://schemas.microsoft.com/office/2006/metadata/properties"/>
    <ds:schemaRef ds:uri="http://schemas.microsoft.com/office/infopath/2007/PartnerControls"/>
    <ds:schemaRef ds:uri="560c9c75-9737-4a47-90d7-3192440b0b55"/>
    <ds:schemaRef ds:uri="7244ee07-bebb-4256-851d-8920eeb3e1b7"/>
  </ds:schemaRefs>
</ds:datastoreItem>
</file>

<file path=customXml/itemProps3.xml><?xml version="1.0" encoding="utf-8"?>
<ds:datastoreItem xmlns:ds="http://schemas.openxmlformats.org/officeDocument/2006/customXml" ds:itemID="{EC1746B5-4335-48F1-8974-66E1F34129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41</TotalTime>
  <Words>1221</Words>
  <Application>Microsoft Macintosh PowerPoint</Application>
  <PresentationFormat>Widescreen</PresentationFormat>
  <Paragraphs>138</Paragraphs>
  <Slides>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Office Theme</vt:lpstr>
      <vt:lpstr>NACDD HCBS Slides used during weekly updates </vt:lpstr>
      <vt:lpstr>ACL/NACDD HCBS Settings Rule Project</vt:lpstr>
      <vt:lpstr>Each State Status </vt:lpstr>
      <vt:lpstr>Resources and Toolkits</vt:lpstr>
      <vt:lpstr>Update: ACL/NACDD HCBS Settings Rule Project</vt:lpstr>
      <vt:lpstr>What's next to make sure people are getting HCBS as their right to live in the community?</vt:lpstr>
      <vt:lpstr>HCBS Settings Heightened Scrutiny Visits</vt:lpstr>
      <vt:lpstr>NACDD/ Autism Society of America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NACDD HCBS Slides used i</dc:title>
  <dc:creator/>
  <cp:lastModifiedBy>Rachel Kaplan She/Her</cp:lastModifiedBy>
  <cp:revision>54</cp:revision>
  <dcterms:created xsi:type="dcterms:W3CDTF">2022-10-27T15:22:28Z</dcterms:created>
  <dcterms:modified xsi:type="dcterms:W3CDTF">2022-11-16T19:54:34Z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0x01010010A0C90C0BAAFC42B9CBFEC0708F4935</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