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88" r:id="rId2"/>
  </p:sldMasterIdLst>
  <p:notesMasterIdLst>
    <p:notesMasterId r:id="rId24"/>
  </p:notesMasterIdLst>
  <p:sldIdLst>
    <p:sldId id="288" r:id="rId3"/>
    <p:sldId id="256" r:id="rId4"/>
    <p:sldId id="258" r:id="rId5"/>
    <p:sldId id="261" r:id="rId6"/>
    <p:sldId id="290" r:id="rId7"/>
    <p:sldId id="263" r:id="rId8"/>
    <p:sldId id="262" r:id="rId9"/>
    <p:sldId id="266" r:id="rId10"/>
    <p:sldId id="291" r:id="rId11"/>
    <p:sldId id="287" r:id="rId12"/>
    <p:sldId id="267" r:id="rId13"/>
    <p:sldId id="268" r:id="rId14"/>
    <p:sldId id="274" r:id="rId15"/>
    <p:sldId id="275" r:id="rId16"/>
    <p:sldId id="289" r:id="rId17"/>
    <p:sldId id="277" r:id="rId18"/>
    <p:sldId id="278" r:id="rId19"/>
    <p:sldId id="284" r:id="rId20"/>
    <p:sldId id="286" r:id="rId21"/>
    <p:sldId id="281" r:id="rId22"/>
    <p:sldId id="280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1688" autoAdjust="0"/>
  </p:normalViewPr>
  <p:slideViewPr>
    <p:cSldViewPr snapToGrid="0">
      <p:cViewPr varScale="1">
        <p:scale>
          <a:sx n="62" d="100"/>
          <a:sy n="62" d="100"/>
        </p:scale>
        <p:origin x="7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06" y="-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C896BD2-BC9D-4AF6-9A3E-063E898C444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2EFC22-C9ED-4A51-9449-98C16BCBF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0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</a:t>
            </a:r>
            <a:r>
              <a:rPr lang="en-US" dirty="0" smtClean="0"/>
              <a:t>his is an average amount of start to finish with a highly motivated individual</a:t>
            </a:r>
            <a:r>
              <a:rPr lang="en-US" baseline="0" dirty="0" smtClean="0"/>
              <a:t>. When you start talking employment, housing, or transition, it is more complex and could quadruple the average amount of time.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Living wages are provided not only for direct service staff, but also for Executive Director, Assistant Director, Office Support and other staff.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MIT (http://livingwage.mit.edu).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Training staff is an investment of time and money. Not paying a living wage means you inevitably have high turnover and that investment is lost.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4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2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2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Value collaboration (SILC)</a:t>
            </a:r>
            <a:r>
              <a:rPr lang="en-US" baseline="0" dirty="0" smtClean="0"/>
              <a:t> and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Capture</a:t>
            </a:r>
            <a:r>
              <a:rPr lang="en-US" baseline="0" dirty="0" smtClean="0"/>
              <a:t> – It matters that the Association is unified in this effort. </a:t>
            </a:r>
          </a:p>
          <a:p>
            <a:r>
              <a:rPr lang="en-US" baseline="0" dirty="0" smtClean="0"/>
              <a:t>Contracts – base funding is critical to the movement – contracts do not cover IL and other systems change and advocacy efforts.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want to move this ahead nationally.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US" dirty="0" smtClean="0"/>
          </a:p>
          <a:p>
            <a:r>
              <a:rPr lang="en-US" dirty="0" smtClean="0"/>
              <a:t>Capture</a:t>
            </a:r>
            <a:r>
              <a:rPr lang="en-US" baseline="0" dirty="0" smtClean="0"/>
              <a:t> – It matters that the Association is unified in this effort. </a:t>
            </a:r>
          </a:p>
          <a:p>
            <a:r>
              <a:rPr lang="en-US" baseline="0" dirty="0" smtClean="0"/>
              <a:t>Contracts – base funding is critical to the movement – contracts do not cover IL and other systems change and advocacy efforts.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want to move this ahead nationally.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r>
              <a:rPr lang="en-US" dirty="0" smtClean="0"/>
              <a:t>The “why-why” root cause analysis tool.  How did we get here, past funding assumptions, pros</a:t>
            </a:r>
            <a:r>
              <a:rPr lang="en-US" baseline="0" dirty="0" smtClean="0"/>
              <a:t> and cons…  How collaboration led to naming in the SPIL the goal of developing a new funding formula for CILs in Oregon in year 1 of the 2016-19 SPIL.  Need to amend the SPIL allowed for SPIL to consider and incorporate a new CIL funding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smtClean="0"/>
              <a:t>NOTES:</a:t>
            </a:r>
          </a:p>
          <a:p>
            <a:r>
              <a:rPr lang="en-US" sz="1400" dirty="0" smtClean="0"/>
              <a:t>This is HOW we advance the IL movement. As CILs, as SILC members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NOTES: </a:t>
            </a:r>
          </a:p>
          <a:p>
            <a:r>
              <a:rPr lang="en-US" baseline="0" dirty="0" smtClean="0"/>
              <a:t>Funding doesn’t follow the person (not population based)</a:t>
            </a:r>
          </a:p>
          <a:p>
            <a:r>
              <a:rPr lang="en-US" baseline="0" dirty="0" smtClean="0"/>
              <a:t>Limited funding promotes compensation models that leave CIL Staff (PWD) in poverty without benefits, retirement, competitive living wages</a:t>
            </a:r>
          </a:p>
          <a:p>
            <a:r>
              <a:rPr lang="en-US" baseline="0" dirty="0" smtClean="0"/>
              <a:t>FF develops statewide compensation standards, population based allocation of new funding opportunities – Federal, State, APD, etc.</a:t>
            </a:r>
          </a:p>
          <a:p>
            <a:r>
              <a:rPr lang="en-US" baseline="0" dirty="0" smtClean="0"/>
              <a:t>CILs advocate to their boards a common standard for livable wages, service goals then developed based on reasonable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NOTES: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EFC22-C9ED-4A51-9449-98C16BCBFC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1068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701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1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04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8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6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7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63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1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5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3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57144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7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4C32853-2E7C-4819-9773-72A73A35EB92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D5B38AF-6010-466C-96E2-4F775877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84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wage.mit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210480" y="1304230"/>
            <a:ext cx="9443857" cy="3300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000" b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</a:t>
            </a:r>
            <a:r>
              <a:rPr lang="en-US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Oregon Centers for Independent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9" y="1313060"/>
            <a:ext cx="1725297" cy="14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34" y="3094849"/>
            <a:ext cx="2498945" cy="12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24336" y="5000263"/>
            <a:ext cx="761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Research and Analysis provided by:</a:t>
            </a:r>
          </a:p>
          <a:p>
            <a:pPr algn="ctr"/>
            <a:r>
              <a:rPr lang="en-US" sz="2400" b="1" dirty="0" smtClean="0"/>
              <a:t>The Institute for Disability Studies and Policy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95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00942"/>
            <a:ext cx="9692640" cy="1112588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for Methodology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828800"/>
            <a:ext cx="11933499" cy="4919241"/>
          </a:xfrm>
        </p:spPr>
        <p:txBody>
          <a:bodyPr>
            <a:normAutofit fontScale="92500" lnSpcReduction="20000"/>
          </a:bodyPr>
          <a:lstStyle/>
          <a:p>
            <a:pPr marL="468630" indent="0">
              <a:lnSpc>
                <a:spcPct val="110000"/>
              </a:lnSpc>
              <a:buNone/>
              <a:defRPr/>
            </a:pPr>
            <a:r>
              <a:rPr lang="en-US" alt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Step 5: Determine Number of Employees Required for Each </a:t>
            </a: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CIL</a:t>
            </a:r>
            <a:endParaRPr lang="en-US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indent="0">
              <a:lnSpc>
                <a:spcPct val="110000"/>
              </a:lnSpc>
              <a:buNone/>
              <a:defRPr/>
            </a:pPr>
            <a:r>
              <a:rPr lang="en-US" alt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Step 6: Apply Livable Wages for CIL Staff to Determine Cost of </a:t>
            </a:r>
            <a:r>
              <a:rPr lang="en-US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Service</a:t>
            </a:r>
            <a:endParaRPr lang="en-US" alt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indent="0">
              <a:lnSpc>
                <a:spcPct val="110000"/>
              </a:lnSpc>
              <a:buNone/>
              <a:defRPr/>
            </a:pPr>
            <a:r>
              <a:rPr lang="en-US" alt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Step 7: Calculate Total Required CIL Funding to Support Service Target</a:t>
            </a:r>
          </a:p>
          <a:p>
            <a:pPr marL="468630" indent="0">
              <a:lnSpc>
                <a:spcPct val="110000"/>
              </a:lnSpc>
              <a:buNone/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Step 8: Determine SPIL Section 3: Design for Statewide Network of Centers (including Expansion into Unserved Areas) using Base CIL Funding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074" y="231820"/>
            <a:ext cx="2847771" cy="7469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1-3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978795"/>
            <a:ext cx="11114134" cy="5564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ONE: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PWD (noninstitutionalized) - Oregon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511,280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PWD - CIL Service Areas	(73%)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373,632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PWD – Unserved or Under-served Areas	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137,648</a:t>
            </a:r>
          </a:p>
          <a:p>
            <a:pPr marL="0" indent="0">
              <a:buNone/>
            </a:pPr>
            <a:endParaRPr lang="en-US" alt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TWO: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Target Population %  To Be Served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% =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25,564</a:t>
            </a:r>
          </a:p>
          <a:p>
            <a:pPr marL="0" indent="0"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THREE: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Target Ratio of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Service/Systems Advocacy/Other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2" indent="-457200">
              <a:defRPr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55/25/20 = 1144 hours/520 hours/416 hours = 2080 (FTE)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074" y="231820"/>
            <a:ext cx="2996278" cy="7469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4 - 6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00" y="978795"/>
            <a:ext cx="11470105" cy="5998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FOUR: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Hours of Direct Service Required Per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Consumer.</a:t>
            </a:r>
          </a:p>
          <a:p>
            <a:pPr marL="0" indent="0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Urban/Rural				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5-9 hours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Rural - Dispersed (Eastern Oregon)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10-15 hours					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FIVE: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Employees Required for Each CIL using 55% Direct Service</a:t>
            </a:r>
          </a:p>
          <a:p>
            <a:endParaRPr lang="en-US" altLang="en-US" sz="11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SIX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Apply Livable Wages to Step 5 (MIT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Livable Wage – Oregon: $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52,629) to determine cost of Direct Service staff.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livingwage.mit.edu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 FIVE – # of Direct Service Staff Required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43197"/>
              </p:ext>
            </p:extLst>
          </p:nvPr>
        </p:nvGraphicFramePr>
        <p:xfrm>
          <a:off x="300942" y="1120921"/>
          <a:ext cx="11525251" cy="540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1"/>
                <a:gridCol w="3486150"/>
                <a:gridCol w="4000500"/>
              </a:tblGrid>
              <a:tr h="1789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Centers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Independent Living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%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PWD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at each CIL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 5% Target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 9 or 15 (</a:t>
                      </a:r>
                      <a:r>
                        <a:rPr lang="en-US" sz="200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/consumer)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/1144 (55/25/20 model)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FTE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(Rounded)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</a:p>
                  </a:txBody>
                  <a:tcPr marL="68568" marR="68568" marT="0" marB="0"/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ABILITREE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(26,465)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     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EOCIL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(28,001)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 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9.01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(46,121)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        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36.25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(185,562)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(51,497)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(13,105)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    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2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UVDN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</a:t>
                      </a: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(22,881)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  <a:tr h="4519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Under-served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Areas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27.0% (137,648)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54                  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8" marR="68568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9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 SIX – Total Cost of Direct Service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63862"/>
              </p:ext>
            </p:extLst>
          </p:nvPr>
        </p:nvGraphicFramePr>
        <p:xfrm>
          <a:off x="1217722" y="970451"/>
          <a:ext cx="10055160" cy="5400920"/>
        </p:xfrm>
        <a:graphic>
          <a:graphicData uri="http://schemas.openxmlformats.org/drawingml/2006/table">
            <a:tbl>
              <a:tblPr firstRow="1" firstCol="1" bandRow="1"/>
              <a:tblGrid>
                <a:gridCol w="3446567"/>
                <a:gridCol w="2076484"/>
                <a:gridCol w="231418"/>
                <a:gridCol w="4300691"/>
              </a:tblGrid>
              <a:tr h="1473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FTE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 Livable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Wage ($52,629) =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Cost of Direct Service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256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ABILITREE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$526,290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9308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EOCIL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$947,322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3933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$947,322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256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$3,841,917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7191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$1,052,580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2566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$263,145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61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UVDN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$473,661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929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UNSERVED AREAS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$2,841,966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57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$10,894,203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0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6708" y="609600"/>
            <a:ext cx="4224759" cy="9704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7 - 8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61" y="1781742"/>
            <a:ext cx="11470105" cy="55648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altLang="en-US" sz="2800" b="1" i="1" u="sng" smtClean="0">
                <a:latin typeface="Arial" panose="020B0604020202020204" pitchFamily="34" charset="0"/>
                <a:cs typeface="Arial" panose="020B0604020202020204" pitchFamily="34" charset="0"/>
              </a:rPr>
              <a:t>STEP SEVEN: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Font typeface="Wingdings 2" charset="2"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Calculate Total Required CIL Funding to Support Service Target.</a:t>
            </a:r>
          </a:p>
          <a:p>
            <a:pPr marL="0" indent="0">
              <a:buFont typeface="Wingdings 2" charset="2"/>
              <a:buNone/>
            </a:pPr>
            <a:endParaRPr lang="en-US" alt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charset="2"/>
              <a:buNone/>
            </a:pPr>
            <a:r>
              <a:rPr lang="en-US" altLang="en-US" sz="2800" b="1" i="1" u="sng" smtClean="0">
                <a:latin typeface="Arial" panose="020B0604020202020204" pitchFamily="34" charset="0"/>
                <a:cs typeface="Arial" panose="020B0604020202020204" pitchFamily="34" charset="0"/>
              </a:rPr>
              <a:t>STEP EIGHT:</a:t>
            </a:r>
          </a:p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Determine SPIL Section 3: Design for Statewide Network of Centers (including Expansion into Under-served Areas), using Base CIL Funding Levels.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 SEVEN – Total Base CIL Funding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13002"/>
              </p:ext>
            </p:extLst>
          </p:nvPr>
        </p:nvGraphicFramePr>
        <p:xfrm>
          <a:off x="0" y="982020"/>
          <a:ext cx="12192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241"/>
                <a:gridCol w="8644759"/>
              </a:tblGrid>
              <a:tr h="2494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Abilitree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Example: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$156,270;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Director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$111,114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Support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$33,821</a:t>
                      </a:r>
                      <a:r>
                        <a:rPr lang="en-US" sz="2400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X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FTE of $52,629 =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$526,290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Wages = $827,495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Indirect Costs (40% of wages) = 330,998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 = $1,158,493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FTE                 Total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Wages            Indirect             Total Cost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EOCIL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$947,322          1,248,527                   499,411           1,747,938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HASL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$947,322          1,248,527                   499,411           1,747,938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$3,841,917        4,143,122               1,657,249           5,800,371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$1,052,580        1,353,785                   541,514          1,895,299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$263,145              564,350                   225,740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790,090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UVDN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$473,661              774,866                   309,946          1,084,812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Under-Served Areas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$2,841,966                NA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         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Funding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                                                              </a:t>
                      </a:r>
                      <a:r>
                        <a:rPr lang="en-US" sz="2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$14,224,941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48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9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0"/>
            <a:ext cx="12034344" cy="97045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– Current Vs. Required Funding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91519"/>
              </p:ext>
            </p:extLst>
          </p:nvPr>
        </p:nvGraphicFramePr>
        <p:xfrm>
          <a:off x="0" y="853878"/>
          <a:ext cx="12191999" cy="5883688"/>
        </p:xfrm>
        <a:graphic>
          <a:graphicData uri="http://schemas.openxmlformats.org/drawingml/2006/table">
            <a:tbl>
              <a:tblPr firstRow="1" firstCol="1" bandRow="1"/>
              <a:tblGrid>
                <a:gridCol w="1891862"/>
                <a:gridCol w="4193628"/>
                <a:gridCol w="3735910"/>
                <a:gridCol w="2370599"/>
              </a:tblGrid>
              <a:tr h="1150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Base Funding (Part B ,C and State General Funds)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Base Funding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Advocacy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Abilitree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$1,158,493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$908,493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EOCIL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$1,747,938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$1,497,938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$1,747,938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$1,497,938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ILR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$439,413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$5,800,371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$5,360,958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$1,895,299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$1,645,299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SPOKES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$790,090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$540,090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UVDN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$1,084,812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$834,812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75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$1,939,413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$14,224,941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$12,285,528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-1"/>
            <a:ext cx="10353762" cy="146619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 EIGHT</a:t>
            </a:r>
            <a:b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 into Unserved/Under-served Areas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407975"/>
              </p:ext>
            </p:extLst>
          </p:nvPr>
        </p:nvGraphicFramePr>
        <p:xfrm>
          <a:off x="0" y="1581942"/>
          <a:ext cx="12192000" cy="493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5131"/>
                <a:gridCol w="621686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PWD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Population ex. of Marion Co. (8%)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40,000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PWD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be Served Using 5% Target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hours/Consumer and 55/25/20 Ratio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18,000 hours divided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by 1,144 (55%)*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Applying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Livable Wage to D.S. Staff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FTE @ $52,629.00 = $842,064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$156,273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Assistant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Director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$111,114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Office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Support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$33,830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 Wages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$1,143,281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40% Indirect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Costs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$457,312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 Required</a:t>
                      </a:r>
                      <a:r>
                        <a:rPr lang="en-US" sz="24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 Expansion into Marion County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$1,600,593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37051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2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70" y="231820"/>
            <a:ext cx="9231976" cy="7469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462409"/>
            <a:ext cx="11470105" cy="50888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 THAT YOU ARE WORTH IT!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Find ways to collaborate between CIL’s &amp; SILC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the Oregon formula, see how it will apply for your state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Get it in your SPIL (either an amendment or next SPIL cycle).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Share your state’s developed formula with NCIL and APRIL.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Live by Core IL Principles.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ready to advocate for systems change. </a:t>
            </a:r>
          </a:p>
        </p:txBody>
      </p:sp>
    </p:spTree>
    <p:extLst>
      <p:ext uri="{BB962C8B-B14F-4D97-AF65-F5344CB8AC3E}">
        <p14:creationId xmlns:p14="http://schemas.microsoft.com/office/powerpoint/2010/main" val="20646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495" y="2444884"/>
            <a:ext cx="8487178" cy="205627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Methodology to Determine</a:t>
            </a:r>
          </a:p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for Oregon</a:t>
            </a:r>
          </a:p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for Independent Living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869" y="1844152"/>
            <a:ext cx="9968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i="1" dirty="0" smtClean="0">
                <a:latin typeface="Times New Roman" panose="02020603050405020304" pitchFamily="18" charset="0"/>
              </a:rPr>
              <a:t>“If we are inclusive, open-minded, cohesive, transparent, never stop moving forward, and do not give up, </a:t>
            </a:r>
            <a:r>
              <a:rPr lang="en-US" altLang="en-US" sz="4800" b="1" i="1" u="sng" dirty="0" smtClean="0">
                <a:latin typeface="Times New Roman" panose="02020603050405020304" pitchFamily="18" charset="0"/>
              </a:rPr>
              <a:t>we will change the world</a:t>
            </a:r>
            <a:r>
              <a:rPr lang="en-US" altLang="en-US" sz="4800" b="1" i="1" dirty="0" smtClean="0">
                <a:latin typeface="Times New Roman" panose="02020603050405020304" pitchFamily="18" charset="0"/>
              </a:rPr>
              <a:t>”</a:t>
            </a:r>
            <a:endParaRPr lang="en-US" altLang="en-US" sz="48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876" y="3089627"/>
            <a:ext cx="9968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361" y="310648"/>
            <a:ext cx="2365022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72" y="1605632"/>
            <a:ext cx="10820400" cy="4112261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Common IL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- Past Methodologies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Determining CIL Base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  <a:p>
            <a:pPr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Determining Base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CIL Funding</a:t>
            </a:r>
          </a:p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Conclusion/Discussion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96" y="247650"/>
            <a:ext cx="11140226" cy="2286001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Common IL Core Values</a:t>
            </a:r>
            <a:r>
              <a:rPr lang="en-US" altLang="en-US" b="1" i="1" dirty="0" smtClean="0">
                <a:latin typeface="Times New Roman" panose="02020603050405020304" pitchFamily="18" charset="0"/>
              </a:rPr>
              <a:t/>
            </a:r>
            <a:br>
              <a:rPr lang="en-US" altLang="en-US" b="1" i="1" dirty="0" smtClean="0">
                <a:latin typeface="Times New Roman" panose="02020603050405020304" pitchFamily="18" charset="0"/>
              </a:rPr>
            </a:br>
            <a:r>
              <a:rPr lang="en-US" alt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We know our role in </a:t>
            </a:r>
            <a:r>
              <a:rPr lang="en-US" altLang="en-US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global IL movement and </a:t>
            </a:r>
            <a:r>
              <a:rPr lang="en-US" altLang="en-US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have faith in our own voices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96" y="2343150"/>
            <a:ext cx="11140226" cy="4236232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Together we define and advance our IL movement.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our movement, our history, our struggle, our global family with disabilities being institutionalized, experiencing rights infractions, experiencing homelessness, being abused, living in poverty, and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dying.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believe in our abilities and rights as PWDs to exercise control over our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lives.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valuable! We will speak up! We will be heard!  We will make change happen! We will not quit!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96" y="247650"/>
            <a:ext cx="11140226" cy="2286001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Oregon CILs &amp; SILC Collaboration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96" y="2343150"/>
            <a:ext cx="11140226" cy="42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WIOA  prompts 17 listening sessions for SPIL Development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AOCIL &amp; SILC Chairs – Shared Role in Developing SPIL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CIL Directors on SPIL Committee , meets 4-6 times a year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AOCIL Systems Advocacy – Contracts and funding follows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ODOT – Federal Lawsuit, 15 year settlement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ADRC – Including PWD in the No Wrong Door/Medicaid Match System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979" y="425470"/>
            <a:ext cx="1029821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n-US" altLang="en-US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Past Oregon Methodologies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Determining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CIL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algn="ctr"/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When you have nothing…you have nothing to lose.”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4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61892"/>
            <a:ext cx="11269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MUST advance the </a:t>
            </a:r>
          </a:p>
          <a:p>
            <a:pPr algn="ctr"/>
            <a:r>
              <a:rPr lang="en-US" altLang="en-US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Living Movement</a:t>
            </a:r>
            <a:endParaRPr lang="en-U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75" y="-138896"/>
            <a:ext cx="11277600" cy="160887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a New Funding Formula Is Needed 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 Oregon &amp; The Nation)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50" y="1318120"/>
            <a:ext cx="11261558" cy="5507697"/>
          </a:xfrm>
        </p:spPr>
        <p:txBody>
          <a:bodyPr>
            <a:normAutofit/>
          </a:bodyPr>
          <a:lstStyle/>
          <a:p>
            <a:pPr marL="925830" indent="-457200">
              <a:defRPr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350053"/>
            <a:ext cx="1219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Funding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doesn’t follow the person (not population based)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Limited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funding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leaves CIL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Staff (PWD) in poverty without benefits, retirement, competitive living wages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FF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develops statewide compensation standards, population based allocation of new funding opportunities – Federal, State, APD, etc.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CILs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advocate to their boards a common standard for livable wages, service goals then developed based on reasonable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costs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42" y="-725214"/>
            <a:ext cx="11277600" cy="177454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for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50" y="1318120"/>
            <a:ext cx="11261558" cy="5507697"/>
          </a:xfrm>
        </p:spPr>
        <p:txBody>
          <a:bodyPr>
            <a:normAutofit/>
          </a:bodyPr>
          <a:lstStyle/>
          <a:p>
            <a:pPr marL="468630" indent="0"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Step 1: Determine PWD Population in Oregon and CIL Service Areas</a:t>
            </a:r>
          </a:p>
          <a:p>
            <a:pPr marL="925830" indent="-457200">
              <a:defRPr/>
            </a:pP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indent="0"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Step 2: Determine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% of Population To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</a:p>
          <a:p>
            <a:pPr marL="925830" indent="-457200">
              <a:defRPr/>
            </a:pP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indent="0"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Step 3: Determine Target Ratio of CIL Direct/Systems Advocacy/Other</a:t>
            </a:r>
          </a:p>
          <a:p>
            <a:pPr marL="925830" indent="-457200">
              <a:defRPr/>
            </a:pP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indent="0">
              <a:buNone/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Step 4: Determine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Hours of Direct Service Required Per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</a:p>
          <a:p>
            <a:pPr marL="925830" indent="-457200">
              <a:defRPr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3084</TotalTime>
  <Words>1302</Words>
  <Application>Microsoft Office PowerPoint</Application>
  <PresentationFormat>Widescreen</PresentationFormat>
  <Paragraphs>327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Calisto MT</vt:lpstr>
      <vt:lpstr>Cambria</vt:lpstr>
      <vt:lpstr>Century Schoolbook</vt:lpstr>
      <vt:lpstr>Times New Roman</vt:lpstr>
      <vt:lpstr>Trebuchet MS</vt:lpstr>
      <vt:lpstr>Wingdings 2</vt:lpstr>
      <vt:lpstr>View</vt:lpstr>
      <vt:lpstr>Slate</vt:lpstr>
      <vt:lpstr>PowerPoint Presentation</vt:lpstr>
      <vt:lpstr>PowerPoint Presentation</vt:lpstr>
      <vt:lpstr>AGENDA</vt:lpstr>
      <vt:lpstr>Our Common IL Core Values We know our role in the global IL movement and  we have faith in our own voices  </vt:lpstr>
      <vt:lpstr>Oregon CILs &amp; SILC Collaboration  2014-2017</vt:lpstr>
      <vt:lpstr>PowerPoint Presentation</vt:lpstr>
      <vt:lpstr>PowerPoint Presentation</vt:lpstr>
      <vt:lpstr> Why a New Funding Formula Is Needed  (for Oregon &amp; The Nation)</vt:lpstr>
      <vt:lpstr> Steps for Methodology</vt:lpstr>
      <vt:lpstr>Steps for Methodology</vt:lpstr>
      <vt:lpstr>STEPS 1-3</vt:lpstr>
      <vt:lpstr>STEPS 4 - 6</vt:lpstr>
      <vt:lpstr>STEP FIVE – # of Direct Service Staff Required</vt:lpstr>
      <vt:lpstr>STEP SIX – Total Cost of Direct Service</vt:lpstr>
      <vt:lpstr>STEPS 7 - 8</vt:lpstr>
      <vt:lpstr>STEP SEVEN – Total Base CIL Funding</vt:lpstr>
      <vt:lpstr>DIFFERENCE – Current Vs. Required Funding</vt:lpstr>
      <vt:lpstr>STEP EIGHT Expanding into Unserved/Under-served Areas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“…the more the plans fail, the more the planners plan”</dc:title>
  <dc:creator>Joan LaBelle</dc:creator>
  <cp:lastModifiedBy>Mary Olson-Willard</cp:lastModifiedBy>
  <cp:revision>152</cp:revision>
  <cp:lastPrinted>2017-10-13T19:53:24Z</cp:lastPrinted>
  <dcterms:created xsi:type="dcterms:W3CDTF">2016-10-05T21:42:43Z</dcterms:created>
  <dcterms:modified xsi:type="dcterms:W3CDTF">2017-11-20T23:10:26Z</dcterms:modified>
</cp:coreProperties>
</file>