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9" r:id="rId1"/>
    <p:sldMasterId id="2147483881" r:id="rId2"/>
    <p:sldMasterId id="2147483917" r:id="rId3"/>
    <p:sldMasterId id="2147483929" r:id="rId4"/>
    <p:sldMasterId id="2147484001" r:id="rId5"/>
  </p:sldMasterIdLst>
  <p:notesMasterIdLst>
    <p:notesMasterId r:id="rId30"/>
  </p:notesMasterIdLst>
  <p:sldIdLst>
    <p:sldId id="256" r:id="rId6"/>
    <p:sldId id="257" r:id="rId7"/>
    <p:sldId id="258" r:id="rId8"/>
    <p:sldId id="259" r:id="rId9"/>
    <p:sldId id="260" r:id="rId10"/>
    <p:sldId id="262" r:id="rId11"/>
    <p:sldId id="263" r:id="rId12"/>
    <p:sldId id="280" r:id="rId13"/>
    <p:sldId id="269" r:id="rId14"/>
    <p:sldId id="264" r:id="rId15"/>
    <p:sldId id="266" r:id="rId16"/>
    <p:sldId id="267" r:id="rId17"/>
    <p:sldId id="271" r:id="rId18"/>
    <p:sldId id="277" r:id="rId19"/>
    <p:sldId id="270" r:id="rId20"/>
    <p:sldId id="273" r:id="rId21"/>
    <p:sldId id="272" r:id="rId22"/>
    <p:sldId id="282" r:id="rId23"/>
    <p:sldId id="275" r:id="rId24"/>
    <p:sldId id="278" r:id="rId25"/>
    <p:sldId id="279" r:id="rId26"/>
    <p:sldId id="281" r:id="rId27"/>
    <p:sldId id="274" r:id="rId28"/>
    <p:sldId id="265"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Wingdings 2" panose="05020102010507070707" pitchFamily="18" charset="2"/>
      <p:regular r:id="rId35"/>
    </p:embeddedFont>
    <p:embeddedFont>
      <p:font typeface="Calibri Light" panose="020F0302020204030204" pitchFamily="34" charset="0"/>
      <p:regular r:id="rId36"/>
      <p:italic r:id="rId37"/>
    </p:embeddedFont>
    <p:embeddedFont>
      <p:font typeface="Corbel" panose="020B0503020204020204" pitchFamily="34" charset="0"/>
      <p:regular r:id="rId38"/>
      <p:bold r:id="rId39"/>
      <p:italic r:id="rId40"/>
      <p:boldItalic r:id="rId41"/>
    </p:embeddedFont>
    <p:embeddedFont>
      <p:font typeface="Cabin"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i Davison" initials="JD" lastIdx="4" clrIdx="0">
    <p:extLst>
      <p:ext uri="{19B8F6BF-5375-455C-9EA6-DF929625EA0E}">
        <p15:presenceInfo xmlns:p15="http://schemas.microsoft.com/office/powerpoint/2012/main" userId="S-1-5-21-1436191093-2433587255-765818421-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F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3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9203060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Studies</a:t>
            </a:r>
            <a:r>
              <a:rPr lang="en-US" baseline="0" dirty="0" smtClean="0"/>
              <a:t> show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E50EB86-F037-43E5-B255-FBDEA62203D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0321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6041997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9617608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271"/>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0272"/>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738753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45436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2"/>
                </a:solidFill>
                <a:latin typeface="Cabin"/>
                <a:ea typeface="Cabin"/>
                <a:cs typeface="Cabin"/>
                <a:sym typeface="Cabin"/>
              </a:rPr>
              <a:t>‹#›</a:t>
            </a:fld>
            <a:endParaRPr lang="en" sz="7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343257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7600216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1157738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8"/>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1880663"/>
            <a:ext cx="3867150"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1388"/>
            <a:ext cx="3886201" cy="619274"/>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80663"/>
            <a:ext cx="3886201"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DD831-39DD-4D60-94D8-195553543F2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485552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9DD831-39DD-4D60-94D8-195553543F2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857574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D831-39DD-4D60-94D8-195553543F2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2356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3791486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2"/>
                </a:solidFill>
                <a:latin typeface="Cabin"/>
                <a:ea typeface="Cabin"/>
                <a:cs typeface="Cabin"/>
                <a:sym typeface="Cabin"/>
              </a:rPr>
              <a:t>‹#›</a:t>
            </a:fld>
            <a:endParaRPr lang="en" sz="7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4197066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412863489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6165346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271"/>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0272"/>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94691229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01957183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2"/>
                </a:solidFill>
                <a:latin typeface="Cabin"/>
                <a:ea typeface="Cabin"/>
                <a:cs typeface="Cabin"/>
                <a:sym typeface="Cabin"/>
              </a:rPr>
              <a:t>‹#›</a:t>
            </a:fld>
            <a:endParaRPr lang="en" sz="7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3593204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15700195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76907246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8"/>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1880663"/>
            <a:ext cx="3867150"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1388"/>
            <a:ext cx="3886201" cy="619274"/>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80663"/>
            <a:ext cx="3886201"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DD831-39DD-4D60-94D8-195553543F2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3273584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9DD831-39DD-4D60-94D8-195553543F2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558309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D831-39DD-4D60-94D8-195553543F2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4557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86097712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31718513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40204445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35057186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271"/>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0272"/>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71562321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5984030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2"/>
                </a:solidFill>
                <a:latin typeface="Cabin"/>
                <a:ea typeface="Cabin"/>
                <a:cs typeface="Cabin"/>
                <a:sym typeface="Cabin"/>
              </a:rPr>
              <a:t>‹#›</a:t>
            </a:fld>
            <a:endParaRPr lang="en" sz="7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111057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85526652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419611988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8"/>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1880663"/>
            <a:ext cx="3867150"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1388"/>
            <a:ext cx="3886201" cy="619274"/>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80663"/>
            <a:ext cx="3886201"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DD831-39DD-4D60-94D8-195553543F2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564368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9DD831-39DD-4D60-94D8-195553543F2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72954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71600"/>
            <a:ext cx="3886200" cy="3263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38487602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D831-39DD-4D60-94D8-195553543F2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97496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408090635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0954042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52859875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0271"/>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0272"/>
            <a:ext cx="5800725" cy="4358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53104534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40335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 sz="700" b="0" i="0" u="none" strike="noStrike" cap="none" smtClean="0">
                <a:solidFill>
                  <a:schemeClr val="accent2"/>
                </a:solidFill>
                <a:latin typeface="Cabin"/>
                <a:ea typeface="Cabin"/>
                <a:cs typeface="Cabin"/>
                <a:sym typeface="Cabin"/>
              </a:rPr>
              <a:t>‹#›</a:t>
            </a:fld>
            <a:endParaRPr lang="en" sz="700" b="0" i="0" u="none" strike="noStrike" cap="none">
              <a:solidFill>
                <a:schemeClr val="accent2"/>
              </a:solidFill>
              <a:latin typeface="Cabin"/>
              <a:ea typeface="Cabin"/>
              <a:cs typeface="Cabin"/>
              <a:sym typeface="Cabin"/>
            </a:endParaRPr>
          </a:p>
        </p:txBody>
      </p:sp>
    </p:spTree>
    <p:extLst>
      <p:ext uri="{BB962C8B-B14F-4D97-AF65-F5344CB8AC3E}">
        <p14:creationId xmlns:p14="http://schemas.microsoft.com/office/powerpoint/2010/main" val="2549423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81663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1806954550"/>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9DD831-39DD-4D60-94D8-195553543F2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043632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8"/>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1880663"/>
            <a:ext cx="3867150"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1388"/>
            <a:ext cx="3886201" cy="619274"/>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80663"/>
            <a:ext cx="3886201" cy="27603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DD831-39DD-4D60-94D8-195553543F2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83880226"/>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9DD831-39DD-4D60-94D8-195553543F2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103288950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D831-39DD-4D60-94D8-195553543F2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73017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108961808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76204880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697078248"/>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DD831-39DD-4D60-94D8-195553543F2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0550659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9DD831-39DD-4D60-94D8-195553543F2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01278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D831-39DD-4D60-94D8-195553543F2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0591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3734030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DD831-39DD-4D60-94D8-195553543F2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0992464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0"/>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371600"/>
            <a:ext cx="7886700" cy="32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251949236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0"/>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371600"/>
            <a:ext cx="7886700" cy="32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0078262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0"/>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371600"/>
            <a:ext cx="7886700" cy="32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400625205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0"/>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371600"/>
            <a:ext cx="7886700" cy="3263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195091521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4F9DD831-39DD-4D60-94D8-195553543F2E}" type="datetimeFigureOut">
              <a:rPr lang="en-US" smtClean="0"/>
              <a:t>10/4/2017</a:t>
            </a:fld>
            <a:endParaRPr lang="en-US"/>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algn="r"/>
            <a:fld id="{00000000-1234-1234-1234-123412341234}" type="slidenum">
              <a:rPr lang="en" sz="1000" smtClean="0">
                <a:solidFill>
                  <a:srgbClr val="595959"/>
                </a:solidFill>
              </a:rPr>
              <a:pPr algn="r"/>
              <a:t>‹#›</a:t>
            </a:fld>
            <a:endParaRPr lang="en" sz="1000">
              <a:solidFill>
                <a:srgbClr val="595959"/>
              </a:solidFill>
            </a:endParaRPr>
          </a:p>
        </p:txBody>
      </p:sp>
    </p:spTree>
    <p:extLst>
      <p:ext uri="{BB962C8B-B14F-4D97-AF65-F5344CB8AC3E}">
        <p14:creationId xmlns:p14="http://schemas.microsoft.com/office/powerpoint/2010/main" val="3864188069"/>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hyperlink" Target="http://www.supporteddecisionmaking.org/states" TargetMode="Externa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hyperlink" Target="http://www.able-sc.org/" TargetMode="External"/><Relationship Id="rId2" Type="http://schemas.openxmlformats.org/officeDocument/2006/relationships/hyperlink" Target="mailto:cwalters@able-sc.org" TargetMode="External"/><Relationship Id="rId1" Type="http://schemas.openxmlformats.org/officeDocument/2006/relationships/slideLayout" Target="../slideLayouts/slideLayout46.xml"/><Relationship Id="rId4" Type="http://schemas.openxmlformats.org/officeDocument/2006/relationships/hyperlink" Target="http://www.scsupporteddecisionmaking.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369" y="1383087"/>
            <a:ext cx="7508631" cy="1345379"/>
          </a:xfrm>
        </p:spPr>
        <p:txBody>
          <a:bodyPr>
            <a:noAutofit/>
          </a:bodyPr>
          <a:lstStyle/>
          <a:p>
            <a:pPr algn="l"/>
            <a:r>
              <a:rPr lang="en-US" sz="3200" dirty="0" smtClean="0"/>
              <a:t/>
            </a:r>
            <a:br>
              <a:rPr lang="en-US" sz="3200" dirty="0" smtClean="0"/>
            </a:br>
            <a:r>
              <a:rPr lang="en-US" sz="3200" dirty="0" smtClean="0"/>
              <a:t>Preserving </a:t>
            </a:r>
            <a:r>
              <a:rPr lang="en-US" sz="3200" dirty="0"/>
              <a:t>Access and Independence: Understanding Supported Decision Making and Other Alternatives to Guardianship</a:t>
            </a:r>
          </a:p>
        </p:txBody>
      </p:sp>
      <p:sp>
        <p:nvSpPr>
          <p:cNvPr id="3" name="Subtitle 2"/>
          <p:cNvSpPr>
            <a:spLocks noGrp="1"/>
          </p:cNvSpPr>
          <p:nvPr>
            <p:ph type="subTitle" idx="1"/>
          </p:nvPr>
        </p:nvSpPr>
        <p:spPr>
          <a:xfrm>
            <a:off x="492369" y="3034037"/>
            <a:ext cx="7444687" cy="860156"/>
          </a:xfrm>
        </p:spPr>
        <p:txBody>
          <a:bodyPr>
            <a:normAutofit/>
          </a:bodyPr>
          <a:lstStyle/>
          <a:p>
            <a:pPr algn="l"/>
            <a:r>
              <a:rPr lang="en-US" sz="1800" dirty="0" smtClean="0"/>
              <a:t>Charlie Walters, </a:t>
            </a:r>
          </a:p>
          <a:p>
            <a:pPr algn="l"/>
            <a:r>
              <a:rPr lang="en-US" sz="1800" dirty="0" smtClean="0"/>
              <a:t>Director of Transition Programs at Able South Carolina</a:t>
            </a:r>
            <a:endParaRPr lang="en-US" sz="1800" dirty="0"/>
          </a:p>
        </p:txBody>
      </p:sp>
    </p:spTree>
    <p:extLst>
      <p:ext uri="{BB962C8B-B14F-4D97-AF65-F5344CB8AC3E}">
        <p14:creationId xmlns:p14="http://schemas.microsoft.com/office/powerpoint/2010/main" val="229097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The </a:t>
            </a:r>
            <a:r>
              <a:rPr lang="en-US" dirty="0" smtClean="0">
                <a:solidFill>
                  <a:schemeClr val="tx1"/>
                </a:solidFill>
              </a:rPr>
              <a:t>Start </a:t>
            </a:r>
            <a:r>
              <a:rPr lang="en-US" dirty="0" smtClean="0">
                <a:solidFill>
                  <a:schemeClr val="tx1"/>
                </a:solidFill>
              </a:rPr>
              <a:t>of Guardianship</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857251" y="1413164"/>
            <a:ext cx="7404653" cy="3332018"/>
          </a:xfrm>
        </p:spPr>
        <p:txBody>
          <a:bodyPr>
            <a:normAutofit lnSpcReduction="10000"/>
          </a:bodyPr>
          <a:lstStyle/>
          <a:p>
            <a:pPr>
              <a:buClr>
                <a:schemeClr val="accent3"/>
              </a:buClr>
            </a:pPr>
            <a:r>
              <a:rPr lang="en-US" sz="1800" dirty="0" smtClean="0">
                <a:solidFill>
                  <a:schemeClr val="tx1"/>
                </a:solidFill>
              </a:rPr>
              <a:t>449 BC - </a:t>
            </a:r>
            <a:r>
              <a:rPr lang="en-US" sz="1800" dirty="0">
                <a:solidFill>
                  <a:schemeClr val="tx1"/>
                </a:solidFill>
              </a:rPr>
              <a:t>Roman Twelve </a:t>
            </a:r>
            <a:r>
              <a:rPr lang="en-US" sz="1800" dirty="0" smtClean="0">
                <a:solidFill>
                  <a:schemeClr val="tx1"/>
                </a:solidFill>
              </a:rPr>
              <a:t>Tables </a:t>
            </a:r>
          </a:p>
          <a:p>
            <a:pPr lvl="1">
              <a:buClr>
                <a:schemeClr val="accent3"/>
              </a:buClr>
            </a:pPr>
            <a:r>
              <a:rPr lang="en-US" sz="1800" dirty="0" smtClean="0">
                <a:solidFill>
                  <a:schemeClr val="tx1"/>
                </a:solidFill>
              </a:rPr>
              <a:t>“The </a:t>
            </a:r>
            <a:r>
              <a:rPr lang="en-US" sz="1800" dirty="0">
                <a:solidFill>
                  <a:schemeClr val="tx1"/>
                </a:solidFill>
              </a:rPr>
              <a:t>first expressed legislation on Roman private law, made reference to guardianship by providing that a family or paternal relative should protect a person and his goods if that person was unable to take care of himself</a:t>
            </a:r>
            <a:r>
              <a:rPr lang="en-US" sz="1800" dirty="0" smtClean="0">
                <a:solidFill>
                  <a:schemeClr val="tx1"/>
                </a:solidFill>
              </a:rPr>
              <a:t>.”</a:t>
            </a:r>
            <a:endParaRPr lang="en-US" sz="1800" b="0" dirty="0" smtClean="0">
              <a:solidFill>
                <a:schemeClr val="tx1"/>
              </a:solidFill>
              <a:effectLst/>
            </a:endParaRPr>
          </a:p>
          <a:p>
            <a:pPr lvl="1">
              <a:buClr>
                <a:schemeClr val="accent3"/>
              </a:buClr>
            </a:pPr>
            <a:r>
              <a:rPr lang="en-US" sz="1800" dirty="0" smtClean="0">
                <a:solidFill>
                  <a:schemeClr val="tx1"/>
                </a:solidFill>
              </a:rPr>
              <a:t>By the end of the millennium, c</a:t>
            </a:r>
            <a:r>
              <a:rPr lang="en-US" sz="1800" b="0" dirty="0" smtClean="0">
                <a:solidFill>
                  <a:schemeClr val="tx1"/>
                </a:solidFill>
                <a:effectLst/>
              </a:rPr>
              <a:t>urators were being appointed to handle the affairs of the “feeble-minded”</a:t>
            </a:r>
          </a:p>
          <a:p>
            <a:pPr>
              <a:buClr>
                <a:schemeClr val="accent3"/>
              </a:buClr>
            </a:pPr>
            <a:r>
              <a:rPr lang="en-US" sz="1800" dirty="0" smtClean="0">
                <a:solidFill>
                  <a:schemeClr val="tx1"/>
                </a:solidFill>
              </a:rPr>
              <a:t>By the Middle Ages, the British appoint committees to make decisions for “idiots” and “lunatics”</a:t>
            </a:r>
            <a:endParaRPr lang="en-US" sz="1800" b="0" dirty="0" smtClean="0">
              <a:solidFill>
                <a:schemeClr val="tx1"/>
              </a:solidFill>
              <a:effectLst/>
            </a:endParaRPr>
          </a:p>
          <a:p>
            <a:pPr>
              <a:buClr>
                <a:schemeClr val="accent3"/>
              </a:buClr>
            </a:pPr>
            <a:r>
              <a:rPr lang="en-US" sz="1800" dirty="0" smtClean="0">
                <a:solidFill>
                  <a:schemeClr val="tx1"/>
                </a:solidFill>
              </a:rPr>
              <a:t>“Best interest” decision making is something we are intimately aware of in </a:t>
            </a:r>
            <a:r>
              <a:rPr lang="en-US" sz="1800" dirty="0" smtClean="0">
                <a:solidFill>
                  <a:schemeClr val="tx1"/>
                </a:solidFill>
              </a:rPr>
              <a:t>IL</a:t>
            </a:r>
          </a:p>
          <a:p>
            <a:pPr lvl="1">
              <a:buClr>
                <a:schemeClr val="accent3"/>
              </a:buClr>
            </a:pPr>
            <a:r>
              <a:rPr lang="en-US" b="0" dirty="0" smtClean="0">
                <a:solidFill>
                  <a:schemeClr val="tx1"/>
                </a:solidFill>
                <a:effectLst/>
              </a:rPr>
              <a:t>Forced sterilization, facility placements, and on and on</a:t>
            </a:r>
            <a:endParaRPr lang="en-US" b="0" dirty="0" smtClean="0">
              <a:effectLst/>
            </a:endParaRPr>
          </a:p>
          <a:p>
            <a:pPr lvl="1"/>
            <a:endParaRPr lang="en-US" dirty="0"/>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50986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41" y="180109"/>
            <a:ext cx="7886700" cy="561434"/>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Setting the Stage for Guardianship</a:t>
            </a:r>
            <a:endParaRPr lang="en-US" dirty="0">
              <a:solidFill>
                <a:schemeClr val="tx1"/>
              </a:solidFill>
            </a:endParaRPr>
          </a:p>
        </p:txBody>
      </p:sp>
      <p:sp>
        <p:nvSpPr>
          <p:cNvPr id="3" name="Content Placeholder 2"/>
          <p:cNvSpPr>
            <a:spLocks noGrp="1"/>
          </p:cNvSpPr>
          <p:nvPr>
            <p:ph idx="1"/>
          </p:nvPr>
        </p:nvSpPr>
        <p:spPr>
          <a:xfrm>
            <a:off x="857251" y="935183"/>
            <a:ext cx="7404653" cy="4087090"/>
          </a:xfrm>
        </p:spPr>
        <p:txBody>
          <a:bodyPr>
            <a:normAutofit lnSpcReduction="10000"/>
          </a:bodyPr>
          <a:lstStyle/>
          <a:p>
            <a:pPr>
              <a:buClr>
                <a:schemeClr val="accent3"/>
              </a:buClr>
            </a:pPr>
            <a:r>
              <a:rPr lang="en-US" sz="1800" dirty="0" smtClean="0">
                <a:solidFill>
                  <a:schemeClr val="tx1"/>
                </a:solidFill>
              </a:rPr>
              <a:t>18 is the age of majority (19 in Alabama and Nebraska)</a:t>
            </a:r>
          </a:p>
          <a:p>
            <a:pPr lvl="1">
              <a:buClr>
                <a:schemeClr val="accent3"/>
              </a:buClr>
            </a:pPr>
            <a:r>
              <a:rPr lang="en-US" sz="1800" dirty="0" smtClean="0">
                <a:solidFill>
                  <a:schemeClr val="tx1"/>
                </a:solidFill>
              </a:rPr>
              <a:t>Before Age of Majority: Rights and responsibilities of the parent are emphasized </a:t>
            </a:r>
          </a:p>
          <a:p>
            <a:pPr lvl="1">
              <a:buClr>
                <a:schemeClr val="accent3"/>
              </a:buClr>
            </a:pPr>
            <a:r>
              <a:rPr lang="en-US" sz="1800" dirty="0" smtClean="0">
                <a:solidFill>
                  <a:schemeClr val="tx1"/>
                </a:solidFill>
              </a:rPr>
              <a:t>Upon Age of Majority: Rights of the parents automatically transfer</a:t>
            </a:r>
          </a:p>
          <a:p>
            <a:pPr lvl="1">
              <a:buClr>
                <a:schemeClr val="accent3"/>
              </a:buClr>
            </a:pPr>
            <a:r>
              <a:rPr lang="en-US" sz="1800" dirty="0" smtClean="0">
                <a:solidFill>
                  <a:schemeClr val="tx1"/>
                </a:solidFill>
              </a:rPr>
              <a:t>For youth without disabilities, no assessment of fitness is given for this transfer</a:t>
            </a:r>
          </a:p>
          <a:p>
            <a:pPr lvl="1">
              <a:buClr>
                <a:schemeClr val="accent3"/>
              </a:buClr>
            </a:pPr>
            <a:r>
              <a:rPr lang="en-US" sz="1800" dirty="0" smtClean="0">
                <a:solidFill>
                  <a:schemeClr val="tx1"/>
                </a:solidFill>
              </a:rPr>
              <a:t>For many youth with disabilities, this transfer causes many families to worry…</a:t>
            </a:r>
          </a:p>
          <a:p>
            <a:pPr>
              <a:buClr>
                <a:schemeClr val="accent3"/>
              </a:buClr>
            </a:pPr>
            <a:r>
              <a:rPr lang="en-US" sz="1800" dirty="0" smtClean="0">
                <a:solidFill>
                  <a:schemeClr val="tx1"/>
                </a:solidFill>
              </a:rPr>
              <a:t>What’s different about turning 18 for young adults with disabilities?</a:t>
            </a:r>
          </a:p>
          <a:p>
            <a:pPr lvl="1">
              <a:buClr>
                <a:schemeClr val="accent3"/>
              </a:buClr>
            </a:pPr>
            <a:r>
              <a:rPr lang="en-US" sz="1800" dirty="0" smtClean="0">
                <a:solidFill>
                  <a:schemeClr val="tx1"/>
                </a:solidFill>
              </a:rPr>
              <a:t>The IEP process and systematic detailing of individual weaknesses</a:t>
            </a:r>
          </a:p>
          <a:p>
            <a:pPr lvl="2">
              <a:buClr>
                <a:schemeClr val="accent3"/>
              </a:buClr>
            </a:pPr>
            <a:r>
              <a:rPr lang="en-US" sz="1800" dirty="0" smtClean="0">
                <a:solidFill>
                  <a:schemeClr val="tx1"/>
                </a:solidFill>
              </a:rPr>
              <a:t>IQ scores and developmental ages, grade level measurements, assessments of adaptive functioning, etc.</a:t>
            </a:r>
          </a:p>
          <a:p>
            <a:pPr lvl="1">
              <a:buClr>
                <a:schemeClr val="accent3"/>
              </a:buClr>
            </a:pPr>
            <a:r>
              <a:rPr lang="en-US" sz="1800" dirty="0" smtClean="0">
                <a:solidFill>
                  <a:schemeClr val="tx1"/>
                </a:solidFill>
              </a:rPr>
              <a:t>Lower expectations </a:t>
            </a:r>
          </a:p>
          <a:p>
            <a:pPr lvl="1">
              <a:buClr>
                <a:schemeClr val="accent3"/>
              </a:buClr>
            </a:pPr>
            <a:r>
              <a:rPr lang="en-US" sz="1800" dirty="0" smtClean="0">
                <a:solidFill>
                  <a:schemeClr val="tx1"/>
                </a:solidFill>
              </a:rPr>
              <a:t>Myths about the role of parents of youth with disabilities</a:t>
            </a:r>
          </a:p>
          <a:p>
            <a:pPr lvl="1">
              <a:buFontTx/>
              <a:buChar char="-"/>
            </a:pPr>
            <a:endParaRPr lang="en-US" dirty="0">
              <a:solidFill>
                <a:schemeClr val="tx1"/>
              </a:solidFill>
            </a:endParaRPr>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9904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The Truth About Guardianship</a:t>
            </a:r>
            <a:endParaRPr lang="en-US" dirty="0">
              <a:solidFill>
                <a:schemeClr val="tx1"/>
              </a:solidFill>
            </a:endParaRPr>
          </a:p>
        </p:txBody>
      </p:sp>
      <p:sp>
        <p:nvSpPr>
          <p:cNvPr id="3" name="Content Placeholder 2"/>
          <p:cNvSpPr>
            <a:spLocks noGrp="1"/>
          </p:cNvSpPr>
          <p:nvPr>
            <p:ph idx="1"/>
          </p:nvPr>
        </p:nvSpPr>
        <p:spPr/>
        <p:txBody>
          <a:bodyPr>
            <a:normAutofit/>
          </a:bodyPr>
          <a:lstStyle/>
          <a:p>
            <a:pPr>
              <a:buClr>
                <a:schemeClr val="accent3"/>
              </a:buClr>
            </a:pPr>
            <a:r>
              <a:rPr lang="en-US" dirty="0" smtClean="0">
                <a:solidFill>
                  <a:schemeClr val="tx1"/>
                </a:solidFill>
              </a:rPr>
              <a:t>There is not a single study out there that shows guardianship improving lives</a:t>
            </a:r>
          </a:p>
          <a:p>
            <a:pPr lvl="1">
              <a:buClr>
                <a:schemeClr val="accent3"/>
              </a:buClr>
            </a:pPr>
            <a:r>
              <a:rPr lang="en-US" dirty="0" smtClean="0">
                <a:solidFill>
                  <a:schemeClr val="tx1"/>
                </a:solidFill>
              </a:rPr>
              <a:t>There are hundreds that show the positive effects of empowerment and self-direction</a:t>
            </a:r>
          </a:p>
          <a:p>
            <a:pPr>
              <a:buClr>
                <a:schemeClr val="accent3"/>
              </a:buClr>
            </a:pPr>
            <a:r>
              <a:rPr lang="en-US" dirty="0" smtClean="0">
                <a:solidFill>
                  <a:schemeClr val="tx1"/>
                </a:solidFill>
              </a:rPr>
              <a:t>Over 90% of guardianships awarded in the US are full (plenary) guardianships (TASH, 2015)</a:t>
            </a:r>
          </a:p>
          <a:p>
            <a:pPr lvl="1">
              <a:buClr>
                <a:schemeClr val="accent3"/>
              </a:buClr>
            </a:pPr>
            <a:r>
              <a:rPr lang="en-US" dirty="0" smtClean="0">
                <a:solidFill>
                  <a:schemeClr val="tx1"/>
                </a:solidFill>
              </a:rPr>
              <a:t>Guardianship referrals: teachers (IEP process) and service providers (service decisions)</a:t>
            </a:r>
          </a:p>
          <a:p>
            <a:pPr>
              <a:buClr>
                <a:schemeClr val="accent3"/>
              </a:buClr>
            </a:pPr>
            <a:r>
              <a:rPr lang="en-US" dirty="0" smtClean="0">
                <a:solidFill>
                  <a:schemeClr val="tx1"/>
                </a:solidFill>
              </a:rPr>
              <a:t>Since 1995, the rate of guardianships in the US has tripled (TASH, 2015)</a:t>
            </a:r>
          </a:p>
          <a:p>
            <a:pPr lvl="1">
              <a:buClr>
                <a:schemeClr val="accent3"/>
              </a:buClr>
            </a:pPr>
            <a:r>
              <a:rPr lang="en-US" dirty="0" smtClean="0">
                <a:solidFill>
                  <a:schemeClr val="tx1"/>
                </a:solidFill>
              </a:rPr>
              <a:t>In 20 years, we’ve put 1,000,000 more people under guardianship</a:t>
            </a:r>
          </a:p>
          <a:p>
            <a:pPr lvl="1">
              <a:buClr>
                <a:schemeClr val="accent3"/>
              </a:buClr>
            </a:pPr>
            <a:r>
              <a:rPr lang="en-US" dirty="0" smtClean="0">
                <a:solidFill>
                  <a:schemeClr val="tx1"/>
                </a:solidFill>
              </a:rPr>
              <a:t>This is post-ADA, post-Olmstead decision, and post-HCBS Final </a:t>
            </a:r>
            <a:r>
              <a:rPr lang="en-US" dirty="0" smtClean="0">
                <a:solidFill>
                  <a:schemeClr val="tx1"/>
                </a:solidFill>
              </a:rPr>
              <a:t>Rule (sort of – implementation has been pushed back)</a:t>
            </a:r>
            <a:endParaRPr lang="en-US" dirty="0" smtClean="0">
              <a:solidFill>
                <a:schemeClr val="tx1"/>
              </a:solidFill>
            </a:endParaRPr>
          </a:p>
          <a:p>
            <a:pPr>
              <a:buClr>
                <a:schemeClr val="accent3"/>
              </a:buClr>
            </a:pPr>
            <a:r>
              <a:rPr lang="en-US" dirty="0" smtClean="0">
                <a:solidFill>
                  <a:schemeClr val="tx1"/>
                </a:solidFill>
              </a:rPr>
              <a:t>Some states require people to try less-restrictive options first, most do not</a:t>
            </a:r>
            <a:endParaRPr lang="en-US" dirty="0">
              <a:solidFill>
                <a:schemeClr val="tx1"/>
              </a:solidFill>
            </a:endParaRPr>
          </a:p>
        </p:txBody>
      </p:sp>
    </p:spTree>
    <p:extLst>
      <p:ext uri="{BB962C8B-B14F-4D97-AF65-F5344CB8AC3E}">
        <p14:creationId xmlns:p14="http://schemas.microsoft.com/office/powerpoint/2010/main" val="297019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solidFill>
                  <a:schemeClr val="tx1"/>
                </a:solidFill>
              </a:rPr>
              <a:t>The Truth About Guardianship (cont.)</a:t>
            </a:r>
            <a:endParaRPr lang="en-US" dirty="0"/>
          </a:p>
        </p:txBody>
      </p:sp>
      <p:sp>
        <p:nvSpPr>
          <p:cNvPr id="3" name="Content Placeholder 2"/>
          <p:cNvSpPr>
            <a:spLocks noGrp="1"/>
          </p:cNvSpPr>
          <p:nvPr>
            <p:ph idx="1"/>
          </p:nvPr>
        </p:nvSpPr>
        <p:spPr/>
        <p:txBody>
          <a:bodyPr/>
          <a:lstStyle/>
          <a:p>
            <a:pPr marL="285750" indent="-285750">
              <a:spcBef>
                <a:spcPts val="600"/>
              </a:spcBef>
              <a:buClr>
                <a:schemeClr val="accent3"/>
              </a:buClr>
              <a:buSzPct val="94444"/>
            </a:pPr>
            <a:r>
              <a:rPr lang="en" sz="1800" dirty="0">
                <a:solidFill>
                  <a:schemeClr val="tx1"/>
                </a:solidFill>
                <a:latin typeface="Corbel" panose="020B0503020204020204" pitchFamily="34" charset="0"/>
                <a:ea typeface="Cabin"/>
                <a:cs typeface="Cabin"/>
                <a:sym typeface="Cabin"/>
              </a:rPr>
              <a:t>Loss of autonomy and self-determination is associated with higher incidents of abuse, neglect, and exploitation</a:t>
            </a:r>
          </a:p>
          <a:p>
            <a:pPr marL="285750" indent="-285750">
              <a:spcBef>
                <a:spcPts val="600"/>
              </a:spcBef>
              <a:buClr>
                <a:schemeClr val="accent3"/>
              </a:buClr>
              <a:buSzPct val="94444"/>
            </a:pPr>
            <a:r>
              <a:rPr lang="en" sz="1800" dirty="0">
                <a:solidFill>
                  <a:schemeClr val="tx1"/>
                </a:solidFill>
                <a:latin typeface="Corbel" panose="020B0503020204020204" pitchFamily="34" charset="0"/>
                <a:ea typeface="Cabin"/>
                <a:cs typeface="Cabin"/>
                <a:sym typeface="Cabin"/>
              </a:rPr>
              <a:t>People under guardianship are less likely to be </a:t>
            </a:r>
            <a:r>
              <a:rPr lang="en" sz="1800" dirty="0" smtClean="0">
                <a:solidFill>
                  <a:schemeClr val="tx1"/>
                </a:solidFill>
                <a:latin typeface="Corbel" panose="020B0503020204020204" pitchFamily="34" charset="0"/>
                <a:ea typeface="Cabin"/>
                <a:cs typeface="Cabin"/>
                <a:sym typeface="Cabin"/>
              </a:rPr>
              <a:t>employed, practice their religion of choice, or have friends other than service providers</a:t>
            </a:r>
            <a:endParaRPr lang="en" sz="1800" dirty="0">
              <a:solidFill>
                <a:schemeClr val="tx1"/>
              </a:solidFill>
              <a:latin typeface="Corbel" panose="020B0503020204020204" pitchFamily="34" charset="0"/>
              <a:ea typeface="Cabin"/>
              <a:cs typeface="Cabin"/>
              <a:sym typeface="Cabin"/>
            </a:endParaRPr>
          </a:p>
          <a:p>
            <a:pPr marL="285750" indent="-285750">
              <a:spcBef>
                <a:spcPts val="600"/>
              </a:spcBef>
              <a:buClr>
                <a:schemeClr val="accent3"/>
              </a:buClr>
              <a:buSzPct val="94444"/>
            </a:pPr>
            <a:r>
              <a:rPr lang="en" sz="1800" dirty="0">
                <a:solidFill>
                  <a:schemeClr val="tx1"/>
                </a:solidFill>
                <a:latin typeface="Corbel" panose="020B0503020204020204" pitchFamily="34" charset="0"/>
                <a:ea typeface="Cabin"/>
                <a:cs typeface="Cabin"/>
                <a:sym typeface="Cabin"/>
              </a:rPr>
              <a:t>Process is expensive – attorneys, hearings, </a:t>
            </a:r>
            <a:r>
              <a:rPr lang="en" sz="1800" dirty="0" smtClean="0">
                <a:solidFill>
                  <a:schemeClr val="tx1"/>
                </a:solidFill>
                <a:latin typeface="Corbel" panose="020B0503020204020204" pitchFamily="34" charset="0"/>
                <a:ea typeface="Cabin"/>
                <a:cs typeface="Cabin"/>
                <a:sym typeface="Cabin"/>
              </a:rPr>
              <a:t>evaluations (follow the $!)</a:t>
            </a:r>
            <a:endParaRPr lang="en" sz="1800" dirty="0">
              <a:solidFill>
                <a:schemeClr val="tx1"/>
              </a:solidFill>
              <a:latin typeface="Corbel" panose="020B0503020204020204" pitchFamily="34" charset="0"/>
              <a:ea typeface="Cabin"/>
              <a:cs typeface="Cabin"/>
              <a:sym typeface="Cabin"/>
            </a:endParaRPr>
          </a:p>
          <a:p>
            <a:pPr marL="285750" indent="-285750">
              <a:spcBef>
                <a:spcPts val="600"/>
              </a:spcBef>
              <a:buClr>
                <a:schemeClr val="accent3"/>
              </a:buClr>
              <a:buSzPct val="94444"/>
            </a:pPr>
            <a:r>
              <a:rPr lang="en" sz="1800" dirty="0">
                <a:solidFill>
                  <a:schemeClr val="tx1"/>
                </a:solidFill>
                <a:latin typeface="Corbel" panose="020B0503020204020204" pitchFamily="34" charset="0"/>
                <a:ea typeface="Cabin"/>
                <a:cs typeface="Cabin"/>
                <a:sym typeface="Cabin"/>
              </a:rPr>
              <a:t>Very difficult to modify or terminate </a:t>
            </a:r>
          </a:p>
          <a:p>
            <a:pPr marL="285750" indent="-285750">
              <a:spcBef>
                <a:spcPts val="600"/>
              </a:spcBef>
              <a:buClr>
                <a:schemeClr val="accent3"/>
              </a:buClr>
              <a:buSzPct val="94444"/>
            </a:pPr>
            <a:r>
              <a:rPr lang="en" sz="1800" dirty="0">
                <a:solidFill>
                  <a:schemeClr val="tx1"/>
                </a:solidFill>
                <a:latin typeface="Corbel" panose="020B0503020204020204" pitchFamily="34" charset="0"/>
                <a:ea typeface="Cabin"/>
                <a:cs typeface="Cabin"/>
                <a:sym typeface="Cabin"/>
              </a:rPr>
              <a:t>Tremendous and continuous responsibility of the guardian</a:t>
            </a:r>
          </a:p>
          <a:p>
            <a:pPr marL="285750" indent="-285750">
              <a:spcBef>
                <a:spcPts val="600"/>
              </a:spcBef>
              <a:buClr>
                <a:schemeClr val="accent3"/>
              </a:buClr>
              <a:buSzPct val="94444"/>
            </a:pPr>
            <a:r>
              <a:rPr lang="en" sz="1800" dirty="0" smtClean="0">
                <a:solidFill>
                  <a:schemeClr val="tx1"/>
                </a:solidFill>
                <a:latin typeface="Corbel" panose="020B0503020204020204" pitchFamily="34" charset="0"/>
                <a:ea typeface="Cabin"/>
                <a:cs typeface="Cabin"/>
                <a:sym typeface="Cabin"/>
              </a:rPr>
              <a:t>Damages relationships</a:t>
            </a:r>
          </a:p>
          <a:p>
            <a:pPr marL="285750" indent="-285750">
              <a:spcBef>
                <a:spcPts val="600"/>
              </a:spcBef>
              <a:buClr>
                <a:schemeClr val="accent3"/>
              </a:buClr>
              <a:buSzPct val="94444"/>
            </a:pPr>
            <a:r>
              <a:rPr lang="en" sz="1800" dirty="0" smtClean="0">
                <a:solidFill>
                  <a:schemeClr val="tx1"/>
                </a:solidFill>
                <a:latin typeface="Corbel" panose="020B0503020204020204" pitchFamily="34" charset="0"/>
                <a:ea typeface="Cabin"/>
                <a:cs typeface="Cabin"/>
                <a:sym typeface="Cabin"/>
              </a:rPr>
              <a:t>Guardianship hinges on one’s incapacity – what range of movement do people with the label “incapacited” have?</a:t>
            </a:r>
          </a:p>
          <a:p>
            <a:pPr marL="0" indent="0">
              <a:spcBef>
                <a:spcPts val="600"/>
              </a:spcBef>
              <a:buSzPct val="94444"/>
              <a:buNone/>
            </a:pPr>
            <a:endParaRPr lang="en" sz="2000" dirty="0">
              <a:solidFill>
                <a:schemeClr val="tx1"/>
              </a:solidFill>
              <a:latin typeface="Cabin"/>
              <a:ea typeface="Cabin"/>
              <a:cs typeface="Cabin"/>
              <a:sym typeface="Cabin"/>
            </a:endParaRPr>
          </a:p>
          <a:p>
            <a:pPr marL="34290" indent="0">
              <a:buNone/>
            </a:pPr>
            <a:endParaRPr lang="en-US" dirty="0"/>
          </a:p>
        </p:txBody>
      </p:sp>
    </p:spTree>
    <p:extLst>
      <p:ext uri="{BB962C8B-B14F-4D97-AF65-F5344CB8AC3E}">
        <p14:creationId xmlns:p14="http://schemas.microsoft.com/office/powerpoint/2010/main" val="227773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dirty="0" smtClean="0">
                <a:solidFill>
                  <a:schemeClr val="tx1"/>
                </a:solidFill>
              </a:rPr>
              <a:t>The Truth About Guardianship (cont.)</a:t>
            </a:r>
            <a:endParaRPr lang="en-US" dirty="0"/>
          </a:p>
        </p:txBody>
      </p:sp>
      <p:sp>
        <p:nvSpPr>
          <p:cNvPr id="3" name="Content Placeholder 2"/>
          <p:cNvSpPr>
            <a:spLocks noGrp="1"/>
          </p:cNvSpPr>
          <p:nvPr>
            <p:ph idx="1"/>
          </p:nvPr>
        </p:nvSpPr>
        <p:spPr/>
        <p:txBody>
          <a:bodyPr/>
          <a:lstStyle/>
          <a:p>
            <a:r>
              <a:rPr lang="en-US" sz="1800" dirty="0">
                <a:solidFill>
                  <a:schemeClr val="tx1"/>
                </a:solidFill>
              </a:rPr>
              <a:t>“The typical ward has fewer rights than the typical convicted felon. They no longer receive money or pay their bills. They cannot marry or divorce ... It is, in one short sentence, the most punitive civil penalty that can be levied against an American citizen, with the exception ... of the death penalty</a:t>
            </a:r>
            <a:r>
              <a:rPr lang="en-US" sz="1800" dirty="0" smtClean="0">
                <a:solidFill>
                  <a:schemeClr val="tx1"/>
                </a:solidFill>
              </a:rPr>
              <a:t>.”  U.S</a:t>
            </a:r>
            <a:r>
              <a:rPr lang="en-US" sz="1800" dirty="0">
                <a:solidFill>
                  <a:schemeClr val="tx1"/>
                </a:solidFill>
              </a:rPr>
              <a:t>. Representative Claude Pepper</a:t>
            </a:r>
          </a:p>
          <a:p>
            <a:endParaRPr lang="en-US" dirty="0"/>
          </a:p>
        </p:txBody>
      </p:sp>
      <p:pic>
        <p:nvPicPr>
          <p:cNvPr id="4" name="Picture 3" descr="The note reads: &quot;Just because people have a disability does not mean they need a guardianship. Many times they may just need a little help.&quot; Signed: &quot;Thank you, Jenny Hatch&quot;" title="A photo of a note from Jenny Hatch"/>
          <p:cNvPicPr>
            <a:picLocks noChangeAspect="1"/>
          </p:cNvPicPr>
          <p:nvPr/>
        </p:nvPicPr>
        <p:blipFill>
          <a:blip r:embed="rId2"/>
          <a:stretch>
            <a:fillRect/>
          </a:stretch>
        </p:blipFill>
        <p:spPr>
          <a:xfrm>
            <a:off x="2540193" y="2896952"/>
            <a:ext cx="4038767" cy="1920240"/>
          </a:xfrm>
          <a:prstGeom prst="rect">
            <a:avLst/>
          </a:prstGeom>
        </p:spPr>
      </p:pic>
    </p:spTree>
    <p:extLst>
      <p:ext uri="{BB962C8B-B14F-4D97-AF65-F5344CB8AC3E}">
        <p14:creationId xmlns:p14="http://schemas.microsoft.com/office/powerpoint/2010/main" val="188297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Self-Determination and Consumer Control</a:t>
            </a:r>
            <a:endParaRPr lang="en-US" dirty="0">
              <a:solidFill>
                <a:schemeClr val="tx1"/>
              </a:solidFill>
            </a:endParaRPr>
          </a:p>
        </p:txBody>
      </p:sp>
      <p:sp>
        <p:nvSpPr>
          <p:cNvPr id="3" name="Content Placeholder 2"/>
          <p:cNvSpPr>
            <a:spLocks noGrp="1"/>
          </p:cNvSpPr>
          <p:nvPr>
            <p:ph idx="1"/>
          </p:nvPr>
        </p:nvSpPr>
        <p:spPr/>
        <p:txBody>
          <a:bodyPr>
            <a:normAutofit/>
          </a:bodyPr>
          <a:lstStyle/>
          <a:p>
            <a:pPr>
              <a:buClr>
                <a:schemeClr val="accent3"/>
              </a:buClr>
            </a:pPr>
            <a:r>
              <a:rPr lang="en-US" sz="2000" dirty="0" smtClean="0">
                <a:solidFill>
                  <a:schemeClr val="tx1"/>
                </a:solidFill>
              </a:rPr>
              <a:t>In IL we live by consumer control. Why?</a:t>
            </a:r>
          </a:p>
          <a:p>
            <a:pPr lvl="1">
              <a:buClr>
                <a:schemeClr val="accent3"/>
              </a:buClr>
            </a:pPr>
            <a:r>
              <a:rPr lang="en-US" sz="1850" dirty="0" smtClean="0">
                <a:solidFill>
                  <a:schemeClr val="tx1"/>
                </a:solidFill>
              </a:rPr>
              <a:t>We are the best experts on our own lives.</a:t>
            </a:r>
          </a:p>
          <a:p>
            <a:pPr lvl="1">
              <a:buClr>
                <a:schemeClr val="accent3"/>
              </a:buClr>
            </a:pPr>
            <a:r>
              <a:rPr lang="en-US" sz="1850" dirty="0" smtClean="0">
                <a:solidFill>
                  <a:schemeClr val="tx1"/>
                </a:solidFill>
              </a:rPr>
              <a:t>We know our consumers often come from environments where they are not trusted to direct their own lives.</a:t>
            </a:r>
          </a:p>
          <a:p>
            <a:pPr>
              <a:buClr>
                <a:schemeClr val="accent3"/>
              </a:buClr>
            </a:pPr>
            <a:r>
              <a:rPr lang="en-US" sz="2000" dirty="0" smtClean="0">
                <a:solidFill>
                  <a:schemeClr val="tx1"/>
                </a:solidFill>
              </a:rPr>
              <a:t>This is supported by 40+ years of research on self-determination</a:t>
            </a:r>
          </a:p>
          <a:p>
            <a:pPr lvl="1"/>
            <a:endParaRPr lang="en-US" sz="1850" dirty="0">
              <a:solidFill>
                <a:schemeClr val="tx1"/>
              </a:solidFill>
            </a:endParaRPr>
          </a:p>
        </p:txBody>
      </p:sp>
    </p:spTree>
    <p:extLst>
      <p:ext uri="{BB962C8B-B14F-4D97-AF65-F5344CB8AC3E}">
        <p14:creationId xmlns:p14="http://schemas.microsoft.com/office/powerpoint/2010/main" val="275485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Let’s </a:t>
            </a:r>
            <a:r>
              <a:rPr lang="en-US" dirty="0">
                <a:solidFill>
                  <a:schemeClr val="tx1"/>
                </a:solidFill>
              </a:rPr>
              <a:t>T</a:t>
            </a:r>
            <a:r>
              <a:rPr lang="en-US" dirty="0" smtClean="0">
                <a:solidFill>
                  <a:schemeClr val="tx1"/>
                </a:solidFill>
              </a:rPr>
              <a:t>alk </a:t>
            </a:r>
            <a:r>
              <a:rPr lang="en-US" dirty="0">
                <a:solidFill>
                  <a:schemeClr val="tx1"/>
                </a:solidFill>
              </a:rPr>
              <a:t>A</a:t>
            </a:r>
            <a:r>
              <a:rPr lang="en-US" dirty="0" smtClean="0">
                <a:solidFill>
                  <a:schemeClr val="tx1"/>
                </a:solidFill>
              </a:rPr>
              <a:t>bout Self-Determination!</a:t>
            </a:r>
            <a:endParaRPr lang="en-US" dirty="0">
              <a:solidFill>
                <a:schemeClr val="tx1"/>
              </a:solidFill>
            </a:endParaRPr>
          </a:p>
        </p:txBody>
      </p:sp>
      <p:sp>
        <p:nvSpPr>
          <p:cNvPr id="3" name="Content Placeholder 2"/>
          <p:cNvSpPr>
            <a:spLocks noGrp="1"/>
          </p:cNvSpPr>
          <p:nvPr>
            <p:ph idx="1"/>
          </p:nvPr>
        </p:nvSpPr>
        <p:spPr>
          <a:xfrm>
            <a:off x="424464" y="1474470"/>
            <a:ext cx="8272211" cy="3395583"/>
          </a:xfrm>
        </p:spPr>
        <p:txBody>
          <a:bodyPr>
            <a:noAutofit/>
          </a:bodyPr>
          <a:lstStyle/>
          <a:p>
            <a:r>
              <a:rPr lang="en-US" dirty="0">
                <a:solidFill>
                  <a:schemeClr val="tx1"/>
                </a:solidFill>
              </a:rPr>
              <a:t>M</a:t>
            </a:r>
            <a:r>
              <a:rPr lang="en-US" dirty="0" smtClean="0">
                <a:solidFill>
                  <a:schemeClr val="tx1"/>
                </a:solidFill>
              </a:rPr>
              <a:t>any </a:t>
            </a:r>
            <a:r>
              <a:rPr lang="en-US" dirty="0">
                <a:solidFill>
                  <a:schemeClr val="tx1"/>
                </a:solidFill>
              </a:rPr>
              <a:t>people believe that people with intellectual </a:t>
            </a:r>
            <a:r>
              <a:rPr lang="en-US" dirty="0" smtClean="0">
                <a:solidFill>
                  <a:schemeClr val="tx1"/>
                </a:solidFill>
              </a:rPr>
              <a:t>disabilities </a:t>
            </a:r>
            <a:r>
              <a:rPr lang="en-US" dirty="0">
                <a:solidFill>
                  <a:schemeClr val="tx1"/>
                </a:solidFill>
              </a:rPr>
              <a:t>cannot be self-determined because of their cognitive </a:t>
            </a:r>
            <a:r>
              <a:rPr lang="en-US" dirty="0" smtClean="0">
                <a:solidFill>
                  <a:schemeClr val="tx1"/>
                </a:solidFill>
              </a:rPr>
              <a:t>impairment - </a:t>
            </a:r>
            <a:r>
              <a:rPr lang="en-US" dirty="0">
                <a:solidFill>
                  <a:schemeClr val="tx1"/>
                </a:solidFill>
              </a:rPr>
              <a:t>research consistently shows that while SD is positively correlated with IQ, that relationship is generally weak and IQ is not predictive of self-determination status. </a:t>
            </a:r>
          </a:p>
          <a:p>
            <a:r>
              <a:rPr lang="en-US" dirty="0">
                <a:solidFill>
                  <a:schemeClr val="tx1"/>
                </a:solidFill>
              </a:rPr>
              <a:t>Multiple research studies find that a person’s self-determination status predicts higher quality of life. </a:t>
            </a:r>
          </a:p>
          <a:p>
            <a:r>
              <a:rPr lang="en-US" dirty="0">
                <a:solidFill>
                  <a:schemeClr val="tx1"/>
                </a:solidFill>
              </a:rPr>
              <a:t>Self-determination status is positively correlated with more positive post-secondary outcomes, including employment, independent living, and community inclusion for youth with disabilities.</a:t>
            </a:r>
          </a:p>
          <a:p>
            <a:pPr marL="0" indent="0" algn="r">
              <a:spcBef>
                <a:spcPts val="0"/>
              </a:spcBef>
              <a:buNone/>
            </a:pPr>
            <a:r>
              <a:rPr lang="en-US" dirty="0">
                <a:solidFill>
                  <a:schemeClr val="tx1"/>
                </a:solidFill>
              </a:rPr>
              <a:t>A National Gateway to Self‐Determination</a:t>
            </a:r>
          </a:p>
          <a:p>
            <a:pPr marL="0" indent="0" algn="r">
              <a:spcBef>
                <a:spcPts val="0"/>
              </a:spcBef>
              <a:buNone/>
            </a:pPr>
            <a:r>
              <a:rPr lang="en-US" dirty="0">
                <a:solidFill>
                  <a:schemeClr val="tx1"/>
                </a:solidFill>
              </a:rPr>
              <a:t>funded by the US DHHS, Administration on Developmental Disabilities</a:t>
            </a:r>
          </a:p>
        </p:txBody>
      </p:sp>
    </p:spTree>
    <p:extLst>
      <p:ext uri="{BB962C8B-B14F-4D97-AF65-F5344CB8AC3E}">
        <p14:creationId xmlns:p14="http://schemas.microsoft.com/office/powerpoint/2010/main" val="3318678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People </a:t>
            </a:r>
            <a:r>
              <a:rPr lang="en-US" dirty="0">
                <a:solidFill>
                  <a:schemeClr val="tx1"/>
                </a:solidFill>
              </a:rPr>
              <a:t>with </a:t>
            </a:r>
            <a:r>
              <a:rPr lang="en-US" dirty="0" smtClean="0">
                <a:solidFill>
                  <a:schemeClr val="tx1"/>
                </a:solidFill>
              </a:rPr>
              <a:t>Greater Self-Determination </a:t>
            </a:r>
            <a:r>
              <a:rPr lang="en-US" dirty="0">
                <a:solidFill>
                  <a:schemeClr val="tx1"/>
                </a:solidFill>
              </a:rPr>
              <a:t>A</a:t>
            </a:r>
            <a:r>
              <a:rPr lang="en-US" dirty="0" smtClean="0">
                <a:solidFill>
                  <a:schemeClr val="tx1"/>
                </a:solidFill>
              </a:rPr>
              <a:t>re</a:t>
            </a:r>
            <a:r>
              <a:rPr lang="en-US" dirty="0">
                <a:solidFill>
                  <a:schemeClr val="tx1"/>
                </a:solidFill>
              </a:rPr>
              <a:t>:</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a:bodyPr>
          <a:lstStyle/>
          <a:p>
            <a:pPr>
              <a:spcBef>
                <a:spcPts val="0"/>
              </a:spcBef>
            </a:pPr>
            <a:r>
              <a:rPr lang="en-US" sz="1800" dirty="0">
                <a:solidFill>
                  <a:schemeClr val="tx1"/>
                </a:solidFill>
              </a:rPr>
              <a:t>Healthier</a:t>
            </a:r>
          </a:p>
          <a:p>
            <a:pPr>
              <a:spcBef>
                <a:spcPts val="0"/>
              </a:spcBef>
            </a:pPr>
            <a:r>
              <a:rPr lang="en-US" sz="1800" dirty="0">
                <a:solidFill>
                  <a:schemeClr val="tx1"/>
                </a:solidFill>
              </a:rPr>
              <a:t>More independent</a:t>
            </a:r>
          </a:p>
          <a:p>
            <a:pPr>
              <a:spcBef>
                <a:spcPts val="0"/>
              </a:spcBef>
            </a:pPr>
            <a:r>
              <a:rPr lang="en-US" sz="1800" dirty="0">
                <a:solidFill>
                  <a:schemeClr val="tx1"/>
                </a:solidFill>
              </a:rPr>
              <a:t>More well-adjusted</a:t>
            </a:r>
          </a:p>
          <a:p>
            <a:pPr>
              <a:spcBef>
                <a:spcPts val="0"/>
              </a:spcBef>
            </a:pPr>
            <a:r>
              <a:rPr lang="en-US" sz="1800" dirty="0">
                <a:solidFill>
                  <a:schemeClr val="tx1"/>
                </a:solidFill>
              </a:rPr>
              <a:t>Better able to recognize and resist abuse</a:t>
            </a: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a:t>
            </a:r>
            <a:r>
              <a:rPr lang="en-US" sz="1800" dirty="0" err="1">
                <a:solidFill>
                  <a:schemeClr val="tx1"/>
                </a:solidFill>
              </a:rPr>
              <a:t>Khemka</a:t>
            </a:r>
            <a:r>
              <a:rPr lang="en-US" sz="1800" dirty="0">
                <a:solidFill>
                  <a:schemeClr val="tx1"/>
                </a:solidFill>
              </a:rPr>
              <a:t>, </a:t>
            </a:r>
            <a:r>
              <a:rPr lang="en-US" sz="1800" dirty="0" err="1">
                <a:solidFill>
                  <a:schemeClr val="tx1"/>
                </a:solidFill>
              </a:rPr>
              <a:t>Hickson</a:t>
            </a:r>
            <a:r>
              <a:rPr lang="en-US" sz="1800" dirty="0">
                <a:solidFill>
                  <a:schemeClr val="tx1"/>
                </a:solidFill>
              </a:rPr>
              <a:t>, &amp; Reynolds, 2005; O’Connor &amp; Vallerand, 1994; </a:t>
            </a:r>
            <a:r>
              <a:rPr lang="en-US" sz="1800" dirty="0" err="1">
                <a:solidFill>
                  <a:schemeClr val="tx1"/>
                </a:solidFill>
              </a:rPr>
              <a:t>Wehmeyer</a:t>
            </a:r>
            <a:r>
              <a:rPr lang="en-US" sz="1800" dirty="0">
                <a:solidFill>
                  <a:schemeClr val="tx1"/>
                </a:solidFill>
              </a:rPr>
              <a:t> &amp; Schwartz, 1998).</a:t>
            </a:r>
          </a:p>
          <a:p>
            <a:pPr algn="r">
              <a:lnSpc>
                <a:spcPct val="110000"/>
              </a:lnSpc>
              <a:spcBef>
                <a:spcPts val="0"/>
              </a:spcBef>
            </a:pPr>
            <a:endParaRPr lang="en-US" dirty="0">
              <a:solidFill>
                <a:schemeClr val="tx1"/>
              </a:solidFill>
            </a:endParaRPr>
          </a:p>
          <a:p>
            <a:pPr marL="0" indent="0" algn="r">
              <a:lnSpc>
                <a:spcPct val="110000"/>
              </a:lnSpc>
              <a:spcBef>
                <a:spcPts val="0"/>
              </a:spcBef>
              <a:buNone/>
            </a:pPr>
            <a:r>
              <a:rPr lang="en-US" dirty="0" smtClean="0">
                <a:solidFill>
                  <a:schemeClr val="tx1"/>
                </a:solidFill>
              </a:rPr>
              <a:t>SUPPORTED </a:t>
            </a:r>
            <a:r>
              <a:rPr lang="en-US" dirty="0">
                <a:solidFill>
                  <a:schemeClr val="tx1"/>
                </a:solidFill>
              </a:rPr>
              <a:t>DECISION-MAKING: NEW ALTERNATIVE TO </a:t>
            </a:r>
            <a:r>
              <a:rPr lang="en-US" dirty="0" smtClean="0">
                <a:solidFill>
                  <a:schemeClr val="tx1"/>
                </a:solidFill>
              </a:rPr>
              <a:t>GUARDIANSHIP</a:t>
            </a:r>
          </a:p>
          <a:p>
            <a:pPr marL="0" indent="0" algn="r">
              <a:lnSpc>
                <a:spcPct val="110000"/>
              </a:lnSpc>
              <a:spcBef>
                <a:spcPts val="0"/>
              </a:spcBef>
              <a:buNone/>
            </a:pPr>
            <a:r>
              <a:rPr lang="en-US" dirty="0" smtClean="0">
                <a:solidFill>
                  <a:schemeClr val="tx1"/>
                </a:solidFill>
              </a:rPr>
              <a:t> </a:t>
            </a:r>
            <a:r>
              <a:rPr lang="en-US" dirty="0">
                <a:solidFill>
                  <a:schemeClr val="tx1"/>
                </a:solidFill>
              </a:rPr>
              <a:t>Richard </a:t>
            </a:r>
            <a:r>
              <a:rPr lang="en-US" dirty="0" err="1" smtClean="0">
                <a:solidFill>
                  <a:schemeClr val="tx1"/>
                </a:solidFill>
              </a:rPr>
              <a:t>LaVallo</a:t>
            </a:r>
            <a:r>
              <a:rPr lang="en-US" dirty="0" smtClean="0">
                <a:solidFill>
                  <a:schemeClr val="tx1"/>
                </a:solidFill>
              </a:rPr>
              <a:t>, Disability </a:t>
            </a:r>
            <a:r>
              <a:rPr lang="en-US" dirty="0">
                <a:solidFill>
                  <a:schemeClr val="tx1"/>
                </a:solidFill>
              </a:rPr>
              <a:t>Rights Texas</a:t>
            </a:r>
          </a:p>
        </p:txBody>
      </p:sp>
    </p:spTree>
    <p:extLst>
      <p:ext uri="{BB962C8B-B14F-4D97-AF65-F5344CB8AC3E}">
        <p14:creationId xmlns:p14="http://schemas.microsoft.com/office/powerpoint/2010/main" val="135983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dirty="0">
                <a:solidFill>
                  <a:schemeClr val="tx1"/>
                </a:solidFill>
                <a:latin typeface="Corbel" panose="020B0503020204020204" pitchFamily="34" charset="0"/>
                <a:ea typeface="Calibri"/>
                <a:cs typeface="Calibri"/>
                <a:sym typeface="Calibri"/>
              </a:rPr>
              <a:t>Supported Decision Making</a:t>
            </a:r>
            <a:endParaRPr lang="en-US" dirty="0"/>
          </a:p>
        </p:txBody>
      </p:sp>
      <p:grpSp>
        <p:nvGrpSpPr>
          <p:cNvPr id="5" name="Shape 174"/>
          <p:cNvGrpSpPr/>
          <p:nvPr/>
        </p:nvGrpSpPr>
        <p:grpSpPr>
          <a:xfrm>
            <a:off x="1185372" y="1612595"/>
            <a:ext cx="4336082" cy="3152982"/>
            <a:chOff x="288726" y="2013"/>
            <a:chExt cx="5781443" cy="4203977"/>
          </a:xfrm>
        </p:grpSpPr>
        <p:sp>
          <p:nvSpPr>
            <p:cNvPr id="6" name="Shape 175"/>
            <p:cNvSpPr/>
            <p:nvPr/>
          </p:nvSpPr>
          <p:spPr>
            <a:xfrm>
              <a:off x="288725" y="2013"/>
              <a:ext cx="1533000" cy="1533000"/>
            </a:xfrm>
            <a:prstGeom prst="ellipse">
              <a:avLst/>
            </a:prstGeom>
            <a:solidFill>
              <a:schemeClr val="accent3"/>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endParaRPr/>
            </a:p>
          </p:txBody>
        </p:sp>
        <p:sp>
          <p:nvSpPr>
            <p:cNvPr id="7" name="Shape 176"/>
            <p:cNvSpPr txBox="1"/>
            <p:nvPr/>
          </p:nvSpPr>
          <p:spPr>
            <a:xfrm>
              <a:off x="513218" y="226505"/>
              <a:ext cx="1083900" cy="1083900"/>
            </a:xfrm>
            <a:prstGeom prst="rect">
              <a:avLst/>
            </a:prstGeom>
            <a:noFill/>
            <a:ln>
              <a:noFill/>
            </a:ln>
          </p:spPr>
          <p:txBody>
            <a:bodyPr wrap="square" lIns="17150" tIns="17150" rIns="17150" bIns="17150" anchor="ctr" anchorCtr="0">
              <a:noAutofit/>
            </a:bodyPr>
            <a:lstStyle/>
            <a:p>
              <a:pPr algn="ctr">
                <a:lnSpc>
                  <a:spcPct val="90000"/>
                </a:lnSpc>
                <a:buSzPct val="25000"/>
              </a:pPr>
              <a:r>
                <a:rPr lang="en">
                  <a:solidFill>
                    <a:srgbClr val="FFFFFF"/>
                  </a:solidFill>
                  <a:latin typeface="Cabin"/>
                  <a:ea typeface="Cabin"/>
                  <a:cs typeface="Cabin"/>
                  <a:sym typeface="Cabin"/>
                </a:rPr>
                <a:t>Info</a:t>
              </a:r>
            </a:p>
          </p:txBody>
        </p:sp>
        <p:sp>
          <p:nvSpPr>
            <p:cNvPr id="8" name="Shape 177"/>
            <p:cNvSpPr/>
            <p:nvPr/>
          </p:nvSpPr>
          <p:spPr>
            <a:xfrm>
              <a:off x="610641" y="1659416"/>
              <a:ext cx="889200" cy="889200"/>
            </a:xfrm>
            <a:prstGeom prst="mathPlus">
              <a:avLst>
                <a:gd name="adj1" fmla="val 23520"/>
              </a:avLst>
            </a:prstGeom>
            <a:solidFill>
              <a:srgbClr val="AFB7D2"/>
            </a:solidFill>
            <a:ln>
              <a:noFill/>
            </a:ln>
          </p:spPr>
          <p:txBody>
            <a:bodyPr wrap="square" lIns="68575" tIns="68575" rIns="68575" bIns="68575" anchor="ctr" anchorCtr="0">
              <a:noAutofit/>
            </a:bodyPr>
            <a:lstStyle/>
            <a:p>
              <a:endParaRPr/>
            </a:p>
          </p:txBody>
        </p:sp>
        <p:sp>
          <p:nvSpPr>
            <p:cNvPr id="9" name="Shape 178"/>
            <p:cNvSpPr txBox="1"/>
            <p:nvPr/>
          </p:nvSpPr>
          <p:spPr>
            <a:xfrm>
              <a:off x="728491" y="1999407"/>
              <a:ext cx="653400" cy="209100"/>
            </a:xfrm>
            <a:prstGeom prst="rect">
              <a:avLst/>
            </a:prstGeom>
            <a:noFill/>
            <a:ln>
              <a:noFill/>
            </a:ln>
          </p:spPr>
          <p:txBody>
            <a:bodyPr wrap="square" lIns="0" tIns="0" rIns="0" bIns="0" anchor="ctr" anchorCtr="0">
              <a:noAutofit/>
            </a:bodyPr>
            <a:lstStyle/>
            <a:p>
              <a:pPr algn="ctr">
                <a:lnSpc>
                  <a:spcPct val="90000"/>
                </a:lnSpc>
              </a:pPr>
              <a:endParaRPr sz="1100">
                <a:solidFill>
                  <a:srgbClr val="FFFFFF"/>
                </a:solidFill>
                <a:latin typeface="Cabin"/>
                <a:ea typeface="Cabin"/>
                <a:cs typeface="Cabin"/>
                <a:sym typeface="Cabin"/>
              </a:endParaRPr>
            </a:p>
          </p:txBody>
        </p:sp>
        <p:sp>
          <p:nvSpPr>
            <p:cNvPr id="10" name="Shape 179"/>
            <p:cNvSpPr/>
            <p:nvPr/>
          </p:nvSpPr>
          <p:spPr>
            <a:xfrm>
              <a:off x="288725" y="2672990"/>
              <a:ext cx="1533000" cy="1533000"/>
            </a:xfrm>
            <a:prstGeom prst="ellipse">
              <a:avLst/>
            </a:prstGeom>
            <a:solidFill>
              <a:schemeClr val="accent3"/>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endParaRPr/>
            </a:p>
          </p:txBody>
        </p:sp>
        <p:sp>
          <p:nvSpPr>
            <p:cNvPr id="11" name="Shape 180"/>
            <p:cNvSpPr txBox="1"/>
            <p:nvPr/>
          </p:nvSpPr>
          <p:spPr>
            <a:xfrm>
              <a:off x="401043" y="2897460"/>
              <a:ext cx="1308299" cy="1083900"/>
            </a:xfrm>
            <a:prstGeom prst="rect">
              <a:avLst/>
            </a:prstGeom>
            <a:noFill/>
            <a:ln>
              <a:noFill/>
            </a:ln>
          </p:spPr>
          <p:txBody>
            <a:bodyPr wrap="square" lIns="17150" tIns="17150" rIns="17150" bIns="17150" anchor="ctr" anchorCtr="0">
              <a:noAutofit/>
            </a:bodyPr>
            <a:lstStyle/>
            <a:p>
              <a:pPr algn="ctr">
                <a:lnSpc>
                  <a:spcPct val="90000"/>
                </a:lnSpc>
                <a:buSzPct val="25000"/>
              </a:pPr>
              <a:r>
                <a:rPr lang="en">
                  <a:solidFill>
                    <a:srgbClr val="FFFFFF"/>
                  </a:solidFill>
                  <a:latin typeface="Cabin"/>
                  <a:ea typeface="Cabin"/>
                  <a:cs typeface="Cabin"/>
                  <a:sym typeface="Cabin"/>
                </a:rPr>
                <a:t>Supporters</a:t>
              </a:r>
            </a:p>
          </p:txBody>
        </p:sp>
        <p:sp>
          <p:nvSpPr>
            <p:cNvPr id="12" name="Shape 181"/>
            <p:cNvSpPr/>
            <p:nvPr/>
          </p:nvSpPr>
          <p:spPr>
            <a:xfrm>
              <a:off x="2117283" y="1818841"/>
              <a:ext cx="626700" cy="570300"/>
            </a:xfrm>
            <a:prstGeom prst="rightArrow">
              <a:avLst>
                <a:gd name="adj1" fmla="val 60000"/>
                <a:gd name="adj2" fmla="val 50000"/>
              </a:avLst>
            </a:prstGeom>
            <a:solidFill>
              <a:srgbClr val="AFB7D2"/>
            </a:solidFill>
            <a:ln>
              <a:noFill/>
            </a:ln>
          </p:spPr>
          <p:txBody>
            <a:bodyPr wrap="square" lIns="68575" tIns="68575" rIns="68575" bIns="68575" anchor="ctr" anchorCtr="0">
              <a:noAutofit/>
            </a:bodyPr>
            <a:lstStyle/>
            <a:p>
              <a:endParaRPr/>
            </a:p>
          </p:txBody>
        </p:sp>
        <p:sp>
          <p:nvSpPr>
            <p:cNvPr id="13" name="Shape 182"/>
            <p:cNvSpPr txBox="1"/>
            <p:nvPr/>
          </p:nvSpPr>
          <p:spPr>
            <a:xfrm>
              <a:off x="2117283" y="1932891"/>
              <a:ext cx="455700" cy="342000"/>
            </a:xfrm>
            <a:prstGeom prst="rect">
              <a:avLst/>
            </a:prstGeom>
            <a:noFill/>
            <a:ln>
              <a:noFill/>
            </a:ln>
          </p:spPr>
          <p:txBody>
            <a:bodyPr wrap="square" lIns="0" tIns="0" rIns="0" bIns="0" anchor="ctr" anchorCtr="0">
              <a:noAutofit/>
            </a:bodyPr>
            <a:lstStyle/>
            <a:p>
              <a:pPr algn="ctr">
                <a:lnSpc>
                  <a:spcPct val="90000"/>
                </a:lnSpc>
              </a:pPr>
              <a:endParaRPr sz="1100">
                <a:solidFill>
                  <a:srgbClr val="FFFFFF"/>
                </a:solidFill>
                <a:latin typeface="Cabin"/>
                <a:ea typeface="Cabin"/>
                <a:cs typeface="Cabin"/>
                <a:sym typeface="Cabin"/>
              </a:endParaRPr>
            </a:p>
          </p:txBody>
        </p:sp>
        <p:sp>
          <p:nvSpPr>
            <p:cNvPr id="14" name="Shape 183"/>
            <p:cNvSpPr/>
            <p:nvPr/>
          </p:nvSpPr>
          <p:spPr>
            <a:xfrm>
              <a:off x="3004169" y="571035"/>
              <a:ext cx="3066000" cy="3066000"/>
            </a:xfrm>
            <a:prstGeom prst="ellipse">
              <a:avLst/>
            </a:prstGeom>
            <a:solidFill>
              <a:schemeClr val="accent5"/>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endParaRPr/>
            </a:p>
          </p:txBody>
        </p:sp>
        <p:sp>
          <p:nvSpPr>
            <p:cNvPr id="15" name="Shape 184"/>
            <p:cNvSpPr txBox="1"/>
            <p:nvPr/>
          </p:nvSpPr>
          <p:spPr>
            <a:xfrm>
              <a:off x="3401916" y="921310"/>
              <a:ext cx="2440200" cy="2167800"/>
            </a:xfrm>
            <a:prstGeom prst="rect">
              <a:avLst/>
            </a:prstGeom>
            <a:noFill/>
            <a:ln>
              <a:noFill/>
            </a:ln>
          </p:spPr>
          <p:txBody>
            <a:bodyPr wrap="square" lIns="40000" tIns="40000" rIns="40000" bIns="40000" anchor="ctr" anchorCtr="0">
              <a:noAutofit/>
            </a:bodyPr>
            <a:lstStyle/>
            <a:p>
              <a:pPr algn="ctr">
                <a:lnSpc>
                  <a:spcPct val="90000"/>
                </a:lnSpc>
                <a:buSzPct val="25000"/>
              </a:pPr>
              <a:r>
                <a:rPr lang="en" sz="3200" dirty="0">
                  <a:solidFill>
                    <a:srgbClr val="FFFFFF"/>
                  </a:solidFill>
                  <a:latin typeface="Cabin"/>
                  <a:ea typeface="Cabin"/>
                  <a:cs typeface="Cabin"/>
                  <a:sym typeface="Cabin"/>
                </a:rPr>
                <a:t>Individual</a:t>
              </a:r>
            </a:p>
          </p:txBody>
        </p:sp>
      </p:grpSp>
      <p:grpSp>
        <p:nvGrpSpPr>
          <p:cNvPr id="16" name="Shape 185"/>
          <p:cNvGrpSpPr/>
          <p:nvPr/>
        </p:nvGrpSpPr>
        <p:grpSpPr>
          <a:xfrm>
            <a:off x="5843845" y="2975216"/>
            <a:ext cx="365625" cy="427724"/>
            <a:chOff x="2051594" y="1818841"/>
            <a:chExt cx="487500" cy="570300"/>
          </a:xfrm>
        </p:grpSpPr>
        <p:sp>
          <p:nvSpPr>
            <p:cNvPr id="17" name="Shape 186"/>
            <p:cNvSpPr/>
            <p:nvPr/>
          </p:nvSpPr>
          <p:spPr>
            <a:xfrm>
              <a:off x="2051594" y="1818841"/>
              <a:ext cx="487500" cy="570300"/>
            </a:xfrm>
            <a:prstGeom prst="rightArrow">
              <a:avLst>
                <a:gd name="adj1" fmla="val 60000"/>
                <a:gd name="adj2" fmla="val 50000"/>
              </a:avLst>
            </a:prstGeom>
            <a:solidFill>
              <a:srgbClr val="AFB7D2"/>
            </a:solidFill>
            <a:ln>
              <a:noFill/>
            </a:ln>
          </p:spPr>
          <p:txBody>
            <a:bodyPr wrap="square" lIns="68575" tIns="68575" rIns="68575" bIns="68575" anchor="ctr" anchorCtr="0">
              <a:noAutofit/>
            </a:bodyPr>
            <a:lstStyle/>
            <a:p>
              <a:endParaRPr/>
            </a:p>
          </p:txBody>
        </p:sp>
        <p:sp>
          <p:nvSpPr>
            <p:cNvPr id="18" name="Shape 187"/>
            <p:cNvSpPr/>
            <p:nvPr/>
          </p:nvSpPr>
          <p:spPr>
            <a:xfrm>
              <a:off x="2051594" y="1932891"/>
              <a:ext cx="341100" cy="342000"/>
            </a:xfrm>
            <a:prstGeom prst="rect">
              <a:avLst/>
            </a:prstGeom>
            <a:noFill/>
            <a:ln>
              <a:noFill/>
            </a:ln>
          </p:spPr>
          <p:txBody>
            <a:bodyPr wrap="square" lIns="0" tIns="0" rIns="0" bIns="0" anchor="ctr" anchorCtr="0">
              <a:noAutofit/>
            </a:bodyPr>
            <a:lstStyle/>
            <a:p>
              <a:pPr algn="ctr">
                <a:lnSpc>
                  <a:spcPct val="90000"/>
                </a:lnSpc>
              </a:pPr>
              <a:endParaRPr sz="1100">
                <a:solidFill>
                  <a:srgbClr val="FFFFFF"/>
                </a:solidFill>
                <a:latin typeface="Cabin"/>
                <a:ea typeface="Cabin"/>
                <a:cs typeface="Cabin"/>
                <a:sym typeface="Cabin"/>
              </a:endParaRPr>
            </a:p>
          </p:txBody>
        </p:sp>
      </p:grpSp>
      <p:grpSp>
        <p:nvGrpSpPr>
          <p:cNvPr id="19" name="Shape 171"/>
          <p:cNvGrpSpPr/>
          <p:nvPr/>
        </p:nvGrpSpPr>
        <p:grpSpPr>
          <a:xfrm>
            <a:off x="6714956" y="2640828"/>
            <a:ext cx="1830213" cy="1096165"/>
            <a:chOff x="4842398" y="477391"/>
            <a:chExt cx="3457799" cy="2074500"/>
          </a:xfrm>
        </p:grpSpPr>
        <p:sp>
          <p:nvSpPr>
            <p:cNvPr id="20" name="Shape 172"/>
            <p:cNvSpPr/>
            <p:nvPr/>
          </p:nvSpPr>
          <p:spPr>
            <a:xfrm>
              <a:off x="4842398" y="477391"/>
              <a:ext cx="3457799" cy="2074500"/>
            </a:xfrm>
            <a:prstGeom prst="roundRect">
              <a:avLst>
                <a:gd name="adj" fmla="val 10000"/>
              </a:avLst>
            </a:prstGeom>
            <a:solidFill>
              <a:schemeClr val="accent3"/>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endParaRPr/>
            </a:p>
          </p:txBody>
        </p:sp>
        <p:sp>
          <p:nvSpPr>
            <p:cNvPr id="21" name="Shape 173"/>
            <p:cNvSpPr/>
            <p:nvPr/>
          </p:nvSpPr>
          <p:spPr>
            <a:xfrm>
              <a:off x="4903160" y="538154"/>
              <a:ext cx="3336300" cy="1953000"/>
            </a:xfrm>
            <a:prstGeom prst="rect">
              <a:avLst/>
            </a:prstGeom>
            <a:solidFill>
              <a:schemeClr val="accent3"/>
            </a:solidFill>
            <a:ln>
              <a:noFill/>
            </a:ln>
          </p:spPr>
          <p:txBody>
            <a:bodyPr wrap="square" lIns="162875" tIns="162875" rIns="162875" bIns="162875" anchor="ctr" anchorCtr="0">
              <a:noAutofit/>
            </a:bodyPr>
            <a:lstStyle/>
            <a:p>
              <a:pPr algn="ctr">
                <a:lnSpc>
                  <a:spcPct val="90000"/>
                </a:lnSpc>
                <a:buSzPct val="25000"/>
              </a:pPr>
              <a:r>
                <a:rPr lang="en" sz="2400" dirty="0">
                  <a:solidFill>
                    <a:srgbClr val="FFFFFF"/>
                  </a:solidFill>
                  <a:latin typeface="Cabin"/>
                  <a:ea typeface="Cabin"/>
                  <a:cs typeface="Cabin"/>
                  <a:sym typeface="Cabin"/>
                </a:rPr>
                <a:t>Provider</a:t>
              </a:r>
            </a:p>
          </p:txBody>
        </p:sp>
      </p:grpSp>
    </p:spTree>
    <p:extLst>
      <p:ext uri="{BB962C8B-B14F-4D97-AF65-F5344CB8AC3E}">
        <p14:creationId xmlns:p14="http://schemas.microsoft.com/office/powerpoint/2010/main" val="421134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solidFill>
                  <a:schemeClr val="tx1"/>
                </a:solidFill>
              </a:rPr>
              <a:t>Supported Decision Making (cont.)</a:t>
            </a:r>
            <a:endParaRPr lang="en-US" dirty="0"/>
          </a:p>
        </p:txBody>
      </p:sp>
      <p:sp>
        <p:nvSpPr>
          <p:cNvPr id="3" name="Content Placeholder 2"/>
          <p:cNvSpPr>
            <a:spLocks noGrp="1"/>
          </p:cNvSpPr>
          <p:nvPr>
            <p:ph idx="1"/>
          </p:nvPr>
        </p:nvSpPr>
        <p:spPr/>
        <p:txBody>
          <a:bodyPr>
            <a:normAutofit fontScale="92500"/>
          </a:bodyPr>
          <a:lstStyle/>
          <a:p>
            <a:pPr marL="0" indent="0" algn="ctr" defTabSz="457200">
              <a:lnSpc>
                <a:spcPct val="100000"/>
              </a:lnSpc>
              <a:spcBef>
                <a:spcPct val="20000"/>
              </a:spcBef>
              <a:spcAft>
                <a:spcPts val="600"/>
              </a:spcAft>
              <a:buClr>
                <a:srgbClr val="629DD1"/>
              </a:buClr>
              <a:buSzPct val="92000"/>
              <a:buNone/>
            </a:pPr>
            <a:r>
              <a:rPr lang="en-US" sz="2400" dirty="0">
                <a:solidFill>
                  <a:schemeClr val="tx1"/>
                </a:solidFill>
              </a:rPr>
              <a:t>Supported decision-making is a process in which individuals with disabilities are assisted in making decisions for themselves. Supported decision-making happens when an individual is the decision </a:t>
            </a:r>
            <a:r>
              <a:rPr lang="en-US" sz="2400" dirty="0" smtClean="0">
                <a:solidFill>
                  <a:schemeClr val="tx1"/>
                </a:solidFill>
              </a:rPr>
              <a:t>maker </a:t>
            </a:r>
            <a:r>
              <a:rPr lang="en-US" sz="2400" dirty="0">
                <a:solidFill>
                  <a:schemeClr val="tx1"/>
                </a:solidFill>
              </a:rPr>
              <a:t>but is provided support from one or more persons who explain issues to the individual in a manner that he or she can understand. There is no one model of supported decision-making</a:t>
            </a:r>
            <a:r>
              <a:rPr lang="en-US" sz="2400" dirty="0" smtClean="0">
                <a:solidFill>
                  <a:schemeClr val="tx1"/>
                </a:solidFill>
              </a:rPr>
              <a:t>.</a:t>
            </a:r>
          </a:p>
          <a:p>
            <a:pPr marL="0" indent="0" algn="ctr" defTabSz="457200">
              <a:lnSpc>
                <a:spcPct val="100000"/>
              </a:lnSpc>
              <a:spcBef>
                <a:spcPct val="20000"/>
              </a:spcBef>
              <a:spcAft>
                <a:spcPts val="600"/>
              </a:spcAft>
              <a:buClr>
                <a:srgbClr val="629DD1"/>
              </a:buClr>
              <a:buSzPct val="92000"/>
              <a:buNone/>
            </a:pPr>
            <a:r>
              <a:rPr lang="en-US" sz="2400" dirty="0" smtClean="0">
                <a:solidFill>
                  <a:schemeClr val="tx1"/>
                </a:solidFill>
              </a:rPr>
              <a:t>(Adapted from the American Bar, 2012)</a:t>
            </a:r>
            <a:endParaRPr lang="en-US" sz="2400" dirty="0">
              <a:solidFill>
                <a:schemeClr val="tx1"/>
              </a:solidFill>
            </a:endParaRPr>
          </a:p>
          <a:p>
            <a:endParaRPr lang="en-US" dirty="0"/>
          </a:p>
        </p:txBody>
      </p:sp>
    </p:spTree>
    <p:extLst>
      <p:ext uri="{BB962C8B-B14F-4D97-AF65-F5344CB8AC3E}">
        <p14:creationId xmlns:p14="http://schemas.microsoft.com/office/powerpoint/2010/main" val="238290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Why </a:t>
            </a:r>
            <a:r>
              <a:rPr lang="en-US" dirty="0">
                <a:solidFill>
                  <a:schemeClr val="tx1"/>
                </a:solidFill>
              </a:rPr>
              <a:t>Guardianship at APRIL?</a:t>
            </a:r>
            <a:r>
              <a:rPr lang="en-US" b="0" dirty="0" smtClean="0">
                <a:solidFill>
                  <a:schemeClr val="tx1"/>
                </a:solidFill>
                <a:effectLst/>
              </a:rPr>
              <a:t/>
            </a:r>
            <a:br>
              <a:rPr lang="en-US" b="0" dirty="0" smtClean="0">
                <a:solidFill>
                  <a:schemeClr val="tx1"/>
                </a:solidFill>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pPr fontAlgn="base"/>
            <a:r>
              <a:rPr lang="en-US" sz="2000" dirty="0">
                <a:solidFill>
                  <a:schemeClr val="tx1"/>
                </a:solidFill>
              </a:rPr>
              <a:t>It’s one of the most pressing issues in disability rights today</a:t>
            </a:r>
          </a:p>
          <a:p>
            <a:pPr fontAlgn="base"/>
            <a:r>
              <a:rPr lang="en-US" sz="2000" dirty="0">
                <a:solidFill>
                  <a:schemeClr val="tx1"/>
                </a:solidFill>
              </a:rPr>
              <a:t>The IL movement speaks intimately to the </a:t>
            </a:r>
            <a:r>
              <a:rPr lang="en-US" sz="2000" dirty="0" smtClean="0">
                <a:solidFill>
                  <a:schemeClr val="tx1"/>
                </a:solidFill>
              </a:rPr>
              <a:t>issue of the right of people with disabilities to direct their own lives</a:t>
            </a:r>
            <a:endParaRPr lang="en-US" sz="2000" dirty="0">
              <a:solidFill>
                <a:schemeClr val="tx1"/>
              </a:solidFill>
            </a:endParaRPr>
          </a:p>
          <a:p>
            <a:pPr fontAlgn="base"/>
            <a:r>
              <a:rPr lang="en-US" sz="2000" dirty="0">
                <a:solidFill>
                  <a:schemeClr val="tx1"/>
                </a:solidFill>
              </a:rPr>
              <a:t>CILs </a:t>
            </a:r>
            <a:r>
              <a:rPr lang="en-US" sz="2000" dirty="0" smtClean="0">
                <a:solidFill>
                  <a:schemeClr val="tx1"/>
                </a:solidFill>
              </a:rPr>
              <a:t>may be unaware</a:t>
            </a:r>
            <a:endParaRPr lang="en-US" sz="2000" dirty="0">
              <a:solidFill>
                <a:schemeClr val="tx1"/>
              </a:solidFill>
            </a:endParaRPr>
          </a:p>
          <a:p>
            <a:pPr lvl="1" fontAlgn="base"/>
            <a:r>
              <a:rPr lang="en-US" sz="2000" dirty="0" smtClean="0">
                <a:solidFill>
                  <a:schemeClr val="tx1"/>
                </a:solidFill>
              </a:rPr>
              <a:t>2017 Denver </a:t>
            </a:r>
            <a:r>
              <a:rPr lang="en-US" sz="2000" dirty="0">
                <a:solidFill>
                  <a:schemeClr val="tx1"/>
                </a:solidFill>
              </a:rPr>
              <a:t>ILRU Youth Transition Training</a:t>
            </a:r>
          </a:p>
          <a:p>
            <a:pPr lvl="1" fontAlgn="base"/>
            <a:r>
              <a:rPr lang="en-US" sz="2000" dirty="0">
                <a:solidFill>
                  <a:schemeClr val="tx1"/>
                </a:solidFill>
              </a:rPr>
              <a:t>Guardianship support from CILs</a:t>
            </a:r>
          </a:p>
          <a:p>
            <a:endParaRPr lang="en-US" dirty="0"/>
          </a:p>
        </p:txBody>
      </p:sp>
    </p:spTree>
    <p:extLst>
      <p:ext uri="{BB962C8B-B14F-4D97-AF65-F5344CB8AC3E}">
        <p14:creationId xmlns:p14="http://schemas.microsoft.com/office/powerpoint/2010/main" val="73207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a:r>
            <a:br>
              <a:rPr lang="en-US" dirty="0">
                <a:solidFill>
                  <a:schemeClr val="tx1"/>
                </a:solidFill>
              </a:rPr>
            </a:br>
            <a:r>
              <a:rPr lang="en-US" dirty="0" smtClean="0">
                <a:solidFill>
                  <a:schemeClr val="tx1"/>
                </a:solidFill>
              </a:rPr>
              <a:t>Supported Decision Making (cont.)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1800" dirty="0" smtClean="0">
                <a:solidFill>
                  <a:schemeClr val="tx1"/>
                </a:solidFill>
              </a:rPr>
              <a:t>Formal agreements</a:t>
            </a:r>
          </a:p>
          <a:p>
            <a:pPr lvl="1"/>
            <a:r>
              <a:rPr lang="en-US" sz="1800" dirty="0" smtClean="0">
                <a:solidFill>
                  <a:schemeClr val="tx1"/>
                </a:solidFill>
              </a:rPr>
              <a:t>Notarized SDM Agreement</a:t>
            </a:r>
          </a:p>
          <a:p>
            <a:pPr lvl="1"/>
            <a:r>
              <a:rPr lang="en-US" sz="1800" dirty="0" smtClean="0">
                <a:solidFill>
                  <a:schemeClr val="tx1"/>
                </a:solidFill>
              </a:rPr>
              <a:t>Outlined in a POA</a:t>
            </a:r>
          </a:p>
          <a:p>
            <a:r>
              <a:rPr lang="en-US" sz="1800" dirty="0" smtClean="0">
                <a:solidFill>
                  <a:schemeClr val="tx1"/>
                </a:solidFill>
              </a:rPr>
              <a:t>Informal agreements</a:t>
            </a:r>
          </a:p>
          <a:p>
            <a:pPr lvl="1"/>
            <a:r>
              <a:rPr lang="en-US" sz="1800" dirty="0" smtClean="0">
                <a:solidFill>
                  <a:schemeClr val="tx1"/>
                </a:solidFill>
              </a:rPr>
              <a:t>Knowing who to go to for what</a:t>
            </a:r>
          </a:p>
          <a:p>
            <a:pPr lvl="1"/>
            <a:r>
              <a:rPr lang="en-US" sz="1800" dirty="0" smtClean="0">
                <a:solidFill>
                  <a:schemeClr val="tx1"/>
                </a:solidFill>
              </a:rPr>
              <a:t>Example: I talk with mechanic friend before making car repairs</a:t>
            </a:r>
          </a:p>
          <a:p>
            <a:r>
              <a:rPr lang="en-US" sz="1800" dirty="0" smtClean="0">
                <a:solidFill>
                  <a:schemeClr val="tx1"/>
                </a:solidFill>
              </a:rPr>
              <a:t>Most states do not formally recognize SDM</a:t>
            </a:r>
          </a:p>
          <a:p>
            <a:pPr lvl="2"/>
            <a:r>
              <a:rPr lang="en-US" sz="1800" dirty="0" smtClean="0">
                <a:solidFill>
                  <a:schemeClr val="tx1"/>
                </a:solidFill>
              </a:rPr>
              <a:t>This is not a barrier!</a:t>
            </a:r>
          </a:p>
          <a:p>
            <a:pPr lvl="2"/>
            <a:r>
              <a:rPr lang="en-US" sz="1800" dirty="0" smtClean="0">
                <a:solidFill>
                  <a:schemeClr val="tx1"/>
                </a:solidFill>
              </a:rPr>
              <a:t>Right to accommodations under the ADA, HIPAA, etc.</a:t>
            </a:r>
          </a:p>
        </p:txBody>
      </p:sp>
    </p:spTree>
    <p:extLst>
      <p:ext uri="{BB962C8B-B14F-4D97-AF65-F5344CB8AC3E}">
        <p14:creationId xmlns:p14="http://schemas.microsoft.com/office/powerpoint/2010/main" val="233414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tx1"/>
                </a:solidFill>
              </a:rPr>
              <a:t>Benefits of Supported Decision Making</a:t>
            </a:r>
            <a:endParaRPr lang="en-US" dirty="0"/>
          </a:p>
        </p:txBody>
      </p:sp>
      <p:sp>
        <p:nvSpPr>
          <p:cNvPr id="3" name="Content Placeholder 2"/>
          <p:cNvSpPr>
            <a:spLocks noGrp="1"/>
          </p:cNvSpPr>
          <p:nvPr>
            <p:ph idx="1"/>
          </p:nvPr>
        </p:nvSpPr>
        <p:spPr/>
        <p:txBody>
          <a:bodyPr>
            <a:normAutofit/>
          </a:bodyPr>
          <a:lstStyle/>
          <a:p>
            <a:r>
              <a:rPr lang="en-US" sz="2000" dirty="0">
                <a:solidFill>
                  <a:schemeClr val="tx1"/>
                </a:solidFill>
              </a:rPr>
              <a:t>Individual is always at the center of decision-making.</a:t>
            </a:r>
          </a:p>
          <a:p>
            <a:r>
              <a:rPr lang="en-US" sz="2000" dirty="0">
                <a:solidFill>
                  <a:schemeClr val="tx1"/>
                </a:solidFill>
              </a:rPr>
              <a:t>Individual decides who offers support.</a:t>
            </a:r>
          </a:p>
          <a:p>
            <a:r>
              <a:rPr lang="en-US" sz="2000" dirty="0">
                <a:solidFill>
                  <a:schemeClr val="tx1"/>
                </a:solidFill>
              </a:rPr>
              <a:t>Individual retains legal rights.</a:t>
            </a:r>
          </a:p>
          <a:p>
            <a:r>
              <a:rPr lang="en-US" sz="2000" dirty="0">
                <a:solidFill>
                  <a:schemeClr val="tx1"/>
                </a:solidFill>
              </a:rPr>
              <a:t>No expensive attorney fees or court fees.</a:t>
            </a:r>
          </a:p>
          <a:p>
            <a:r>
              <a:rPr lang="en-US" sz="2000" dirty="0">
                <a:solidFill>
                  <a:schemeClr val="tx1"/>
                </a:solidFill>
              </a:rPr>
              <a:t>Teaches individual about decision making and details of his or her affairs</a:t>
            </a:r>
          </a:p>
        </p:txBody>
      </p:sp>
    </p:spTree>
    <p:extLst>
      <p:ext uri="{BB962C8B-B14F-4D97-AF65-F5344CB8AC3E}">
        <p14:creationId xmlns:p14="http://schemas.microsoft.com/office/powerpoint/2010/main" val="43377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a:r>
            <a:br>
              <a:rPr lang="en-US" dirty="0">
                <a:solidFill>
                  <a:schemeClr val="tx1"/>
                </a:solidFill>
              </a:rPr>
            </a:br>
            <a:r>
              <a:rPr lang="en-US" dirty="0" smtClean="0">
                <a:solidFill>
                  <a:schemeClr val="tx1"/>
                </a:solidFill>
              </a:rPr>
              <a:t>Who Led the Charge?</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The Rehabilitation Act?</a:t>
            </a:r>
          </a:p>
          <a:p>
            <a:r>
              <a:rPr lang="en-US" sz="2400" dirty="0" smtClean="0">
                <a:solidFill>
                  <a:schemeClr val="tx1"/>
                </a:solidFill>
              </a:rPr>
              <a:t>The ADA?</a:t>
            </a:r>
          </a:p>
          <a:p>
            <a:r>
              <a:rPr lang="en-US" sz="2400" dirty="0" smtClean="0">
                <a:solidFill>
                  <a:schemeClr val="tx1"/>
                </a:solidFill>
              </a:rPr>
              <a:t>The Olmstead Decision?</a:t>
            </a:r>
          </a:p>
          <a:p>
            <a:r>
              <a:rPr lang="en-US" sz="2400" dirty="0" smtClean="0">
                <a:solidFill>
                  <a:schemeClr val="tx1"/>
                </a:solidFill>
              </a:rPr>
              <a:t>Others?</a:t>
            </a:r>
          </a:p>
          <a:p>
            <a:pPr marL="34290" indent="0">
              <a:buNone/>
            </a:pPr>
            <a:endParaRPr lang="en-US" dirty="0">
              <a:solidFill>
                <a:schemeClr val="tx1"/>
              </a:solidFill>
            </a:endParaRPr>
          </a:p>
        </p:txBody>
      </p:sp>
    </p:spTree>
    <p:extLst>
      <p:ext uri="{BB962C8B-B14F-4D97-AF65-F5344CB8AC3E}">
        <p14:creationId xmlns:p14="http://schemas.microsoft.com/office/powerpoint/2010/main" val="81093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What Next?</a:t>
            </a:r>
            <a:endParaRPr lang="en-US" dirty="0">
              <a:solidFill>
                <a:schemeClr val="tx1"/>
              </a:solidFill>
            </a:endParaRPr>
          </a:p>
        </p:txBody>
      </p:sp>
      <p:sp>
        <p:nvSpPr>
          <p:cNvPr id="3" name="Content Placeholder 2"/>
          <p:cNvSpPr>
            <a:spLocks noGrp="1"/>
          </p:cNvSpPr>
          <p:nvPr>
            <p:ph idx="1"/>
          </p:nvPr>
        </p:nvSpPr>
        <p:spPr/>
        <p:txBody>
          <a:bodyPr>
            <a:normAutofit fontScale="85000" lnSpcReduction="10000"/>
          </a:bodyPr>
          <a:lstStyle/>
          <a:p>
            <a:pPr>
              <a:buClr>
                <a:schemeClr val="accent3"/>
              </a:buClr>
            </a:pPr>
            <a:r>
              <a:rPr lang="en-US" sz="1800" dirty="0" smtClean="0">
                <a:solidFill>
                  <a:schemeClr val="tx1"/>
                </a:solidFill>
              </a:rPr>
              <a:t>Learn about SDM momentum in your state and get on board</a:t>
            </a:r>
          </a:p>
          <a:p>
            <a:pPr lvl="1">
              <a:buClr>
                <a:schemeClr val="accent3"/>
              </a:buClr>
            </a:pPr>
            <a:r>
              <a:rPr lang="en-US" sz="1800" dirty="0" smtClean="0">
                <a:solidFill>
                  <a:schemeClr val="tx1"/>
                </a:solidFill>
              </a:rPr>
              <a:t>If no projects currently exist, look to state affiliates of national groups that support SDM and alternatives to guardianship (e.g. ARC , P&amp;A, State Bar Association) </a:t>
            </a:r>
            <a:endParaRPr lang="en-US" sz="1800" dirty="0" smtClean="0">
              <a:solidFill>
                <a:schemeClr val="tx1"/>
              </a:solidFill>
            </a:endParaRPr>
          </a:p>
          <a:p>
            <a:pPr lvl="1">
              <a:buClr>
                <a:schemeClr val="accent3"/>
              </a:buClr>
            </a:pPr>
            <a:r>
              <a:rPr lang="en-US" sz="1800" dirty="0" smtClean="0">
                <a:solidFill>
                  <a:schemeClr val="tx1"/>
                </a:solidFill>
              </a:rPr>
              <a:t>The voice of IL and the disability community needs to be heard here!!!</a:t>
            </a:r>
            <a:endParaRPr lang="en-US" sz="1800" dirty="0" smtClean="0">
              <a:solidFill>
                <a:schemeClr val="tx1"/>
              </a:solidFill>
            </a:endParaRPr>
          </a:p>
          <a:p>
            <a:pPr>
              <a:buClr>
                <a:schemeClr val="accent3"/>
              </a:buClr>
            </a:pPr>
            <a:r>
              <a:rPr lang="en-US" sz="1800" dirty="0" smtClean="0">
                <a:solidFill>
                  <a:schemeClr val="tx1"/>
                </a:solidFill>
              </a:rPr>
              <a:t>Research your state’s guardianship law and start talking with people encountering the issue first hand</a:t>
            </a:r>
          </a:p>
          <a:p>
            <a:pPr lvl="1">
              <a:buClr>
                <a:schemeClr val="accent3"/>
              </a:buClr>
            </a:pPr>
            <a:r>
              <a:rPr lang="en-US" sz="1800" dirty="0" smtClean="0">
                <a:solidFill>
                  <a:schemeClr val="tx1"/>
                </a:solidFill>
              </a:rPr>
              <a:t>A great website </a:t>
            </a:r>
            <a:r>
              <a:rPr lang="en-US" sz="1800" dirty="0">
                <a:solidFill>
                  <a:schemeClr val="tx1"/>
                </a:solidFill>
              </a:rPr>
              <a:t>to start with: </a:t>
            </a:r>
            <a:r>
              <a:rPr lang="en-US" sz="1800" dirty="0">
                <a:solidFill>
                  <a:schemeClr val="tx1"/>
                </a:solidFill>
                <a:hlinkClick r:id="rId2"/>
              </a:rPr>
              <a:t>http://</a:t>
            </a:r>
            <a:r>
              <a:rPr lang="en-US" sz="1800" dirty="0" smtClean="0">
                <a:solidFill>
                  <a:schemeClr val="tx1"/>
                </a:solidFill>
                <a:hlinkClick r:id="rId2"/>
              </a:rPr>
              <a:t>www.supporteddecisionmaking.org/states</a:t>
            </a:r>
            <a:r>
              <a:rPr lang="en-US" sz="1800" dirty="0" smtClean="0">
                <a:solidFill>
                  <a:schemeClr val="tx1"/>
                </a:solidFill>
              </a:rPr>
              <a:t> </a:t>
            </a:r>
            <a:endParaRPr lang="en-US" sz="1800" dirty="0" smtClean="0">
              <a:solidFill>
                <a:schemeClr val="tx1"/>
              </a:solidFill>
            </a:endParaRPr>
          </a:p>
          <a:p>
            <a:pPr lvl="1">
              <a:buClr>
                <a:schemeClr val="accent3"/>
              </a:buClr>
            </a:pPr>
            <a:r>
              <a:rPr lang="en-US" sz="1800" dirty="0">
                <a:solidFill>
                  <a:schemeClr val="tx1"/>
                </a:solidFill>
              </a:rPr>
              <a:t>T</a:t>
            </a:r>
            <a:r>
              <a:rPr lang="en-US" sz="1800" dirty="0" smtClean="0">
                <a:solidFill>
                  <a:schemeClr val="tx1"/>
                </a:solidFill>
              </a:rPr>
              <a:t>his includes understanding why families pursue guardianship (e.g. fears about authority in the IEP process, medical issues, money management, etc.)</a:t>
            </a:r>
            <a:endParaRPr lang="en-US" sz="1800" dirty="0" smtClean="0">
              <a:solidFill>
                <a:schemeClr val="tx1"/>
              </a:solidFill>
            </a:endParaRPr>
          </a:p>
          <a:p>
            <a:pPr>
              <a:buClr>
                <a:schemeClr val="accent3"/>
              </a:buClr>
            </a:pPr>
            <a:r>
              <a:rPr lang="en-US" sz="1800" dirty="0" smtClean="0">
                <a:solidFill>
                  <a:schemeClr val="tx1"/>
                </a:solidFill>
              </a:rPr>
              <a:t>Think grassroots!</a:t>
            </a:r>
          </a:p>
          <a:p>
            <a:pPr lvl="1">
              <a:buClr>
                <a:schemeClr val="accent3"/>
              </a:buClr>
            </a:pPr>
            <a:r>
              <a:rPr lang="en-US" sz="1800" dirty="0" smtClean="0">
                <a:solidFill>
                  <a:schemeClr val="tx1"/>
                </a:solidFill>
              </a:rPr>
              <a:t>The SC SDM Project began in somewhat of a vacuum with funding from the SC DD Council and support from P&amp;A, ARC of SC, and our state’s PTI</a:t>
            </a:r>
          </a:p>
          <a:p>
            <a:pPr lvl="1"/>
            <a:endParaRPr lang="en-US" dirty="0" smtClean="0">
              <a:solidFill>
                <a:schemeClr val="tx1"/>
              </a:solidFill>
            </a:endParaRPr>
          </a:p>
        </p:txBody>
      </p:sp>
    </p:spTree>
    <p:extLst>
      <p:ext uri="{BB962C8B-B14F-4D97-AF65-F5344CB8AC3E}">
        <p14:creationId xmlns:p14="http://schemas.microsoft.com/office/powerpoint/2010/main" val="41512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Let’s Talk!</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Charlie Walters, Director of Transition Programs at Able SC</a:t>
            </a:r>
          </a:p>
          <a:p>
            <a:pPr marL="0" indent="0">
              <a:buNone/>
            </a:pPr>
            <a:r>
              <a:rPr lang="en-US" u="sng" dirty="0" smtClean="0">
                <a:solidFill>
                  <a:schemeClr val="tx1"/>
                </a:solidFill>
                <a:hlinkClick r:id="rId2"/>
              </a:rPr>
              <a:t>cwalters@able-sc.org</a:t>
            </a:r>
            <a:endParaRPr lang="en-US" u="sng" dirty="0" smtClean="0">
              <a:solidFill>
                <a:schemeClr val="tx1"/>
              </a:solidFill>
            </a:endParaRPr>
          </a:p>
          <a:p>
            <a:pPr marL="0" indent="0">
              <a:buNone/>
            </a:pPr>
            <a:r>
              <a:rPr lang="en-US" dirty="0" smtClean="0">
                <a:solidFill>
                  <a:schemeClr val="tx1"/>
                </a:solidFill>
              </a:rPr>
              <a:t>(803)779-5121 </a:t>
            </a:r>
          </a:p>
          <a:p>
            <a:pPr marL="0" indent="0">
              <a:buNone/>
            </a:pPr>
            <a:r>
              <a:rPr lang="en-US" dirty="0" smtClean="0">
                <a:solidFill>
                  <a:schemeClr val="tx1"/>
                </a:solidFill>
                <a:hlinkClick r:id="rId3"/>
              </a:rPr>
              <a:t>www.able-sc.org</a:t>
            </a:r>
            <a:endParaRPr lang="en-US" dirty="0" smtClean="0">
              <a:solidFill>
                <a:schemeClr val="tx1"/>
              </a:solidFill>
            </a:endParaRPr>
          </a:p>
          <a:p>
            <a:pPr marL="0" indent="0">
              <a:buNone/>
            </a:pPr>
            <a:r>
              <a:rPr lang="en-US" dirty="0" smtClean="0">
                <a:solidFill>
                  <a:schemeClr val="tx1"/>
                </a:solidFill>
                <a:hlinkClick r:id="rId4"/>
              </a:rPr>
              <a:t>www.scsupporteddecisionmaking.org</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1509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Able South Carolina</a:t>
            </a:r>
            <a:r>
              <a:rPr lang="en-US" b="0" dirty="0" smtClean="0">
                <a:solidFill>
                  <a:schemeClr val="tx1"/>
                </a:solidFill>
                <a:effectLst/>
              </a:rPr>
              <a:t/>
            </a:r>
            <a:br>
              <a:rPr lang="en-US" b="0" dirty="0" smtClean="0">
                <a:solidFill>
                  <a:schemeClr val="tx1"/>
                </a:solidFill>
                <a:effectLst/>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lstStyle/>
          <a:p>
            <a:pPr fontAlgn="base"/>
            <a:r>
              <a:rPr lang="en-US" sz="1800" dirty="0">
                <a:solidFill>
                  <a:schemeClr val="tx1"/>
                </a:solidFill>
              </a:rPr>
              <a:t>Center for Independent Living, run by and for individuals with disabilities</a:t>
            </a:r>
          </a:p>
          <a:p>
            <a:pPr fontAlgn="base"/>
            <a:r>
              <a:rPr lang="en-US" sz="1800" dirty="0">
                <a:solidFill>
                  <a:schemeClr val="tx1"/>
                </a:solidFill>
              </a:rPr>
              <a:t>Serve Midlands and Upstate, with some programs statewide</a:t>
            </a:r>
          </a:p>
          <a:p>
            <a:pPr fontAlgn="base"/>
            <a:r>
              <a:rPr lang="en-US" sz="1800" dirty="0">
                <a:solidFill>
                  <a:schemeClr val="tx1"/>
                </a:solidFill>
              </a:rPr>
              <a:t>Non-profit, federally and grant funded</a:t>
            </a:r>
          </a:p>
          <a:p>
            <a:pPr fontAlgn="base"/>
            <a:r>
              <a:rPr lang="en-US" sz="1800" dirty="0">
                <a:solidFill>
                  <a:schemeClr val="tx1"/>
                </a:solidFill>
              </a:rPr>
              <a:t>Cross-disability</a:t>
            </a:r>
          </a:p>
          <a:p>
            <a:pPr marL="0" indent="0">
              <a:buNone/>
            </a:pPr>
            <a:r>
              <a:rPr lang="en-US" b="0" dirty="0" smtClean="0">
                <a:effectLst/>
              </a:rPr>
              <a:t> </a:t>
            </a:r>
            <a:endParaRPr lang="en-US" dirty="0"/>
          </a:p>
        </p:txBody>
      </p:sp>
      <p:pic>
        <p:nvPicPr>
          <p:cNvPr id="5" name="Picture 4" descr="A group photo of Able SC staff wearing super hero costumes" title="A photo of Able SC staff "/>
          <p:cNvPicPr>
            <a:picLocks noChangeAspect="1"/>
          </p:cNvPicPr>
          <p:nvPr/>
        </p:nvPicPr>
        <p:blipFill>
          <a:blip r:embed="rId2"/>
          <a:stretch>
            <a:fillRect/>
          </a:stretch>
        </p:blipFill>
        <p:spPr>
          <a:xfrm>
            <a:off x="5300686" y="2590441"/>
            <a:ext cx="3570638" cy="2286000"/>
          </a:xfrm>
          <a:prstGeom prst="rect">
            <a:avLst/>
          </a:prstGeom>
        </p:spPr>
      </p:pic>
    </p:spTree>
    <p:extLst>
      <p:ext uri="{BB962C8B-B14F-4D97-AF65-F5344CB8AC3E}">
        <p14:creationId xmlns:p14="http://schemas.microsoft.com/office/powerpoint/2010/main" val="34343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Today’s Agenda</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1800" dirty="0" smtClean="0">
                <a:solidFill>
                  <a:schemeClr val="tx1"/>
                </a:solidFill>
              </a:rPr>
              <a:t>Cover Guardianship Basics</a:t>
            </a:r>
          </a:p>
          <a:p>
            <a:r>
              <a:rPr lang="en-US" sz="1800" dirty="0" smtClean="0">
                <a:solidFill>
                  <a:schemeClr val="tx1"/>
                </a:solidFill>
              </a:rPr>
              <a:t>Establish the Importance of Consumer Control and Self-Determination</a:t>
            </a:r>
          </a:p>
          <a:p>
            <a:r>
              <a:rPr lang="en-US" sz="1800" dirty="0" smtClean="0">
                <a:solidFill>
                  <a:schemeClr val="tx1"/>
                </a:solidFill>
              </a:rPr>
              <a:t>Survey Supported Decision-Making as an Alternative to Guardianship</a:t>
            </a:r>
          </a:p>
          <a:p>
            <a:r>
              <a:rPr lang="en-US" sz="1800" dirty="0" smtClean="0">
                <a:solidFill>
                  <a:schemeClr val="tx1"/>
                </a:solidFill>
              </a:rPr>
              <a:t>Brainstorm Next Steps</a:t>
            </a:r>
            <a:endParaRPr lang="en-US" sz="1800" dirty="0">
              <a:solidFill>
                <a:schemeClr val="tx1"/>
              </a:solidFill>
            </a:endParaRPr>
          </a:p>
        </p:txBody>
      </p:sp>
    </p:spTree>
    <p:extLst>
      <p:ext uri="{BB962C8B-B14F-4D97-AF65-F5344CB8AC3E}">
        <p14:creationId xmlns:p14="http://schemas.microsoft.com/office/powerpoint/2010/main" val="419668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4626"/>
            <a:ext cx="7886700" cy="994172"/>
          </a:xfrm>
          <a:noFill/>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Can you independently make decisions about…</a:t>
            </a:r>
            <a:endParaRPr lang="en-US" dirty="0">
              <a:solidFill>
                <a:schemeClr val="tx1"/>
              </a:solidFill>
            </a:endParaRPr>
          </a:p>
        </p:txBody>
      </p:sp>
      <p:sp>
        <p:nvSpPr>
          <p:cNvPr id="3" name="Content Placeholder 2"/>
          <p:cNvSpPr>
            <a:spLocks noGrp="1"/>
          </p:cNvSpPr>
          <p:nvPr>
            <p:ph idx="1"/>
          </p:nvPr>
        </p:nvSpPr>
        <p:spPr/>
        <p:txBody>
          <a:bodyPr/>
          <a:lstStyle/>
          <a:p>
            <a:r>
              <a:rPr lang="en-US" sz="2000" dirty="0" smtClean="0">
                <a:solidFill>
                  <a:schemeClr val="tx1"/>
                </a:solidFill>
              </a:rPr>
              <a:t>Complex medical procedures?</a:t>
            </a:r>
          </a:p>
          <a:p>
            <a:r>
              <a:rPr lang="en-US" sz="2000" dirty="0" smtClean="0">
                <a:solidFill>
                  <a:schemeClr val="tx1"/>
                </a:solidFill>
              </a:rPr>
              <a:t>Major car or home repair?</a:t>
            </a:r>
          </a:p>
          <a:p>
            <a:r>
              <a:rPr lang="en-US" sz="2000" dirty="0" smtClean="0">
                <a:solidFill>
                  <a:schemeClr val="tx1"/>
                </a:solidFill>
              </a:rPr>
              <a:t>Contacts for major purchases?</a:t>
            </a:r>
          </a:p>
          <a:p>
            <a:pPr lvl="1"/>
            <a:r>
              <a:rPr lang="en-US" sz="2000" dirty="0" smtClean="0">
                <a:solidFill>
                  <a:schemeClr val="tx1"/>
                </a:solidFill>
              </a:rPr>
              <a:t>Contracts for minor purchase?</a:t>
            </a:r>
          </a:p>
          <a:p>
            <a:r>
              <a:rPr lang="en-US" sz="2000" dirty="0" smtClean="0">
                <a:solidFill>
                  <a:schemeClr val="tx1"/>
                </a:solidFill>
              </a:rPr>
              <a:t>Complicated situations in relationships?</a:t>
            </a:r>
          </a:p>
          <a:p>
            <a:r>
              <a:rPr lang="en-US" sz="2000" dirty="0" smtClean="0">
                <a:solidFill>
                  <a:schemeClr val="tx1"/>
                </a:solidFill>
              </a:rPr>
              <a:t>Financial planning or taxes?</a:t>
            </a:r>
          </a:p>
          <a:p>
            <a:pPr>
              <a:buFontTx/>
              <a:buChar char="-"/>
            </a:pPr>
            <a:endParaRPr lang="en-US" dirty="0"/>
          </a:p>
        </p:txBody>
      </p:sp>
    </p:spTree>
    <p:extLst>
      <p:ext uri="{BB962C8B-B14F-4D97-AF65-F5344CB8AC3E}">
        <p14:creationId xmlns:p14="http://schemas.microsoft.com/office/powerpoint/2010/main" val="164682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Since you were 18, who has…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Made a terrible relationship decision?</a:t>
            </a:r>
          </a:p>
          <a:p>
            <a:r>
              <a:rPr lang="en-US" sz="2000" dirty="0" smtClean="0">
                <a:solidFill>
                  <a:schemeClr val="tx1"/>
                </a:solidFill>
              </a:rPr>
              <a:t>Bought something without understanding the terms?</a:t>
            </a:r>
          </a:p>
          <a:p>
            <a:r>
              <a:rPr lang="en-US" sz="2000" dirty="0" smtClean="0">
                <a:solidFill>
                  <a:schemeClr val="tx1"/>
                </a:solidFill>
              </a:rPr>
              <a:t>Mismanaged a checking </a:t>
            </a:r>
            <a:r>
              <a:rPr lang="en-US" sz="2000" dirty="0" smtClean="0">
                <a:solidFill>
                  <a:schemeClr val="tx1"/>
                </a:solidFill>
              </a:rPr>
              <a:t>account or credit card?</a:t>
            </a:r>
            <a:endParaRPr lang="en-US" sz="2000" dirty="0" smtClean="0">
              <a:solidFill>
                <a:schemeClr val="tx1"/>
              </a:solidFill>
            </a:endParaRPr>
          </a:p>
          <a:p>
            <a:r>
              <a:rPr lang="en-US" sz="2000" dirty="0" smtClean="0">
                <a:solidFill>
                  <a:schemeClr val="tx1"/>
                </a:solidFill>
              </a:rPr>
              <a:t>Made a decision only to have to make another because you went in the wrong direction?</a:t>
            </a:r>
          </a:p>
          <a:p>
            <a:r>
              <a:rPr lang="en-US" sz="2000" dirty="0" smtClean="0">
                <a:solidFill>
                  <a:schemeClr val="tx1"/>
                </a:solidFill>
              </a:rPr>
              <a:t>Acted impulsively without understanding the consequences?</a:t>
            </a:r>
            <a:endParaRPr lang="en-US" sz="2000" dirty="0"/>
          </a:p>
        </p:txBody>
      </p:sp>
    </p:spTree>
    <p:extLst>
      <p:ext uri="{BB962C8B-B14F-4D97-AF65-F5344CB8AC3E}">
        <p14:creationId xmlns:p14="http://schemas.microsoft.com/office/powerpoint/2010/main" val="346955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
            </a:r>
            <a:br>
              <a:rPr lang="en-US" dirty="0">
                <a:solidFill>
                  <a:schemeClr val="tx1"/>
                </a:solidFill>
              </a:rPr>
            </a:br>
            <a:r>
              <a:rPr lang="en-US" dirty="0" smtClean="0">
                <a:solidFill>
                  <a:schemeClr val="tx1"/>
                </a:solidFill>
              </a:rPr>
              <a:t>And what do we believe about these things?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000" dirty="0" smtClean="0">
                <a:solidFill>
                  <a:schemeClr val="tx1"/>
                </a:solidFill>
              </a:rPr>
              <a:t>Is it healthy to make decisions with support?</a:t>
            </a:r>
          </a:p>
          <a:p>
            <a:r>
              <a:rPr lang="en-US" sz="2000" dirty="0" smtClean="0">
                <a:solidFill>
                  <a:schemeClr val="tx1"/>
                </a:solidFill>
              </a:rPr>
              <a:t>Do all people have the right to fail and learn from bad decisions?</a:t>
            </a:r>
          </a:p>
          <a:p>
            <a:r>
              <a:rPr lang="en-US" sz="2000" dirty="0" smtClean="0">
                <a:solidFill>
                  <a:schemeClr val="tx1"/>
                </a:solidFill>
              </a:rPr>
              <a:t>Is the threat of bad decisions and/or the need for support cause to have an adult’s decision-making authority taken from them?</a:t>
            </a:r>
            <a:endParaRPr lang="en-US" sz="2000" dirty="0">
              <a:solidFill>
                <a:schemeClr val="tx1"/>
              </a:solidFill>
            </a:endParaRPr>
          </a:p>
        </p:txBody>
      </p:sp>
    </p:spTree>
    <p:extLst>
      <p:ext uri="{BB962C8B-B14F-4D97-AF65-F5344CB8AC3E}">
        <p14:creationId xmlns:p14="http://schemas.microsoft.com/office/powerpoint/2010/main" val="239415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3600" dirty="0">
                <a:solidFill>
                  <a:schemeClr val="tx1"/>
                </a:solidFill>
                <a:latin typeface="Corbel" panose="020B0503020204020204" pitchFamily="34" charset="0"/>
                <a:ea typeface="Calibri"/>
                <a:cs typeface="Calibri"/>
                <a:sym typeface="Calibri"/>
              </a:rPr>
              <a:t>Surrogate/Substitue Decision Making</a:t>
            </a:r>
            <a:endParaRPr lang="en-US" dirty="0"/>
          </a:p>
        </p:txBody>
      </p:sp>
      <p:grpSp>
        <p:nvGrpSpPr>
          <p:cNvPr id="4" name="Shape 123"/>
          <p:cNvGrpSpPr/>
          <p:nvPr/>
        </p:nvGrpSpPr>
        <p:grpSpPr>
          <a:xfrm>
            <a:off x="1437306" y="1616157"/>
            <a:ext cx="6269374" cy="1555875"/>
            <a:chOff x="-58967" y="477391"/>
            <a:chExt cx="8359166" cy="2074500"/>
          </a:xfrm>
        </p:grpSpPr>
        <p:sp>
          <p:nvSpPr>
            <p:cNvPr id="5" name="Shape 124"/>
            <p:cNvSpPr/>
            <p:nvPr/>
          </p:nvSpPr>
          <p:spPr>
            <a:xfrm>
              <a:off x="1620" y="477391"/>
              <a:ext cx="3457800" cy="2074500"/>
            </a:xfrm>
            <a:prstGeom prst="roundRect">
              <a:avLst>
                <a:gd name="adj" fmla="val 10000"/>
              </a:avLst>
            </a:prstGeom>
            <a:solidFill>
              <a:schemeClr val="accent3"/>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pPr lvl="0">
                <a:spcBef>
                  <a:spcPts val="0"/>
                </a:spcBef>
                <a:buNone/>
              </a:pPr>
              <a:endParaRPr/>
            </a:p>
          </p:txBody>
        </p:sp>
        <p:sp>
          <p:nvSpPr>
            <p:cNvPr id="6" name="Shape 125"/>
            <p:cNvSpPr txBox="1"/>
            <p:nvPr/>
          </p:nvSpPr>
          <p:spPr>
            <a:xfrm>
              <a:off x="-58967" y="538160"/>
              <a:ext cx="3457800" cy="1953000"/>
            </a:xfrm>
            <a:prstGeom prst="rect">
              <a:avLst/>
            </a:prstGeom>
            <a:noFill/>
            <a:ln>
              <a:noFill/>
            </a:ln>
          </p:spPr>
          <p:txBody>
            <a:bodyPr wrap="square" lIns="162875" tIns="162875" rIns="162875" bIns="162875" anchor="ctr" anchorCtr="0">
              <a:noAutofit/>
            </a:bodyPr>
            <a:lstStyle/>
            <a:p>
              <a:pPr marL="0" marR="0" lvl="0" indent="0" algn="ctr" rtl="0">
                <a:lnSpc>
                  <a:spcPct val="90000"/>
                </a:lnSpc>
                <a:spcBef>
                  <a:spcPts val="0"/>
                </a:spcBef>
                <a:spcAft>
                  <a:spcPts val="0"/>
                </a:spcAft>
                <a:buSzPct val="25000"/>
                <a:buNone/>
              </a:pPr>
              <a:r>
                <a:rPr lang="en" sz="4300" b="0" i="0" u="none" strike="noStrike" cap="none" dirty="0">
                  <a:solidFill>
                    <a:schemeClr val="lt1"/>
                  </a:solidFill>
                  <a:latin typeface="Cabin"/>
                  <a:ea typeface="Cabin"/>
                  <a:cs typeface="Cabin"/>
                  <a:sym typeface="Cabin"/>
                </a:rPr>
                <a:t>Surrogate</a:t>
              </a:r>
            </a:p>
          </p:txBody>
        </p:sp>
        <p:sp>
          <p:nvSpPr>
            <p:cNvPr id="7" name="Shape 126"/>
            <p:cNvSpPr/>
            <p:nvPr/>
          </p:nvSpPr>
          <p:spPr>
            <a:xfrm>
              <a:off x="3805089" y="1085946"/>
              <a:ext cx="732900" cy="857400"/>
            </a:xfrm>
            <a:prstGeom prst="rightArrow">
              <a:avLst>
                <a:gd name="adj1" fmla="val 60000"/>
                <a:gd name="adj2" fmla="val 50000"/>
              </a:avLst>
            </a:prstGeom>
            <a:solidFill>
              <a:schemeClr val="accent3"/>
            </a:solidFill>
            <a:ln>
              <a:noFill/>
            </a:ln>
          </p:spPr>
          <p:txBody>
            <a:bodyPr wrap="square" lIns="68575" tIns="68575" rIns="68575" bIns="68575" anchor="ctr" anchorCtr="0">
              <a:noAutofit/>
            </a:bodyPr>
            <a:lstStyle/>
            <a:p>
              <a:pPr lvl="0">
                <a:spcBef>
                  <a:spcPts val="0"/>
                </a:spcBef>
                <a:buNone/>
              </a:pPr>
              <a:endParaRPr/>
            </a:p>
          </p:txBody>
        </p:sp>
        <p:sp>
          <p:nvSpPr>
            <p:cNvPr id="8" name="Shape 127"/>
            <p:cNvSpPr txBox="1"/>
            <p:nvPr/>
          </p:nvSpPr>
          <p:spPr>
            <a:xfrm>
              <a:off x="3805089" y="1257449"/>
              <a:ext cx="513000" cy="514500"/>
            </a:xfrm>
            <a:prstGeom prst="rect">
              <a:avLst/>
            </a:prstGeom>
            <a:solidFill>
              <a:schemeClr val="accent3"/>
            </a:solid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2900" b="0" i="0" u="none" strike="noStrike" cap="none">
                <a:solidFill>
                  <a:schemeClr val="lt1"/>
                </a:solidFill>
                <a:latin typeface="Cabin"/>
                <a:ea typeface="Cabin"/>
                <a:cs typeface="Cabin"/>
                <a:sym typeface="Cabin"/>
              </a:endParaRPr>
            </a:p>
          </p:txBody>
        </p:sp>
        <p:sp>
          <p:nvSpPr>
            <p:cNvPr id="9" name="Shape 128"/>
            <p:cNvSpPr/>
            <p:nvPr/>
          </p:nvSpPr>
          <p:spPr>
            <a:xfrm>
              <a:off x="4842398" y="477391"/>
              <a:ext cx="3457799" cy="2074500"/>
            </a:xfrm>
            <a:prstGeom prst="roundRect">
              <a:avLst>
                <a:gd name="adj" fmla="val 10000"/>
              </a:avLst>
            </a:prstGeom>
            <a:solidFill>
              <a:schemeClr val="accent3"/>
            </a:solid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pPr lvl="0">
                <a:spcBef>
                  <a:spcPts val="0"/>
                </a:spcBef>
                <a:buNone/>
              </a:pPr>
              <a:endParaRPr/>
            </a:p>
          </p:txBody>
        </p:sp>
        <p:sp>
          <p:nvSpPr>
            <p:cNvPr id="10" name="Shape 129"/>
            <p:cNvSpPr txBox="1"/>
            <p:nvPr/>
          </p:nvSpPr>
          <p:spPr>
            <a:xfrm>
              <a:off x="4903160" y="538154"/>
              <a:ext cx="3336300" cy="1953000"/>
            </a:xfrm>
            <a:prstGeom prst="rect">
              <a:avLst/>
            </a:prstGeom>
            <a:solidFill>
              <a:schemeClr val="accent3"/>
            </a:solidFill>
            <a:ln>
              <a:noFill/>
            </a:ln>
          </p:spPr>
          <p:txBody>
            <a:bodyPr wrap="square" lIns="162875" tIns="162875" rIns="162875" bIns="162875" anchor="ctr" anchorCtr="0">
              <a:noAutofit/>
            </a:bodyPr>
            <a:lstStyle/>
            <a:p>
              <a:pPr marL="0" marR="0" lvl="0" indent="0" algn="ctr" rtl="0">
                <a:lnSpc>
                  <a:spcPct val="90000"/>
                </a:lnSpc>
                <a:spcBef>
                  <a:spcPts val="0"/>
                </a:spcBef>
                <a:spcAft>
                  <a:spcPts val="0"/>
                </a:spcAft>
                <a:buSzPct val="25000"/>
                <a:buNone/>
              </a:pPr>
              <a:r>
                <a:rPr lang="en" sz="4300" b="0" i="0" u="none" strike="noStrike" cap="none" dirty="0">
                  <a:solidFill>
                    <a:schemeClr val="lt1"/>
                  </a:solidFill>
                  <a:latin typeface="Cabin"/>
                  <a:ea typeface="Cabin"/>
                  <a:cs typeface="Cabin"/>
                  <a:sym typeface="Cabin"/>
                </a:rPr>
                <a:t>Provider</a:t>
              </a:r>
            </a:p>
          </p:txBody>
        </p:sp>
      </p:grpSp>
      <p:grpSp>
        <p:nvGrpSpPr>
          <p:cNvPr id="18" name="Shape 130"/>
          <p:cNvGrpSpPr/>
          <p:nvPr/>
        </p:nvGrpSpPr>
        <p:grpSpPr>
          <a:xfrm>
            <a:off x="641200" y="3728423"/>
            <a:ext cx="1851997" cy="1042021"/>
            <a:chOff x="4842398" y="477391"/>
            <a:chExt cx="3457799" cy="2074500"/>
          </a:xfrm>
          <a:solidFill>
            <a:schemeClr val="accent2">
              <a:lumMod val="40000"/>
              <a:lumOff val="60000"/>
            </a:schemeClr>
          </a:solidFill>
        </p:grpSpPr>
        <p:sp>
          <p:nvSpPr>
            <p:cNvPr id="19" name="Shape 131"/>
            <p:cNvSpPr/>
            <p:nvPr/>
          </p:nvSpPr>
          <p:spPr>
            <a:xfrm>
              <a:off x="4842398" y="477391"/>
              <a:ext cx="3457799" cy="2074500"/>
            </a:xfrm>
            <a:prstGeom prst="roundRect">
              <a:avLst>
                <a:gd name="adj" fmla="val 10000"/>
              </a:avLst>
            </a:prstGeom>
            <a:grpFill/>
            <a:ln w="22225" cap="rnd" cmpd="sng">
              <a:solidFill>
                <a:schemeClr val="lt1"/>
              </a:solidFill>
              <a:prstDash val="solid"/>
              <a:round/>
              <a:headEnd type="none" w="med" len="med"/>
              <a:tailEnd type="none" w="med" len="med"/>
            </a:ln>
          </p:spPr>
          <p:txBody>
            <a:bodyPr wrap="square" lIns="68575" tIns="68575" rIns="68575" bIns="68575" anchor="ctr" anchorCtr="0">
              <a:noAutofit/>
            </a:bodyPr>
            <a:lstStyle/>
            <a:p>
              <a:pPr lvl="0">
                <a:spcBef>
                  <a:spcPts val="0"/>
                </a:spcBef>
                <a:buNone/>
              </a:pPr>
              <a:endParaRPr/>
            </a:p>
          </p:txBody>
        </p:sp>
        <p:sp>
          <p:nvSpPr>
            <p:cNvPr id="20" name="Shape 132"/>
            <p:cNvSpPr/>
            <p:nvPr/>
          </p:nvSpPr>
          <p:spPr>
            <a:xfrm>
              <a:off x="4903160" y="538154"/>
              <a:ext cx="3336300" cy="1953000"/>
            </a:xfrm>
            <a:prstGeom prst="rect">
              <a:avLst/>
            </a:prstGeom>
            <a:grpFill/>
            <a:ln>
              <a:noFill/>
            </a:ln>
          </p:spPr>
          <p:txBody>
            <a:bodyPr wrap="square" lIns="162875" tIns="162875" rIns="162875" bIns="162875" anchor="ctr" anchorCtr="0">
              <a:noAutofit/>
            </a:bodyPr>
            <a:lstStyle/>
            <a:p>
              <a:pPr marL="0" marR="0" lvl="0" indent="0" algn="ctr" rtl="0">
                <a:lnSpc>
                  <a:spcPct val="90000"/>
                </a:lnSpc>
                <a:spcBef>
                  <a:spcPts val="0"/>
                </a:spcBef>
                <a:spcAft>
                  <a:spcPts val="0"/>
                </a:spcAft>
                <a:buSzPct val="25000"/>
                <a:buNone/>
              </a:pPr>
              <a:r>
                <a:rPr lang="en" sz="2400" b="0" i="0" u="none" strike="noStrike" cap="none" dirty="0">
                  <a:solidFill>
                    <a:schemeClr val="lt1"/>
                  </a:solidFill>
                  <a:latin typeface="Cabin"/>
                  <a:ea typeface="Cabin"/>
                  <a:cs typeface="Cabin"/>
                  <a:sym typeface="Cabin"/>
                </a:rPr>
                <a:t>Individual</a:t>
              </a:r>
            </a:p>
          </p:txBody>
        </p:sp>
      </p:grpSp>
    </p:spTree>
    <p:extLst>
      <p:ext uri="{BB962C8B-B14F-4D97-AF65-F5344CB8AC3E}">
        <p14:creationId xmlns:p14="http://schemas.microsoft.com/office/powerpoint/2010/main" val="110794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35527"/>
            <a:ext cx="7406640" cy="1238943"/>
          </a:xfrm>
        </p:spPr>
        <p:txBody>
          <a:bodyPr>
            <a:normAutofit/>
          </a:bodyPr>
          <a:lstStyle/>
          <a:p>
            <a:r>
              <a:rPr lang="en-US" dirty="0"/>
              <a:t/>
            </a:r>
            <a:br>
              <a:rPr lang="en-US" dirty="0"/>
            </a:br>
            <a:r>
              <a:rPr lang="en-US" dirty="0" smtClean="0">
                <a:solidFill>
                  <a:schemeClr val="tx1"/>
                </a:solidFill>
              </a:rPr>
              <a:t>Forms of Surrogate Decision Making</a:t>
            </a:r>
            <a:endParaRPr lang="en-US" dirty="0"/>
          </a:p>
        </p:txBody>
      </p:sp>
      <p:sp>
        <p:nvSpPr>
          <p:cNvPr id="3" name="Content Placeholder 2"/>
          <p:cNvSpPr>
            <a:spLocks noGrp="1"/>
          </p:cNvSpPr>
          <p:nvPr>
            <p:ph idx="1"/>
          </p:nvPr>
        </p:nvSpPr>
        <p:spPr>
          <a:xfrm>
            <a:off x="617220" y="1321724"/>
            <a:ext cx="7886700" cy="3416250"/>
          </a:xfrm>
        </p:spPr>
        <p:txBody>
          <a:bodyPr/>
          <a:lstStyle/>
          <a:p>
            <a:pPr>
              <a:spcBef>
                <a:spcPts val="0"/>
              </a:spcBef>
              <a:buClr>
                <a:schemeClr val="accent3"/>
              </a:buClr>
              <a:buSzPct val="91666"/>
            </a:pPr>
            <a:endParaRPr lang="en" sz="1800" dirty="0" smtClean="0">
              <a:solidFill>
                <a:schemeClr val="tx1"/>
              </a:solidFill>
              <a:latin typeface="Cabin"/>
              <a:ea typeface="Cabin"/>
              <a:cs typeface="Cabin"/>
              <a:sym typeface="Cabin"/>
            </a:endParaRPr>
          </a:p>
          <a:p>
            <a:pPr>
              <a:spcBef>
                <a:spcPts val="0"/>
              </a:spcBef>
              <a:buClr>
                <a:schemeClr val="accent3"/>
              </a:buClr>
              <a:buSzPct val="91666"/>
            </a:pPr>
            <a:r>
              <a:rPr lang="en" sz="2000" dirty="0" smtClean="0">
                <a:solidFill>
                  <a:schemeClr val="tx1"/>
                </a:solidFill>
                <a:ea typeface="Cabin"/>
                <a:cs typeface="Cabin"/>
                <a:sym typeface="Cabin"/>
              </a:rPr>
              <a:t>Guardianship  </a:t>
            </a:r>
          </a:p>
          <a:p>
            <a:pPr marL="0" indent="0">
              <a:spcBef>
                <a:spcPts val="0"/>
              </a:spcBef>
              <a:buClr>
                <a:schemeClr val="accent3"/>
              </a:buClr>
              <a:buSzPct val="91666"/>
              <a:buNone/>
            </a:pPr>
            <a:r>
              <a:rPr lang="en" sz="2000" dirty="0" smtClean="0">
                <a:solidFill>
                  <a:schemeClr val="tx1"/>
                </a:solidFill>
                <a:ea typeface="Cabin"/>
                <a:cs typeface="Cabin"/>
                <a:sym typeface="Cabin"/>
              </a:rPr>
              <a:t>"</a:t>
            </a:r>
            <a:r>
              <a:rPr lang="en" sz="2000" dirty="0">
                <a:solidFill>
                  <a:schemeClr val="tx1"/>
                </a:solidFill>
                <a:ea typeface="Cabin"/>
                <a:cs typeface="Cabin"/>
                <a:sym typeface="Cabin"/>
              </a:rPr>
              <a:t>Incapacitated person means any person who is impaired by reason of mental illness, mental deficiency, physical illness or disability, chronic use of drugs, chronic intoxication, or other cause (except minority) to the extent of lacking sufficient understanding or capacity to make or communicate responsible decisions."-Uniform Probate </a:t>
            </a:r>
            <a:r>
              <a:rPr lang="en" sz="2000" dirty="0" smtClean="0">
                <a:solidFill>
                  <a:schemeClr val="tx1"/>
                </a:solidFill>
                <a:ea typeface="Cabin"/>
                <a:cs typeface="Cabin"/>
                <a:sym typeface="Cabin"/>
              </a:rPr>
              <a:t>Code</a:t>
            </a:r>
            <a:endParaRPr lang="en" sz="2000" dirty="0">
              <a:solidFill>
                <a:schemeClr val="tx1"/>
              </a:solidFill>
              <a:ea typeface="Cabin"/>
              <a:cs typeface="Cabin"/>
              <a:sym typeface="Cabin"/>
            </a:endParaRPr>
          </a:p>
          <a:p>
            <a:pPr>
              <a:spcBef>
                <a:spcPts val="900"/>
              </a:spcBef>
              <a:buClr>
                <a:schemeClr val="accent3"/>
              </a:buClr>
              <a:buSzPct val="91666"/>
            </a:pPr>
            <a:r>
              <a:rPr lang="en" sz="2000" dirty="0">
                <a:solidFill>
                  <a:schemeClr val="tx1"/>
                </a:solidFill>
                <a:ea typeface="Cabin"/>
                <a:cs typeface="Cabin"/>
                <a:sym typeface="Cabin"/>
              </a:rPr>
              <a:t>Power of </a:t>
            </a:r>
            <a:r>
              <a:rPr lang="en" sz="2000" dirty="0" smtClean="0">
                <a:solidFill>
                  <a:schemeClr val="tx1"/>
                </a:solidFill>
                <a:ea typeface="Cabin"/>
                <a:cs typeface="Cabin"/>
                <a:sym typeface="Cabin"/>
              </a:rPr>
              <a:t>Attorney </a:t>
            </a:r>
          </a:p>
          <a:p>
            <a:pPr>
              <a:spcBef>
                <a:spcPts val="900"/>
              </a:spcBef>
              <a:buClr>
                <a:schemeClr val="accent3"/>
              </a:buClr>
              <a:buSzPct val="91666"/>
            </a:pPr>
            <a:r>
              <a:rPr lang="en" sz="2000" dirty="0" smtClean="0">
                <a:solidFill>
                  <a:schemeClr val="tx1"/>
                </a:solidFill>
                <a:ea typeface="Cabin"/>
                <a:cs typeface="Cabin"/>
                <a:sym typeface="Cabin"/>
              </a:rPr>
              <a:t>Conservatorship</a:t>
            </a:r>
            <a:endParaRPr lang="en" sz="2000" dirty="0" smtClean="0">
              <a:solidFill>
                <a:schemeClr val="tx1"/>
              </a:solidFill>
              <a:ea typeface="Cabin"/>
              <a:cs typeface="Cabin"/>
              <a:sym typeface="Cabin"/>
            </a:endParaRPr>
          </a:p>
          <a:p>
            <a:pPr>
              <a:spcBef>
                <a:spcPts val="900"/>
              </a:spcBef>
              <a:buClr>
                <a:schemeClr val="accent3"/>
              </a:buClr>
              <a:buSzPct val="91666"/>
            </a:pPr>
            <a:r>
              <a:rPr lang="en" sz="2000" dirty="0" smtClean="0">
                <a:solidFill>
                  <a:schemeClr val="tx1"/>
                </a:solidFill>
                <a:ea typeface="Cabin"/>
                <a:cs typeface="Cabin"/>
                <a:sym typeface="Cabin"/>
              </a:rPr>
              <a:t>Representative Payee</a:t>
            </a:r>
            <a:endParaRPr lang="en-US" sz="2000" dirty="0"/>
          </a:p>
        </p:txBody>
      </p:sp>
    </p:spTree>
    <p:extLst>
      <p:ext uri="{BB962C8B-B14F-4D97-AF65-F5344CB8AC3E}">
        <p14:creationId xmlns:p14="http://schemas.microsoft.com/office/powerpoint/2010/main" val="198633741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TotalTime>
  <Words>1334</Words>
  <Application>Microsoft Office PowerPoint</Application>
  <PresentationFormat>On-screen Show (16:9)</PresentationFormat>
  <Paragraphs>154</Paragraphs>
  <Slides>24</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Calibri</vt:lpstr>
      <vt:lpstr>Wingdings 2</vt:lpstr>
      <vt:lpstr>Calibri Light</vt:lpstr>
      <vt:lpstr>Corbel</vt:lpstr>
      <vt:lpstr>Arial</vt:lpstr>
      <vt:lpstr>Cabin</vt:lpstr>
      <vt:lpstr>HDOfficeLightV0</vt:lpstr>
      <vt:lpstr>1_HDOfficeLightV0</vt:lpstr>
      <vt:lpstr>2_HDOfficeLightV0</vt:lpstr>
      <vt:lpstr>3_HDOfficeLightV0</vt:lpstr>
      <vt:lpstr>Basis</vt:lpstr>
      <vt:lpstr> Preserving Access and Independence: Understanding Supported Decision Making and Other Alternatives to Guardianship</vt:lpstr>
      <vt:lpstr>   Why Guardianship at APRIL?  </vt:lpstr>
      <vt:lpstr>   Able South Carolina  </vt:lpstr>
      <vt:lpstr> Today’s Agenda</vt:lpstr>
      <vt:lpstr> Can you independently make decisions about…</vt:lpstr>
      <vt:lpstr> Since you were 18, who has…</vt:lpstr>
      <vt:lpstr> And what do we believe about these things?</vt:lpstr>
      <vt:lpstr>Surrogate/Substitue Decision Making</vt:lpstr>
      <vt:lpstr> Forms of Surrogate Decision Making</vt:lpstr>
      <vt:lpstr>  The Start of Guardianship </vt:lpstr>
      <vt:lpstr> Setting the Stage for Guardianship</vt:lpstr>
      <vt:lpstr> The Truth About Guardianship</vt:lpstr>
      <vt:lpstr> The Truth About Guardianship (cont.)</vt:lpstr>
      <vt:lpstr> The Truth About Guardianship (cont.)</vt:lpstr>
      <vt:lpstr> Self-Determination and Consumer Control</vt:lpstr>
      <vt:lpstr> Let’s Talk About Self-Determination!</vt:lpstr>
      <vt:lpstr>  People with Greater Self-Determination Are: </vt:lpstr>
      <vt:lpstr>Supported Decision Making</vt:lpstr>
      <vt:lpstr> Supported Decision Making (cont.)</vt:lpstr>
      <vt:lpstr> Supported Decision Making (cont.)</vt:lpstr>
      <vt:lpstr> Benefits of Supported Decision Making</vt:lpstr>
      <vt:lpstr> Who Led the Charge?</vt:lpstr>
      <vt:lpstr> What Next?</vt:lpstr>
      <vt:lpstr> Let’s Talk!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Preserving Access and Independence: Understanding Supported Decision Making and Other Alternatives to Guardianship</dc:title>
  <dc:creator>Charles Walters</dc:creator>
  <cp:lastModifiedBy>Charles Walters</cp:lastModifiedBy>
  <cp:revision>36</cp:revision>
  <dcterms:modified xsi:type="dcterms:W3CDTF">2017-10-05T14:35:10Z</dcterms:modified>
</cp:coreProperties>
</file>