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5" r:id="rId7"/>
    <p:sldId id="267" r:id="rId8"/>
    <p:sldId id="266" r:id="rId9"/>
    <p:sldId id="262" r:id="rId10"/>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27" autoAdjust="0"/>
    <p:restoredTop sz="59195"/>
  </p:normalViewPr>
  <p:slideViewPr>
    <p:cSldViewPr snapToGrid="0">
      <p:cViewPr varScale="1">
        <p:scale>
          <a:sx n="77" d="100"/>
          <a:sy n="77" d="100"/>
        </p:scale>
        <p:origin x="774" y="78"/>
      </p:cViewPr>
      <p:guideLst/>
    </p:cSldViewPr>
  </p:slideViewPr>
  <p:notesTextViewPr>
    <p:cViewPr>
      <p:scale>
        <a:sx n="1" d="1"/>
        <a:sy n="1" d="1"/>
      </p:scale>
      <p:origin x="0" y="0"/>
    </p:cViewPr>
  </p:notesTextViewPr>
  <p:sorterViewPr>
    <p:cViewPr>
      <p:scale>
        <a:sx n="140" d="100"/>
        <a:sy n="140" d="100"/>
      </p:scale>
      <p:origin x="0" y="-57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1044A014-F314-4F91-8DF8-CE242B6D9A72}" type="datetimeFigureOut">
              <a:rPr lang="en-US" smtClean="0"/>
              <a:t>11/16/2017</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3DFB561F-50FC-4092-8748-7E108C3A9286}" type="slidenum">
              <a:rPr lang="en-US" smtClean="0"/>
              <a:t>‹#›</a:t>
            </a:fld>
            <a:endParaRPr lang="en-US"/>
          </a:p>
        </p:txBody>
      </p:sp>
    </p:spTree>
    <p:extLst>
      <p:ext uri="{BB962C8B-B14F-4D97-AF65-F5344CB8AC3E}">
        <p14:creationId xmlns:p14="http://schemas.microsoft.com/office/powerpoint/2010/main" val="420902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eorgiarelay.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ADA 101 – What is the ADA?</a:t>
            </a:r>
            <a:endParaRPr lang="en-US" dirty="0">
              <a:effectLst/>
            </a:endParaRPr>
          </a:p>
          <a:p>
            <a:endParaRPr lang="en-US" dirty="0"/>
          </a:p>
          <a:p>
            <a:r>
              <a:rPr lang="en-US" dirty="0"/>
              <a:t>Objective: The student will be introduced to the topic “What is the ADA?”</a:t>
            </a:r>
            <a:endParaRPr lang="en-US" dirty="0">
              <a:effectLst/>
            </a:endParaRPr>
          </a:p>
          <a:p>
            <a:pPr lvl="0"/>
            <a:endParaRPr lang="en-US" dirty="0"/>
          </a:p>
          <a:p>
            <a:pPr lvl="0"/>
            <a:r>
              <a:rPr lang="en-US" dirty="0"/>
              <a:t>The Americans with Disabilities Act (ADA) is an important civil rights law that guarantees equal treatment for all people with disabilities.</a:t>
            </a:r>
          </a:p>
          <a:p>
            <a:pPr lvl="0"/>
            <a:endParaRPr lang="en-US" dirty="0"/>
          </a:p>
          <a:p>
            <a:pPr lvl="0"/>
            <a:r>
              <a:rPr lang="en-US" dirty="0"/>
              <a:t>People often are confused about what the ADA means.  </a:t>
            </a:r>
          </a:p>
          <a:p>
            <a:pPr lvl="0"/>
            <a:endParaRPr lang="en-US" dirty="0"/>
          </a:p>
          <a:p>
            <a:pPr lvl="0"/>
            <a:r>
              <a:rPr lang="en-US" dirty="0"/>
              <a:t>We will learn about the major parts of the ADA and how it helps people to have equal opportunities.</a:t>
            </a:r>
          </a:p>
          <a:p>
            <a:pPr lvl="0"/>
            <a:endParaRPr lang="en-US" dirty="0"/>
          </a:p>
          <a:p>
            <a:pPr lvl="0"/>
            <a:r>
              <a:rPr lang="en-US" dirty="0"/>
              <a:t>The ADA is a law for all of us.</a:t>
            </a:r>
          </a:p>
          <a:p>
            <a:endParaRPr lang="en-US" dirty="0"/>
          </a:p>
        </p:txBody>
      </p:sp>
      <p:sp>
        <p:nvSpPr>
          <p:cNvPr id="4" name="Slide Number Placeholder 3"/>
          <p:cNvSpPr>
            <a:spLocks noGrp="1"/>
          </p:cNvSpPr>
          <p:nvPr>
            <p:ph type="sldNum" sz="quarter" idx="10"/>
          </p:nvPr>
        </p:nvSpPr>
        <p:spPr/>
        <p:txBody>
          <a:bodyPr/>
          <a:lstStyle/>
          <a:p>
            <a:fld id="{63CE0477-0E56-D84B-9055-A392633B03AC}" type="slidenum">
              <a:rPr lang="en-US" smtClean="0"/>
              <a:t>1</a:t>
            </a:fld>
            <a:endParaRPr lang="en-US"/>
          </a:p>
        </p:txBody>
      </p:sp>
    </p:spTree>
    <p:extLst>
      <p:ext uri="{BB962C8B-B14F-4D97-AF65-F5344CB8AC3E}">
        <p14:creationId xmlns:p14="http://schemas.microsoft.com/office/powerpoint/2010/main" val="252206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1171575"/>
            <a:ext cx="5622925" cy="3162300"/>
          </a:xfrm>
        </p:spPr>
      </p:sp>
      <p:sp>
        <p:nvSpPr>
          <p:cNvPr id="3" name="Notes Placeholder 2"/>
          <p:cNvSpPr>
            <a:spLocks noGrp="1"/>
          </p:cNvSpPr>
          <p:nvPr>
            <p:ph type="body" idx="1"/>
          </p:nvPr>
        </p:nvSpPr>
        <p:spPr/>
        <p:txBody>
          <a:bodyPr/>
          <a:lstStyle/>
          <a:p>
            <a:r>
              <a:rPr lang="en-US" b="1" dirty="0"/>
              <a:t>Slide 6 Notes – Telecommunications (Telephones, Relay Service, and Other Communication Methods)</a:t>
            </a:r>
          </a:p>
          <a:p>
            <a:r>
              <a:rPr lang="en-US" b="1" dirty="0"/>
              <a:t>Objective: </a:t>
            </a:r>
            <a:r>
              <a:rPr lang="en-US" dirty="0"/>
              <a:t>The student will understand how the ADA allows us to communicate and be safe.</a:t>
            </a:r>
          </a:p>
          <a:p>
            <a:r>
              <a:rPr lang="en-US" b="1" dirty="0"/>
              <a:t>Facilitator Talking Points:</a:t>
            </a:r>
            <a:endParaRPr lang="en-US" dirty="0"/>
          </a:p>
          <a:p>
            <a:r>
              <a:rPr lang="en-US" dirty="0"/>
              <a:t>In your lifetime, we have experienced amazing changes that have affected the way we communicate. Just a few years ago people could only use phones to make voice calls. It has only been in the last ten years or so that we have been able to text messages from our phone. Today, we take it for granted that we can send a text message to someone anytime we want. </a:t>
            </a:r>
          </a:p>
          <a:p>
            <a:r>
              <a:rPr lang="en-US" dirty="0"/>
              <a:t>Sometimes only a phone conversation will do.  If you have difficulty speaking or hearing, the fourth part of the ADA can help you.</a:t>
            </a:r>
          </a:p>
          <a:p>
            <a:pPr lvl="0"/>
            <a:r>
              <a:rPr lang="en-US" b="1" dirty="0"/>
              <a:t>TTY or TTDs</a:t>
            </a:r>
            <a:r>
              <a:rPr lang="en-US" dirty="0"/>
              <a:t> are machines that allow people to use a standard land line to type messages to each other</a:t>
            </a:r>
          </a:p>
          <a:p>
            <a:pPr lvl="0"/>
            <a:r>
              <a:rPr lang="en-US" b="1" dirty="0"/>
              <a:t>Relay services</a:t>
            </a:r>
            <a:r>
              <a:rPr lang="en-US" dirty="0"/>
              <a:t> allow someone who does not hear or speak to communicate with someone who does by using a third person to carry on the conversation.  Here is a list of services provided by </a:t>
            </a:r>
            <a:r>
              <a:rPr lang="en-US" b="1" u="sng" dirty="0">
                <a:hlinkClick r:id="rId3"/>
              </a:rPr>
              <a:t>Georgia Relay Services</a:t>
            </a:r>
            <a:r>
              <a:rPr lang="en-US" dirty="0"/>
              <a:t>  (georgiarelay.org)</a:t>
            </a:r>
          </a:p>
          <a:p>
            <a:pPr lvl="0"/>
            <a:r>
              <a:rPr lang="en-US" b="1" dirty="0"/>
              <a:t>TY (Text Telephone) </a:t>
            </a:r>
            <a:r>
              <a:rPr lang="en-US" dirty="0"/>
              <a:t>– A standard telephone with a typewriter-style keyboard, screen and printer for people who are deaf, hard of hearing or have difficulty speaking.</a:t>
            </a:r>
          </a:p>
          <a:p>
            <a:pPr lvl="0"/>
            <a:r>
              <a:rPr lang="en-US" b="1" dirty="0"/>
              <a:t>Voice Carry-Over (VCO) </a:t>
            </a:r>
            <a:r>
              <a:rPr lang="en-US" dirty="0"/>
              <a:t>– For those who can speak clearly, yet have hearing loss significant enough to keep them from understanding what is being said over a standard telephone.</a:t>
            </a:r>
          </a:p>
          <a:p>
            <a:pPr lvl="0"/>
            <a:r>
              <a:rPr lang="en-US" b="1" dirty="0"/>
              <a:t>Hearing Carry-Over (HCO) </a:t>
            </a:r>
            <a:r>
              <a:rPr lang="en-US" dirty="0"/>
              <a:t>– For people with significant speech difficulties who can hear what is being said over the phone.</a:t>
            </a:r>
          </a:p>
          <a:p>
            <a:pPr lvl="0"/>
            <a:r>
              <a:rPr lang="en-US" b="1" dirty="0"/>
              <a:t>Speech-To-Speech (STS) </a:t>
            </a:r>
            <a:r>
              <a:rPr lang="en-US" dirty="0"/>
              <a:t>– For people with mild-to-moderate speech difficulties who can hear what is being said over the phone.</a:t>
            </a:r>
          </a:p>
          <a:p>
            <a:pPr lvl="0"/>
            <a:r>
              <a:rPr lang="en-US" b="1" dirty="0"/>
              <a:t>Video Relay Service (VRS) </a:t>
            </a:r>
            <a:r>
              <a:rPr lang="en-US" dirty="0"/>
              <a:t>– Makes it possible for sign language users to communicate in their native language via video conferencing.</a:t>
            </a:r>
          </a:p>
          <a:p>
            <a:pPr lvl="0"/>
            <a:r>
              <a:rPr lang="en-US" b="1" dirty="0" err="1"/>
              <a:t>CapTel</a:t>
            </a:r>
            <a:r>
              <a:rPr lang="en-US" b="1" dirty="0"/>
              <a:t>® </a:t>
            </a:r>
            <a:r>
              <a:rPr lang="en-US" dirty="0"/>
              <a:t>– Uses the latest in voice recognition software to display every word the caller says.</a:t>
            </a:r>
          </a:p>
          <a:p>
            <a:pPr lvl="0"/>
            <a:r>
              <a:rPr lang="en-US" b="1" dirty="0"/>
              <a:t>Spanish Relay </a:t>
            </a:r>
            <a:r>
              <a:rPr lang="en-US" dirty="0"/>
              <a:t>– For Spanish-speaking Relay users.</a:t>
            </a:r>
          </a:p>
          <a:p>
            <a:pPr lvl="0"/>
            <a:r>
              <a:rPr lang="en-US" b="1" dirty="0"/>
              <a:t>Customer Profile </a:t>
            </a:r>
            <a:r>
              <a:rPr lang="en-US" dirty="0"/>
              <a:t>– Create a personal profile that lets the Relay Communications Assistant (CA) automatically know your communications preferences.</a:t>
            </a:r>
          </a:p>
          <a:p>
            <a:pPr lvl="0"/>
            <a:r>
              <a:rPr lang="en-US" b="1" dirty="0"/>
              <a:t>Voice Users </a:t>
            </a:r>
            <a:r>
              <a:rPr lang="en-US" dirty="0"/>
              <a:t>– Learn how easy it is to communicate by phone with Georgia Relay users.</a:t>
            </a:r>
          </a:p>
          <a:p>
            <a:pPr lvl="0"/>
            <a:r>
              <a:rPr lang="en-US" b="1" dirty="0"/>
              <a:t>Additional Features </a:t>
            </a:r>
            <a:r>
              <a:rPr lang="en-US" dirty="0"/>
              <a:t>– Including ASCII, voicemail retrieval and more.</a:t>
            </a:r>
          </a:p>
          <a:p>
            <a:r>
              <a:rPr lang="en-US" dirty="0"/>
              <a:t>In another important feature, if someone needs emergency help, the ADA makes sure they can get it from 911.</a:t>
            </a:r>
          </a:p>
          <a:p>
            <a:endParaRPr lang="en-US" dirty="0"/>
          </a:p>
        </p:txBody>
      </p:sp>
      <p:sp>
        <p:nvSpPr>
          <p:cNvPr id="4" name="Slide Number Placeholder 3"/>
          <p:cNvSpPr>
            <a:spLocks noGrp="1"/>
          </p:cNvSpPr>
          <p:nvPr>
            <p:ph type="sldNum" sz="quarter" idx="10"/>
          </p:nvPr>
        </p:nvSpPr>
        <p:spPr/>
        <p:txBody>
          <a:bodyPr/>
          <a:lstStyle/>
          <a:p>
            <a:fld id="{63CE0477-0E56-D84B-9055-A392633B03AC}" type="slidenum">
              <a:rPr lang="en-US" smtClean="0"/>
              <a:t>7</a:t>
            </a:fld>
            <a:endParaRPr lang="en-US"/>
          </a:p>
        </p:txBody>
      </p:sp>
    </p:spTree>
    <p:extLst>
      <p:ext uri="{BB962C8B-B14F-4D97-AF65-F5344CB8AC3E}">
        <p14:creationId xmlns:p14="http://schemas.microsoft.com/office/powerpoint/2010/main" val="122651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CA94F0-BDCF-4DB3-8146-0C67056AC23C}"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381872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A94F0-BDCF-4DB3-8146-0C67056AC23C}"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218221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A94F0-BDCF-4DB3-8146-0C67056AC23C}"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391019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A94F0-BDCF-4DB3-8146-0C67056AC23C}"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241358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CA94F0-BDCF-4DB3-8146-0C67056AC23C}"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331769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CA94F0-BDCF-4DB3-8146-0C67056AC23C}"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217469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CA94F0-BDCF-4DB3-8146-0C67056AC23C}"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261590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A94F0-BDCF-4DB3-8146-0C67056AC23C}"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329599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A94F0-BDCF-4DB3-8146-0C67056AC23C}"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16658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CA94F0-BDCF-4DB3-8146-0C67056AC23C}"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265766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CA94F0-BDCF-4DB3-8146-0C67056AC23C}"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08F9-DE47-4B96-84D1-8DBCB36DB732}" type="slidenum">
              <a:rPr lang="en-US" smtClean="0"/>
              <a:t>‹#›</a:t>
            </a:fld>
            <a:endParaRPr lang="en-US"/>
          </a:p>
        </p:txBody>
      </p:sp>
    </p:spTree>
    <p:extLst>
      <p:ext uri="{BB962C8B-B14F-4D97-AF65-F5344CB8AC3E}">
        <p14:creationId xmlns:p14="http://schemas.microsoft.com/office/powerpoint/2010/main" val="1299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94F0-BDCF-4DB3-8146-0C67056AC23C}" type="datetimeFigureOut">
              <a:rPr lang="en-US" smtClean="0"/>
              <a:t>11/16/2017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008F9-DE47-4B96-84D1-8DBCB36DB732}" type="slidenum">
              <a:rPr lang="en-US" smtClean="0"/>
              <a:t>‹#›</a:t>
            </a:fld>
            <a:endParaRPr lang="en-US"/>
          </a:p>
        </p:txBody>
      </p:sp>
    </p:spTree>
    <p:extLst>
      <p:ext uri="{BB962C8B-B14F-4D97-AF65-F5344CB8AC3E}">
        <p14:creationId xmlns:p14="http://schemas.microsoft.com/office/powerpoint/2010/main" val="2430252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fcc.gov/consumers/guides/telecommunications-relay-service-tr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2358"/>
            <a:ext cx="12191999" cy="6952188"/>
            <a:chOff x="0" y="1"/>
            <a:chExt cx="12191999" cy="6952188"/>
          </a:xfrm>
        </p:grpSpPr>
        <p:pic>
          <p:nvPicPr>
            <p:cNvPr id="2050" name="Picture 2" descr="Image result for blank green interstate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1999" cy="6952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8456" y="1259222"/>
              <a:ext cx="7541623" cy="2369880"/>
            </a:xfrm>
            <a:prstGeom prst="rect">
              <a:avLst/>
            </a:prstGeom>
            <a:noFill/>
          </p:spPr>
          <p:txBody>
            <a:bodyPr wrap="square" rtlCol="0">
              <a:spAutoFit/>
            </a:bodyPr>
            <a:lstStyle/>
            <a:p>
              <a:pPr algn="ctr"/>
              <a:r>
                <a:rPr lang="en-US" sz="4800" b="1" dirty="0">
                  <a:solidFill>
                    <a:schemeClr val="bg1"/>
                  </a:solidFill>
                </a:rPr>
                <a:t>PATHWAYS TO CAREERS</a:t>
              </a:r>
              <a:r>
                <a:rPr lang="is-IS" sz="4800" b="1" dirty="0">
                  <a:solidFill>
                    <a:schemeClr val="bg1"/>
                  </a:solidFill>
                </a:rPr>
                <a:t>…</a:t>
              </a:r>
              <a:endParaRPr lang="en-US" sz="4800" b="1" dirty="0">
                <a:solidFill>
                  <a:schemeClr val="bg1"/>
                </a:solidFill>
              </a:endParaRPr>
            </a:p>
            <a:p>
              <a:pPr algn="ctr"/>
              <a:r>
                <a:rPr lang="en-US" sz="5000" b="1" dirty="0">
                  <a:solidFill>
                    <a:schemeClr val="bg1"/>
                  </a:solidFill>
                </a:rPr>
                <a:t>Toward an Accessible Community</a:t>
              </a:r>
            </a:p>
          </p:txBody>
        </p:sp>
      </p:grpSp>
      <p:sp>
        <p:nvSpPr>
          <p:cNvPr id="3" name="Footer Placeholder 2"/>
          <p:cNvSpPr>
            <a:spLocks noGrp="1"/>
          </p:cNvSpPr>
          <p:nvPr>
            <p:ph type="ftr" sz="quarter" idx="11"/>
          </p:nvPr>
        </p:nvSpPr>
        <p:spPr/>
        <p:txBody>
          <a:bodyPr/>
          <a:lstStyle/>
          <a:p>
            <a:r>
              <a:rPr lang="en-US"/>
              <a:t>ADA Self-Advocacy for Youth TTT Curriculum: Module 3: Employment</a:t>
            </a:r>
          </a:p>
        </p:txBody>
      </p:sp>
      <p:sp>
        <p:nvSpPr>
          <p:cNvPr id="5" name="Slide Number Placeholder 4"/>
          <p:cNvSpPr>
            <a:spLocks noGrp="1"/>
          </p:cNvSpPr>
          <p:nvPr>
            <p:ph type="sldNum" sz="quarter" idx="12"/>
          </p:nvPr>
        </p:nvSpPr>
        <p:spPr/>
        <p:txBody>
          <a:bodyPr/>
          <a:lstStyle/>
          <a:p>
            <a:fld id="{9AAFB292-F0D3-4BDB-842F-3B9D837BB3DE}" type="slidenum">
              <a:rPr lang="en-US" smtClean="0"/>
              <a:t>1</a:t>
            </a:fld>
            <a:endParaRPr lang="en-US"/>
          </a:p>
        </p:txBody>
      </p:sp>
    </p:spTree>
    <p:extLst>
      <p:ext uri="{BB962C8B-B14F-4D97-AF65-F5344CB8AC3E}">
        <p14:creationId xmlns:p14="http://schemas.microsoft.com/office/powerpoint/2010/main" val="156741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Because of the ADA</a:t>
            </a:r>
            <a:r>
              <a:rPr lang="mr-IN" dirty="0"/>
              <a:t>…</a:t>
            </a:r>
            <a:endParaRPr lang="en-US" dirty="0"/>
          </a:p>
        </p:txBody>
      </p:sp>
      <p:sp>
        <p:nvSpPr>
          <p:cNvPr id="3" name="Content Placeholder 2"/>
          <p:cNvSpPr>
            <a:spLocks noGrp="1"/>
          </p:cNvSpPr>
          <p:nvPr>
            <p:ph sz="half" idx="1"/>
          </p:nvPr>
        </p:nvSpPr>
        <p:spPr>
          <a:xfrm>
            <a:off x="259080" y="1825625"/>
            <a:ext cx="6217920" cy="4351338"/>
          </a:xfrm>
        </p:spPr>
        <p:txBody>
          <a:bodyPr>
            <a:normAutofit fontScale="92500"/>
          </a:bodyPr>
          <a:lstStyle/>
          <a:p>
            <a:pPr marL="0" indent="0">
              <a:buNone/>
            </a:pPr>
            <a:r>
              <a:rPr lang="en-US" b="1" dirty="0"/>
              <a:t>A person with a disability can expect to:</a:t>
            </a:r>
          </a:p>
          <a:p>
            <a:pPr lvl="1"/>
            <a:endParaRPr lang="en-US" dirty="0"/>
          </a:p>
          <a:p>
            <a:r>
              <a:rPr lang="en-US" dirty="0"/>
              <a:t>Move around the community safely;</a:t>
            </a:r>
          </a:p>
          <a:p>
            <a:r>
              <a:rPr lang="en-US" dirty="0"/>
              <a:t>Participate in government programs and receive services;</a:t>
            </a:r>
          </a:p>
          <a:p>
            <a:r>
              <a:rPr lang="en-US" dirty="0"/>
              <a:t>Communicate with and receive services from businesses and government offices;</a:t>
            </a:r>
          </a:p>
          <a:p>
            <a:r>
              <a:rPr lang="en-US" dirty="0"/>
              <a:t>Shop in stores; and</a:t>
            </a:r>
          </a:p>
          <a:p>
            <a:r>
              <a:rPr lang="en-US" dirty="0"/>
              <a:t>Enjoy entertainment in public places such as concerts, movies, and festivals.</a:t>
            </a:r>
          </a:p>
          <a:p>
            <a:pPr lvl="1"/>
            <a:endParaRPr lang="en-US" dirty="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820" y="2179320"/>
            <a:ext cx="5182659" cy="3886994"/>
          </a:xfrm>
          <a:prstGeom prst="rect">
            <a:avLst/>
          </a:prstGeom>
        </p:spPr>
      </p:pic>
    </p:spTree>
    <p:extLst>
      <p:ext uri="{BB962C8B-B14F-4D97-AF65-F5344CB8AC3E}">
        <p14:creationId xmlns:p14="http://schemas.microsoft.com/office/powerpoint/2010/main" val="114245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Around the Community</a:t>
            </a:r>
          </a:p>
        </p:txBody>
      </p:sp>
      <p:sp>
        <p:nvSpPr>
          <p:cNvPr id="3" name="Content Placeholder 2"/>
          <p:cNvSpPr>
            <a:spLocks noGrp="1"/>
          </p:cNvSpPr>
          <p:nvPr>
            <p:ph sz="half" idx="1"/>
          </p:nvPr>
        </p:nvSpPr>
        <p:spPr/>
        <p:txBody>
          <a:bodyPr>
            <a:normAutofit/>
          </a:bodyPr>
          <a:lstStyle/>
          <a:p>
            <a:endParaRPr lang="en-US" dirty="0"/>
          </a:p>
          <a:p>
            <a:r>
              <a:rPr lang="en-US" dirty="0"/>
              <a:t>Audible signals at crosswalks to cross roads safely</a:t>
            </a:r>
          </a:p>
          <a:p>
            <a:r>
              <a:rPr lang="en-US" dirty="0"/>
              <a:t>Curb cuts and ramps for people who have limited mobility or use wheelchairs</a:t>
            </a:r>
          </a:p>
          <a:p>
            <a:r>
              <a:rPr lang="en-US" dirty="0"/>
              <a:t>Accessible parking places</a:t>
            </a:r>
          </a:p>
        </p:txBody>
      </p:sp>
      <p:pic>
        <p:nvPicPr>
          <p:cNvPr id="7" name="Content Placeholder 6" descr="&lt;strong&gt;ACCESSIBLE-PARKING&lt;/strong&gt;-SPOT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61499"/>
            <a:ext cx="5181600" cy="3554166"/>
          </a:xfrm>
        </p:spPr>
      </p:pic>
    </p:spTree>
    <p:extLst>
      <p:ext uri="{BB962C8B-B14F-4D97-AF65-F5344CB8AC3E}">
        <p14:creationId xmlns:p14="http://schemas.microsoft.com/office/powerpoint/2010/main" val="165236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Around the Community:</a:t>
            </a:r>
            <a:br>
              <a:rPr lang="en-US" dirty="0"/>
            </a:br>
            <a:r>
              <a:rPr lang="en-US" dirty="0"/>
              <a:t>Accessible Transportation</a:t>
            </a:r>
          </a:p>
        </p:txBody>
      </p:sp>
      <p:sp>
        <p:nvSpPr>
          <p:cNvPr id="3" name="Content Placeholder 2"/>
          <p:cNvSpPr>
            <a:spLocks noGrp="1"/>
          </p:cNvSpPr>
          <p:nvPr>
            <p:ph sz="half" idx="1"/>
          </p:nvPr>
        </p:nvSpPr>
        <p:spPr/>
        <p:txBody>
          <a:bodyPr>
            <a:normAutofit/>
          </a:bodyPr>
          <a:lstStyle/>
          <a:p>
            <a:pPr marL="0" indent="0">
              <a:buNone/>
            </a:pPr>
            <a:endParaRPr lang="en-US" dirty="0"/>
          </a:p>
          <a:p>
            <a:r>
              <a:rPr lang="en-US" dirty="0"/>
              <a:t>Accessible public transportation</a:t>
            </a:r>
          </a:p>
          <a:p>
            <a:r>
              <a:rPr lang="en-US" dirty="0"/>
              <a:t>Paratransit services for people with disabilities who are unable to use public transportation</a:t>
            </a:r>
          </a:p>
          <a:p>
            <a:r>
              <a:rPr lang="en-US" dirty="0"/>
              <a:t>Accessible taxi and shuttle services</a:t>
            </a:r>
          </a:p>
        </p:txBody>
      </p:sp>
      <p:pic>
        <p:nvPicPr>
          <p:cNvPr id="5" name="Content Placeholder 4" descr="Recent Photos The Commons Getty Collection Galleries World Map App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34089" y="2309654"/>
            <a:ext cx="5019711" cy="3383280"/>
          </a:xfrm>
        </p:spPr>
      </p:pic>
    </p:spTree>
    <p:extLst>
      <p:ext uri="{BB962C8B-B14F-4D97-AF65-F5344CB8AC3E}">
        <p14:creationId xmlns:p14="http://schemas.microsoft.com/office/powerpoint/2010/main" val="324779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Government Programs and Services</a:t>
            </a:r>
          </a:p>
        </p:txBody>
      </p:sp>
      <p:sp>
        <p:nvSpPr>
          <p:cNvPr id="6" name="Content Placeholder 5"/>
          <p:cNvSpPr>
            <a:spLocks noGrp="1"/>
          </p:cNvSpPr>
          <p:nvPr>
            <p:ph sz="half" idx="1"/>
          </p:nvPr>
        </p:nvSpPr>
        <p:spPr/>
        <p:txBody>
          <a:bodyPr/>
          <a:lstStyle/>
          <a:p>
            <a:r>
              <a:rPr lang="en-US" dirty="0"/>
              <a:t>Equal participation and access to government services</a:t>
            </a:r>
          </a:p>
          <a:p>
            <a:r>
              <a:rPr lang="en-US" dirty="0"/>
              <a:t>Libraries</a:t>
            </a:r>
          </a:p>
          <a:p>
            <a:r>
              <a:rPr lang="en-US" dirty="0"/>
              <a:t>Parks and recreational facilities</a:t>
            </a:r>
          </a:p>
          <a:p>
            <a:r>
              <a:rPr lang="en-US" dirty="0"/>
              <a:t>Interpreters or other ways to communicate</a:t>
            </a:r>
          </a:p>
          <a:p>
            <a:r>
              <a:rPr lang="en-US" dirty="0"/>
              <a:t>Equal access to voting locations</a:t>
            </a:r>
          </a:p>
          <a:p>
            <a:endParaRPr lang="en-US" dirty="0"/>
          </a:p>
        </p:txBody>
      </p:sp>
      <p:pic>
        <p:nvPicPr>
          <p:cNvPr id="8" name="Content Placeholder 7" descr="&lt;strong&gt;Polling Place&lt;/strong&gt;"/>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80265" y="1825625"/>
            <a:ext cx="5181600" cy="3902192"/>
          </a:xfrm>
        </p:spPr>
      </p:pic>
    </p:spTree>
    <p:extLst>
      <p:ext uri="{BB962C8B-B14F-4D97-AF65-F5344CB8AC3E}">
        <p14:creationId xmlns:p14="http://schemas.microsoft.com/office/powerpoint/2010/main" val="322783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Effective Communication with </a:t>
            </a:r>
            <a:br>
              <a:rPr lang="en-US" dirty="0"/>
            </a:br>
            <a:r>
              <a:rPr lang="en-US" dirty="0"/>
              <a:t>Businesses and Government Agencies</a:t>
            </a:r>
          </a:p>
        </p:txBody>
      </p:sp>
      <p:sp>
        <p:nvSpPr>
          <p:cNvPr id="6" name="Content Placeholder 5"/>
          <p:cNvSpPr>
            <a:spLocks noGrp="1"/>
          </p:cNvSpPr>
          <p:nvPr>
            <p:ph sz="half" idx="1"/>
          </p:nvPr>
        </p:nvSpPr>
        <p:spPr/>
        <p:txBody>
          <a:bodyPr/>
          <a:lstStyle/>
          <a:p>
            <a:pPr marL="0" indent="0">
              <a:buNone/>
            </a:pPr>
            <a:endParaRPr lang="en-US" dirty="0"/>
          </a:p>
          <a:p>
            <a:r>
              <a:rPr lang="en-US" dirty="0"/>
              <a:t>Braille</a:t>
            </a:r>
          </a:p>
          <a:p>
            <a:r>
              <a:rPr lang="en-US" dirty="0"/>
              <a:t>Large Print</a:t>
            </a:r>
          </a:p>
          <a:p>
            <a:r>
              <a:rPr lang="en-US" dirty="0"/>
              <a:t>Sign Language Interpreters</a:t>
            </a:r>
          </a:p>
          <a:p>
            <a:r>
              <a:rPr lang="en-US" dirty="0"/>
              <a:t>Video Remote Interpreting</a:t>
            </a:r>
          </a:p>
          <a:p>
            <a:r>
              <a:rPr lang="en-US" dirty="0"/>
              <a:t>Real Time Transcription</a:t>
            </a:r>
          </a:p>
          <a:p>
            <a:r>
              <a:rPr lang="en-US" dirty="0"/>
              <a:t>Apps (Smart Phone, Tablet)</a:t>
            </a:r>
          </a:p>
          <a:p>
            <a:r>
              <a:rPr lang="en-US" dirty="0"/>
              <a:t>Writing Notes</a:t>
            </a:r>
          </a:p>
          <a:p>
            <a:endParaRPr lang="en-US" dirty="0"/>
          </a:p>
        </p:txBody>
      </p:sp>
      <p:pic>
        <p:nvPicPr>
          <p:cNvPr id="3" name="Content Placeholder 2" descr="lenguaje de signo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4892" y="1943894"/>
            <a:ext cx="4255801" cy="4114800"/>
          </a:xfrm>
        </p:spPr>
      </p:pic>
    </p:spTree>
    <p:extLst>
      <p:ext uri="{BB962C8B-B14F-4D97-AF65-F5344CB8AC3E}">
        <p14:creationId xmlns:p14="http://schemas.microsoft.com/office/powerpoint/2010/main" val="40620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00064"/>
            <a:ext cx="10515600" cy="1325563"/>
          </a:xfrm>
        </p:spPr>
        <p:txBody>
          <a:bodyPr/>
          <a:lstStyle/>
          <a:p>
            <a:pPr algn="ctr"/>
            <a:r>
              <a:rPr lang="en-US" dirty="0">
                <a:latin typeface="+mn-lt"/>
              </a:rPr>
              <a:t>Telephones and Relay Services</a:t>
            </a:r>
          </a:p>
        </p:txBody>
      </p:sp>
      <p:sp>
        <p:nvSpPr>
          <p:cNvPr id="5" name="Content Placeholder 4"/>
          <p:cNvSpPr>
            <a:spLocks noGrp="1"/>
          </p:cNvSpPr>
          <p:nvPr>
            <p:ph sz="half" idx="1"/>
          </p:nvPr>
        </p:nvSpPr>
        <p:spPr>
          <a:xfrm>
            <a:off x="389744" y="1909799"/>
            <a:ext cx="6370820" cy="4351338"/>
          </a:xfrm>
        </p:spPr>
        <p:txBody>
          <a:bodyPr>
            <a:normAutofit/>
          </a:bodyPr>
          <a:lstStyle/>
          <a:p>
            <a:r>
              <a:rPr lang="en-US" sz="3200" dirty="0"/>
              <a:t>Businesses and government agencies who communicate by phone must try to talk to you in a way that you understand if you are D/deaf, deaf-blind, or have a speech disability.</a:t>
            </a:r>
          </a:p>
          <a:p>
            <a:pPr marL="0" indent="0">
              <a:buNone/>
            </a:pPr>
            <a:endParaRPr lang="en-US" sz="3200" dirty="0"/>
          </a:p>
          <a:p>
            <a:pPr lvl="1"/>
            <a:r>
              <a:rPr lang="en-US" dirty="0"/>
              <a:t>Telecommunications Relay Service (TRS)</a:t>
            </a:r>
            <a:br>
              <a:rPr lang="en-US" dirty="0"/>
            </a:br>
            <a:r>
              <a:rPr lang="en-US" dirty="0">
                <a:hlinkClick r:id="rId3"/>
              </a:rPr>
              <a:t>www.fcc.gov/consumers/guides/telecommunications-relay-service-trs</a:t>
            </a:r>
            <a:endParaRPr lang="en-US" dirty="0"/>
          </a:p>
          <a:p>
            <a:endParaRPr lang="en-US" dirty="0"/>
          </a:p>
        </p:txBody>
      </p:sp>
      <p:grpSp>
        <p:nvGrpSpPr>
          <p:cNvPr id="8" name="Group 7"/>
          <p:cNvGrpSpPr/>
          <p:nvPr/>
        </p:nvGrpSpPr>
        <p:grpSpPr>
          <a:xfrm>
            <a:off x="7016920" y="1909799"/>
            <a:ext cx="3674828" cy="4141675"/>
            <a:chOff x="6566441" y="1881443"/>
            <a:chExt cx="4552274" cy="4505506"/>
          </a:xfrm>
        </p:grpSpPr>
        <p:pic>
          <p:nvPicPr>
            <p:cNvPr id="6" name="Picture 5" descr="A Video Relay Service session, where a person who is Deaf or Hard-of-Hearing can communicate with a hearing person&#10;" title="Video Relay Service session"/>
            <p:cNvPicPr>
              <a:picLocks noChangeAspect="1"/>
            </p:cNvPicPr>
            <p:nvPr/>
          </p:nvPicPr>
          <p:blipFill>
            <a:blip r:embed="rId4"/>
            <a:stretch>
              <a:fillRect/>
            </a:stretch>
          </p:blipFill>
          <p:spPr>
            <a:xfrm>
              <a:off x="6566441" y="1881443"/>
              <a:ext cx="4552274" cy="3143914"/>
            </a:xfrm>
            <a:prstGeom prst="rect">
              <a:avLst/>
            </a:prstGeom>
          </p:spPr>
        </p:pic>
        <p:sp>
          <p:nvSpPr>
            <p:cNvPr id="7" name="TextBox 6"/>
            <p:cNvSpPr txBox="1"/>
            <p:nvPr/>
          </p:nvSpPr>
          <p:spPr>
            <a:xfrm>
              <a:off x="6566441" y="5081175"/>
              <a:ext cx="4552274" cy="1305774"/>
            </a:xfrm>
            <a:prstGeom prst="rect">
              <a:avLst/>
            </a:prstGeom>
            <a:noFill/>
          </p:spPr>
          <p:txBody>
            <a:bodyPr wrap="square" rtlCol="0">
              <a:spAutoFit/>
            </a:bodyPr>
            <a:lstStyle/>
            <a:p>
              <a:pPr algn="ctr"/>
              <a:r>
                <a:rPr lang="en-US" dirty="0"/>
                <a:t>A Video Relay Service session, where a person who is Deaf or Hard-of-Hearing can communicate with a hearing person</a:t>
              </a:r>
            </a:p>
          </p:txBody>
        </p:sp>
      </p:grpSp>
      <p:sp>
        <p:nvSpPr>
          <p:cNvPr id="3" name="Slide Number Placeholder 2"/>
          <p:cNvSpPr>
            <a:spLocks noGrp="1"/>
          </p:cNvSpPr>
          <p:nvPr>
            <p:ph type="sldNum" sz="quarter" idx="12"/>
          </p:nvPr>
        </p:nvSpPr>
        <p:spPr/>
        <p:txBody>
          <a:bodyPr/>
          <a:lstStyle/>
          <a:p>
            <a:fld id="{B7411A38-3032-4D71-B89B-66FE3F85D36C}" type="slidenum">
              <a:rPr lang="en-US" smtClean="0"/>
              <a:pPr/>
              <a:t>7</a:t>
            </a:fld>
            <a:endParaRPr lang="en-US"/>
          </a:p>
        </p:txBody>
      </p:sp>
    </p:spTree>
    <p:extLst>
      <p:ext uri="{BB962C8B-B14F-4D97-AF65-F5344CB8AC3E}">
        <p14:creationId xmlns:p14="http://schemas.microsoft.com/office/powerpoint/2010/main" val="42172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Shopping in Stores and Eating in Restaurants</a:t>
            </a:r>
          </a:p>
        </p:txBody>
      </p:sp>
      <p:sp>
        <p:nvSpPr>
          <p:cNvPr id="6" name="Content Placeholder 5"/>
          <p:cNvSpPr>
            <a:spLocks noGrp="1"/>
          </p:cNvSpPr>
          <p:nvPr>
            <p:ph sz="half" idx="1"/>
          </p:nvPr>
        </p:nvSpPr>
        <p:spPr>
          <a:xfrm>
            <a:off x="464695" y="1825625"/>
            <a:ext cx="5711253" cy="4351338"/>
          </a:xfrm>
        </p:spPr>
        <p:txBody>
          <a:bodyPr>
            <a:normAutofit fontScale="92500"/>
          </a:bodyPr>
          <a:lstStyle/>
          <a:p>
            <a:r>
              <a:rPr lang="en-US" dirty="0"/>
              <a:t>Requesting assistance from store or restaurant staff</a:t>
            </a:r>
          </a:p>
          <a:p>
            <a:r>
              <a:rPr lang="en-US" dirty="0"/>
              <a:t>Ability to shop independently by getting into and around a store, and reaching products</a:t>
            </a:r>
          </a:p>
          <a:p>
            <a:r>
              <a:rPr lang="en-US" dirty="0"/>
              <a:t>Easily get into the store or restaurant</a:t>
            </a:r>
          </a:p>
          <a:p>
            <a:r>
              <a:rPr lang="en-US" dirty="0"/>
              <a:t>Allowing service dogs into a business</a:t>
            </a:r>
          </a:p>
          <a:p>
            <a:r>
              <a:rPr lang="en-US" dirty="0"/>
              <a:t>Receiving service in a restaurant </a:t>
            </a:r>
          </a:p>
          <a:p>
            <a:r>
              <a:rPr lang="en-US" dirty="0"/>
              <a:t>Ordering food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108" y="1945546"/>
            <a:ext cx="4616692" cy="3462519"/>
          </a:xfrm>
          <a:prstGeom prst="rect">
            <a:avLst/>
          </a:prstGeom>
        </p:spPr>
      </p:pic>
    </p:spTree>
    <p:extLst>
      <p:ext uri="{BB962C8B-B14F-4D97-AF65-F5344CB8AC3E}">
        <p14:creationId xmlns:p14="http://schemas.microsoft.com/office/powerpoint/2010/main" val="57055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Enjoy Places of Entertainment</a:t>
            </a:r>
          </a:p>
        </p:txBody>
      </p:sp>
      <p:sp>
        <p:nvSpPr>
          <p:cNvPr id="3" name="Content Placeholder 2"/>
          <p:cNvSpPr>
            <a:spLocks noGrp="1"/>
          </p:cNvSpPr>
          <p:nvPr>
            <p:ph sz="half" idx="1"/>
          </p:nvPr>
        </p:nvSpPr>
        <p:spPr>
          <a:xfrm>
            <a:off x="449705" y="1825625"/>
            <a:ext cx="5906125" cy="4351338"/>
          </a:xfrm>
        </p:spPr>
        <p:txBody>
          <a:bodyPr>
            <a:normAutofit/>
          </a:bodyPr>
          <a:lstStyle/>
          <a:p>
            <a:r>
              <a:rPr lang="en-US" dirty="0"/>
              <a:t>Accessible seating in theaters, arenas, entertainment spots</a:t>
            </a:r>
          </a:p>
          <a:p>
            <a:r>
              <a:rPr lang="en-US" dirty="0"/>
              <a:t>Seating for others</a:t>
            </a:r>
          </a:p>
          <a:p>
            <a:r>
              <a:rPr lang="en-US" dirty="0"/>
              <a:t>Equal access in buying tickets for events</a:t>
            </a:r>
          </a:p>
          <a:p>
            <a:r>
              <a:rPr lang="en-US" dirty="0"/>
              <a:t>Audio description for people who are blind or have low vision</a:t>
            </a:r>
          </a:p>
          <a:p>
            <a:r>
              <a:rPr lang="en-US" dirty="0"/>
              <a:t>Captioning devices for movies and shows</a:t>
            </a:r>
          </a:p>
        </p:txBody>
      </p:sp>
      <p:pic>
        <p:nvPicPr>
          <p:cNvPr id="5" name="Content Placeholder 4" descr="... house &lt;strong&gt;theater&lt;/strong&gt; in the region that offers this closed caption system"/>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91594" y="2173572"/>
            <a:ext cx="4824179" cy="3207565"/>
          </a:xfrm>
        </p:spPr>
      </p:pic>
    </p:spTree>
    <p:extLst>
      <p:ext uri="{BB962C8B-B14F-4D97-AF65-F5344CB8AC3E}">
        <p14:creationId xmlns:p14="http://schemas.microsoft.com/office/powerpoint/2010/main" val="3917174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4279</TotalTime>
  <Words>637</Words>
  <Application>Microsoft Office PowerPoint</Application>
  <PresentationFormat>Widescreen</PresentationFormat>
  <Paragraphs>87</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Mangal</vt:lpstr>
      <vt:lpstr>Office Theme</vt:lpstr>
      <vt:lpstr>PowerPoint Presentation</vt:lpstr>
      <vt:lpstr>Because of the ADA…</vt:lpstr>
      <vt:lpstr>Getting Around the Community</vt:lpstr>
      <vt:lpstr>Getting Around the Community: Accessible Transportation</vt:lpstr>
      <vt:lpstr>Government Programs and Services</vt:lpstr>
      <vt:lpstr>Effective Communication with  Businesses and Government Agencies</vt:lpstr>
      <vt:lpstr>Telephones and Relay Services</vt:lpstr>
      <vt:lpstr>Shopping in Stores and Eating in Restaurants</vt:lpstr>
      <vt:lpstr>Enjoy Places of Entertainment</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A Whaley</dc:creator>
  <cp:lastModifiedBy>Fred Johnson</cp:lastModifiedBy>
  <cp:revision>53</cp:revision>
  <cp:lastPrinted>2017-10-16T20:20:38Z</cp:lastPrinted>
  <dcterms:created xsi:type="dcterms:W3CDTF">2017-03-17T19:07:59Z</dcterms:created>
  <dcterms:modified xsi:type="dcterms:W3CDTF">2017-11-16T21:48:43Z</dcterms:modified>
</cp:coreProperties>
</file>